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3" r:id="rId6"/>
    <p:sldId id="314" r:id="rId7"/>
    <p:sldId id="344" r:id="rId8"/>
    <p:sldId id="336" r:id="rId9"/>
    <p:sldId id="337" r:id="rId10"/>
    <p:sldId id="338" r:id="rId11"/>
    <p:sldId id="340" r:id="rId12"/>
    <p:sldId id="341" r:id="rId13"/>
    <p:sldId id="339" r:id="rId14"/>
    <p:sldId id="34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Newton’s First Law of Motion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the first of three laws of dynamics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These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laws are the fundamental laws of Dynamics.  With them, you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can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 how an object will move when under the influence of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forces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</a:t>
            </a:r>
          </a:p>
        </p:txBody>
      </p:sp>
      <p:pic>
        <p:nvPicPr>
          <p:cNvPr id="9" name="Picture 2" descr="http://2.bp.blogspot.com/_mmBw3uzPnJI/Smh8BraBKpI/AAAAAAAAq6o/OWw-xaWlhZM/s400/crash_test_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879" y="118094"/>
            <a:ext cx="5681617" cy="4247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3.	Who believed that objects at rest have a natural tendency to stay at rest?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1680" y="2708920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Aristotle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Galileo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Newton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Einstein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Lamonica</a:t>
            </a:r>
          </a:p>
        </p:txBody>
      </p:sp>
    </p:spTree>
    <p:extLst>
      <p:ext uri="{BB962C8B-B14F-4D97-AF65-F5344CB8AC3E}">
        <p14:creationId xmlns:p14="http://schemas.microsoft.com/office/powerpoint/2010/main" val="17359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42910" y="142873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4.	What is the definition of inertia?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5616" y="2132856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The tendency of a moving object to stop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The tendency of a moving object to stay moving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The tendency of a stopped object to stay stopped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The tendency of an object to resist change in motion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The tendency of objects to not move</a:t>
            </a:r>
          </a:p>
        </p:txBody>
      </p:sp>
    </p:spTree>
    <p:extLst>
      <p:ext uri="{BB962C8B-B14F-4D97-AF65-F5344CB8AC3E}">
        <p14:creationId xmlns:p14="http://schemas.microsoft.com/office/powerpoint/2010/main" val="10925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42910" y="142873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5.	What is the unit of inertia?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5616" y="2132856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i</a:t>
            </a:r>
            <a:endParaRPr lang="en-CA" sz="28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kg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m/s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2</a:t>
            </a:r>
          </a:p>
          <a:p>
            <a:pPr marL="514350" indent="-514350">
              <a:buFontTx/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kg m/s</a:t>
            </a:r>
            <a:r>
              <a:rPr lang="en-CA" sz="2800" baseline="30000" dirty="0" smtClean="0">
                <a:solidFill>
                  <a:srgbClr val="FFC000"/>
                </a:solidFill>
                <a:latin typeface="Calibri" pitchFamily="34" charset="0"/>
              </a:rPr>
              <a:t>2</a:t>
            </a:r>
          </a:p>
          <a:p>
            <a:pPr marL="514350" indent="-514350">
              <a:buAutoNum type="alphaLcPeriod"/>
            </a:pPr>
            <a:endParaRPr lang="en-CA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Examples of the 1</a:t>
                </a:r>
                <a:r>
                  <a:rPr lang="en-CA" sz="4000" b="1" cap="all" spc="-150" baseline="3000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st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Law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588224" y="1052736"/>
              <a:ext cx="24482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11560" y="2060848"/>
            <a:ext cx="7200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Crash test dummies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8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rPr>
              <a:t>Magician’s table cloth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Car on ice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Mack Trucks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Many more</a:t>
            </a:r>
          </a:p>
        </p:txBody>
      </p:sp>
    </p:spTree>
    <p:extLst>
      <p:ext uri="{BB962C8B-B14F-4D97-AF65-F5344CB8AC3E}">
        <p14:creationId xmlns:p14="http://schemas.microsoft.com/office/powerpoint/2010/main" val="32577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6.	Which of the following would not illustrate Newton’s First Law of Motion?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5616" y="2636912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An asteroid moving at constant </a:t>
            </a:r>
            <a:r>
              <a:rPr lang="en-CA" sz="2800" dirty="0" err="1" smtClean="0">
                <a:solidFill>
                  <a:srgbClr val="FFC000"/>
                </a:solidFill>
                <a:latin typeface="Calibri" pitchFamily="34" charset="0"/>
              </a:rPr>
              <a:t>vel</a:t>
            </a: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 through space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textbook at rest on a table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tissue box in the back seat of a car slides forward when the brakes are applied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rocket accelerates upwards as its engines fire </a:t>
            </a:r>
            <a:endParaRPr lang="en-CA" sz="2800" baseline="300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FontTx/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 student kick her boots against a step to remove snow stuck to the sole.</a:t>
            </a:r>
            <a:endParaRPr lang="en-CA" sz="2800" baseline="300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>
              <a:buAutoNum type="alphaLcPeriod"/>
            </a:pPr>
            <a:endParaRPr lang="en-CA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3.2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and 2 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5 pg 126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2 – 10 pg 129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law of inertia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Newton’s 1</a:t>
            </a:r>
            <a:r>
              <a:rPr lang="en-CA" sz="2800" baseline="30000" dirty="0" smtClean="0">
                <a:solidFill>
                  <a:schemeClr val="bg1"/>
                </a:solidFill>
              </a:rPr>
              <a:t>st</a:t>
            </a:r>
            <a:r>
              <a:rPr lang="en-CA" sz="2800" dirty="0" smtClean="0">
                <a:solidFill>
                  <a:schemeClr val="bg1"/>
                </a:solidFill>
              </a:rPr>
              <a:t> Law of Motion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when the 1</a:t>
            </a:r>
            <a:r>
              <a:rPr lang="en-CA" sz="2800" baseline="30000" dirty="0" smtClean="0">
                <a:solidFill>
                  <a:schemeClr val="bg1"/>
                </a:solidFill>
              </a:rPr>
              <a:t>st</a:t>
            </a:r>
            <a:r>
              <a:rPr lang="en-CA" sz="2800" dirty="0" smtClean="0">
                <a:solidFill>
                  <a:schemeClr val="bg1"/>
                </a:solidFill>
              </a:rPr>
              <a:t> law applies in certain situation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examples of the 1</a:t>
            </a:r>
            <a:r>
              <a:rPr lang="en-CA" sz="2800" baseline="30000" dirty="0" smtClean="0">
                <a:solidFill>
                  <a:schemeClr val="bg1"/>
                </a:solidFill>
              </a:rPr>
              <a:t>st</a:t>
            </a:r>
            <a:r>
              <a:rPr lang="en-CA" sz="2800" dirty="0" smtClean="0">
                <a:solidFill>
                  <a:schemeClr val="bg1"/>
                </a:solidFill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law of inertia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</a:t>
            </a:r>
            <a:r>
              <a:rPr lang="en-CA" sz="2800" smtClean="0">
                <a:solidFill>
                  <a:schemeClr val="bg1"/>
                </a:solidFill>
              </a:rPr>
              <a:t>Newton’s </a:t>
            </a:r>
            <a:r>
              <a:rPr lang="en-CA" sz="2800" smtClean="0">
                <a:solidFill>
                  <a:schemeClr val="bg1"/>
                </a:solidFill>
              </a:rPr>
              <a:t>1</a:t>
            </a:r>
            <a:r>
              <a:rPr lang="en-CA" sz="2800" baseline="30000" smtClean="0">
                <a:solidFill>
                  <a:schemeClr val="bg1"/>
                </a:solidFill>
              </a:rPr>
              <a:t>st</a:t>
            </a:r>
            <a:r>
              <a:rPr lang="en-CA" sz="2800" smtClean="0">
                <a:solidFill>
                  <a:schemeClr val="bg1"/>
                </a:solidFill>
              </a:rPr>
              <a:t> Law</a:t>
            </a:r>
            <a:endParaRPr lang="en-CA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situations involving the 1</a:t>
            </a:r>
            <a:r>
              <a:rPr lang="en-CA" sz="2800" baseline="30000" dirty="0" smtClean="0">
                <a:solidFill>
                  <a:schemeClr val="bg1"/>
                </a:solidFill>
              </a:rPr>
              <a:t>st</a:t>
            </a:r>
            <a:r>
              <a:rPr lang="en-CA" sz="2800" dirty="0" smtClean="0">
                <a:solidFill>
                  <a:schemeClr val="bg1"/>
                </a:solidFill>
              </a:rPr>
              <a:t> law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the 1</a:t>
            </a:r>
            <a:r>
              <a:rPr lang="en-CA" sz="2800" baseline="30000" dirty="0" smtClean="0">
                <a:solidFill>
                  <a:schemeClr val="bg1"/>
                </a:solidFill>
              </a:rPr>
              <a:t>st</a:t>
            </a:r>
            <a:r>
              <a:rPr lang="en-CA" sz="2800" dirty="0" smtClean="0">
                <a:solidFill>
                  <a:schemeClr val="bg1"/>
                </a:solidFill>
              </a:rPr>
              <a:t> law to identify the type of motion of an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Law of Inertia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896036" y="1052736"/>
              <a:ext cx="41404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11560" y="1412776"/>
            <a:ext cx="82089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Aristotle believed that a force is necessary to keep an    object in motion.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Galileo disagreed: He believed that objects want to maintain their current state of motion.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Galileo discovered the </a:t>
            </a:r>
            <a:r>
              <a:rPr lang="en-US" sz="2800" b="1" i="1" dirty="0" smtClean="0">
                <a:solidFill>
                  <a:srgbClr val="92D050"/>
                </a:solidFill>
              </a:rPr>
              <a:t>law of Inertia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b="1" i="1" dirty="0" smtClean="0">
                <a:solidFill>
                  <a:srgbClr val="92D050"/>
                </a:solidFill>
              </a:rPr>
              <a:t>Inertia</a:t>
            </a:r>
            <a:r>
              <a:rPr lang="en-US" sz="2800" dirty="0" smtClean="0">
                <a:solidFill>
                  <a:schemeClr val="bg1"/>
                </a:solidFill>
              </a:rPr>
              <a:t> is an object ability to resist change in motion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560" y="5301208"/>
            <a:ext cx="8064896" cy="138499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 smtClean="0">
                <a:solidFill>
                  <a:srgbClr val="92D050"/>
                </a:solidFill>
              </a:rPr>
              <a:t>Objects at rest want to stay at rest. Objects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 smtClean="0">
                <a:solidFill>
                  <a:srgbClr val="92D050"/>
                </a:solidFill>
              </a:rPr>
              <a:t>moving with constant velocity want to  continue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 smtClean="0">
                <a:solidFill>
                  <a:srgbClr val="92D050"/>
                </a:solidFill>
              </a:rPr>
              <a:t>moving with constant velocity</a:t>
            </a: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Mass is a measure of an objects inertia.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Mass is measured in kilograms, kg.  The more mass  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an object has, the more inertia it has.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Thus more massive objects have a higher resistance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 to changes in motion than less massive objects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2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Newton’s 1</a:t>
                </a:r>
                <a:r>
                  <a:rPr lang="en-CA" sz="4000" b="1" cap="all" spc="-150" baseline="3000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st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Law of Motion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668344" y="1052736"/>
              <a:ext cx="13681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11560" y="1772816"/>
            <a:ext cx="8136904" cy="138499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Calibri" pitchFamily="34" charset="0"/>
                <a:cs typeface="Arial" pitchFamily="34" charset="0"/>
              </a:rPr>
              <a:t>All objects will remain in a state of rest or continue to move with constant velocity unless acted upon by an unbalanced external force.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1560" y="3645024"/>
            <a:ext cx="853244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The first  law states that an unbalanced force is 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necessary to change the velocity of an object.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ie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. 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causes objects to  accelerate.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1560" y="5284365"/>
            <a:ext cx="8460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  It also states that if the forces on an object are 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  balanced (or zero), then the object is either at rest or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  moving with constant velocity.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260648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If the forces are balanced on a object then: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19672" y="1053316"/>
            <a:ext cx="6768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The  object is at rest; or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672" y="1754813"/>
            <a:ext cx="6768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The  object is moving at constant velocity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2907522"/>
            <a:ext cx="82809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Without more information,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we can’t tell which of 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the above two the object is doing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717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1.	Who believed that moving objects have a natural tendency to come to rest?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91680" y="2708920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Aristotle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Galileo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Newton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Einstein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Lamonica</a:t>
            </a:r>
          </a:p>
        </p:txBody>
      </p:sp>
    </p:spTree>
    <p:extLst>
      <p:ext uri="{BB962C8B-B14F-4D97-AF65-F5344CB8AC3E}">
        <p14:creationId xmlns:p14="http://schemas.microsoft.com/office/powerpoint/2010/main" val="39027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42910" y="1428736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2.	Who believed that moving objects have a natural tendency to continue in their state of motion?</a:t>
            </a:r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1680" y="2708920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Aristotle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Galileo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Newton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Einstein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Calibri" pitchFamily="34" charset="0"/>
              </a:rPr>
              <a:t>Lamonica</a:t>
            </a:r>
          </a:p>
        </p:txBody>
      </p:sp>
    </p:spTree>
    <p:extLst>
      <p:ext uri="{BB962C8B-B14F-4D97-AF65-F5344CB8AC3E}">
        <p14:creationId xmlns:p14="http://schemas.microsoft.com/office/powerpoint/2010/main" val="17359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566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100</cp:revision>
  <dcterms:created xsi:type="dcterms:W3CDTF">2013-07-23T20:53:01Z</dcterms:created>
  <dcterms:modified xsi:type="dcterms:W3CDTF">2013-08-26T15:33:55Z</dcterms:modified>
</cp:coreProperties>
</file>