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4" r:id="rId6"/>
    <p:sldId id="345" r:id="rId7"/>
    <p:sldId id="337" r:id="rId8"/>
    <p:sldId id="339" r:id="rId9"/>
    <p:sldId id="338" r:id="rId10"/>
    <p:sldId id="348" r:id="rId11"/>
    <p:sldId id="331" r:id="rId12"/>
    <p:sldId id="349" r:id="rId13"/>
    <p:sldId id="350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3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 of Waves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characteristics of sound waves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how to calculate the speed of sound in air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03" y="0"/>
            <a:ext cx="6387997" cy="42210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544853"/>
              </p:ext>
            </p:extLst>
          </p:nvPr>
        </p:nvGraphicFramePr>
        <p:xfrm>
          <a:off x="2654425" y="1556792"/>
          <a:ext cx="3645767" cy="59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425" y="1556792"/>
                        <a:ext cx="3645767" cy="5972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332656"/>
            <a:ext cx="85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speed of sound in air can be calculated using an </a:t>
            </a:r>
            <a:r>
              <a:rPr lang="en-US" sz="2800" dirty="0" err="1" smtClean="0">
                <a:solidFill>
                  <a:schemeClr val="bg1"/>
                </a:solidFill>
              </a:rPr>
              <a:t>eqn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618909"/>
            <a:ext cx="853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 is temp in </a:t>
            </a:r>
            <a:r>
              <a:rPr lang="en-US" sz="2800" baseline="30000" dirty="0" err="1" smtClean="0">
                <a:solidFill>
                  <a:schemeClr val="bg1"/>
                </a:solidFill>
              </a:rPr>
              <a:t>o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dirty="0" err="1" smtClean="0">
                <a:solidFill>
                  <a:schemeClr val="bg1"/>
                </a:solidFill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sound</a:t>
            </a:r>
            <a:r>
              <a:rPr lang="en-US" sz="2800" dirty="0" smtClean="0">
                <a:solidFill>
                  <a:schemeClr val="bg1"/>
                </a:solidFill>
              </a:rPr>
              <a:t> is in m/s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3501008"/>
            <a:ext cx="824827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an </a:t>
            </a:r>
            <a:r>
              <a:rPr lang="en-US" sz="2800" dirty="0">
                <a:solidFill>
                  <a:schemeClr val="bg1"/>
                </a:solidFill>
              </a:rPr>
              <a:t>application of the </a:t>
            </a:r>
            <a:r>
              <a:rPr lang="en-US" sz="2800" dirty="0" err="1" smtClean="0">
                <a:solidFill>
                  <a:schemeClr val="bg1"/>
                </a:solidFill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sound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in air is measuring the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distance to a lightning strike. 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Lightning </a:t>
            </a:r>
            <a:r>
              <a:rPr lang="en-US" sz="2800" dirty="0">
                <a:solidFill>
                  <a:schemeClr val="bg1"/>
                </a:solidFill>
              </a:rPr>
              <a:t>and thunder are </a:t>
            </a:r>
            <a:r>
              <a:rPr lang="en-US" sz="2800" dirty="0" smtClean="0">
                <a:solidFill>
                  <a:schemeClr val="bg1"/>
                </a:solidFill>
              </a:rPr>
              <a:t>produced </a:t>
            </a:r>
            <a:r>
              <a:rPr lang="en-US" sz="2800" dirty="0">
                <a:solidFill>
                  <a:schemeClr val="bg1"/>
                </a:solidFill>
              </a:rPr>
              <a:t>at the same time.  But because the speed of light </a:t>
            </a:r>
            <a:r>
              <a:rPr lang="en-US" sz="2800" dirty="0" smtClean="0">
                <a:solidFill>
                  <a:schemeClr val="bg1"/>
                </a:solidFill>
              </a:rPr>
              <a:t>is so </a:t>
            </a:r>
            <a:r>
              <a:rPr lang="en-US" sz="2800" dirty="0">
                <a:solidFill>
                  <a:schemeClr val="bg1"/>
                </a:solidFill>
              </a:rPr>
              <a:t>much faster than the speed of sound, we see the flash before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we hear the thunder.</a:t>
            </a:r>
          </a:p>
        </p:txBody>
      </p:sp>
    </p:spTree>
    <p:extLst>
      <p:ext uri="{BB962C8B-B14F-4D97-AF65-F5344CB8AC3E}">
        <p14:creationId xmlns:p14="http://schemas.microsoft.com/office/powerpoint/2010/main" val="24315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allAtOnce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During a thunder storm, a lightning strike is </a:t>
            </a:r>
            <a:r>
              <a:rPr lang="en-US" sz="2800" dirty="0" smtClean="0">
                <a:solidFill>
                  <a:srgbClr val="92D050"/>
                </a:solidFill>
              </a:rPr>
              <a:t>observed </a:t>
            </a:r>
            <a:r>
              <a:rPr lang="en-US" sz="2800" dirty="0">
                <a:solidFill>
                  <a:srgbClr val="92D050"/>
                </a:solidFill>
              </a:rPr>
              <a:t>and the thunder is heard 3.0 s later.  If </a:t>
            </a:r>
            <a:r>
              <a:rPr lang="en-US" sz="2800" dirty="0" smtClean="0">
                <a:solidFill>
                  <a:srgbClr val="92D050"/>
                </a:solidFill>
              </a:rPr>
              <a:t>the  </a:t>
            </a:r>
            <a:r>
              <a:rPr lang="en-US" sz="2800" dirty="0">
                <a:solidFill>
                  <a:srgbClr val="92D050"/>
                </a:solidFill>
              </a:rPr>
              <a:t>air temp is 20.</a:t>
            </a:r>
            <a:r>
              <a:rPr lang="en-US" sz="2800" baseline="30000" dirty="0">
                <a:solidFill>
                  <a:srgbClr val="92D050"/>
                </a:solidFill>
              </a:rPr>
              <a:t>o</a:t>
            </a:r>
            <a:r>
              <a:rPr lang="en-US" sz="2800" dirty="0">
                <a:solidFill>
                  <a:srgbClr val="92D050"/>
                </a:solidFill>
              </a:rPr>
              <a:t>C, what is the distance to the </a:t>
            </a:r>
            <a:r>
              <a:rPr lang="en-US" sz="2800" dirty="0" smtClean="0">
                <a:solidFill>
                  <a:srgbClr val="92D050"/>
                </a:solidFill>
              </a:rPr>
              <a:t>strike</a:t>
            </a:r>
            <a:r>
              <a:rPr lang="en-US" sz="2800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43744" y="3194973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43744" y="3771037"/>
            <a:ext cx="1800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rgbClr val="92D050"/>
                </a:solidFill>
              </a:rPr>
              <a:t>T = 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20. </a:t>
            </a:r>
            <a:r>
              <a:rPr lang="en-US" sz="2800" b="0" baseline="30000" dirty="0" err="1" smtClean="0">
                <a:solidFill>
                  <a:srgbClr val="92D050"/>
                </a:solidFill>
              </a:rPr>
              <a:t>o</a:t>
            </a:r>
            <a:r>
              <a:rPr lang="en-US" sz="2800" b="0" dirty="0" err="1" smtClean="0">
                <a:solidFill>
                  <a:srgbClr val="92D050"/>
                </a:solidFill>
              </a:rPr>
              <a:t>C</a:t>
            </a:r>
            <a:endParaRPr lang="en-US" sz="2800" b="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t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3.0</a:t>
            </a:r>
            <a:r>
              <a:rPr lang="en-US" sz="2800" dirty="0" smtClean="0">
                <a:solidFill>
                  <a:srgbClr val="92D050"/>
                </a:solidFill>
              </a:rPr>
              <a:t> s</a:t>
            </a:r>
            <a:endParaRPr lang="en-US" sz="2800" b="0" dirty="0">
              <a:solidFill>
                <a:srgbClr val="92D050"/>
              </a:solidFill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26667"/>
              </p:ext>
            </p:extLst>
          </p:nvPr>
        </p:nvGraphicFramePr>
        <p:xfrm>
          <a:off x="2483768" y="3559596"/>
          <a:ext cx="364172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3" imgW="1549080" imgH="647640" progId="Equation.DSMT4">
                  <p:embed/>
                </p:oleObj>
              </mc:Choice>
              <mc:Fallback>
                <p:oleObj name="Equation" r:id="rId3" imgW="15490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59596"/>
                        <a:ext cx="3641725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46071"/>
              </p:ext>
            </p:extLst>
          </p:nvPr>
        </p:nvGraphicFramePr>
        <p:xfrm>
          <a:off x="6588224" y="3573016"/>
          <a:ext cx="197008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5" imgW="838080" imgH="634680" progId="Equation.DSMT4">
                  <p:embed/>
                </p:oleObj>
              </mc:Choice>
              <mc:Fallback>
                <p:oleObj name="Equation" r:id="rId5" imgW="8380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573016"/>
                        <a:ext cx="197008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907704" y="5559913"/>
            <a:ext cx="4525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distance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1.0 x 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3</a:t>
            </a:r>
            <a:r>
              <a:rPr lang="en-US" sz="2800" dirty="0" smtClean="0">
                <a:solidFill>
                  <a:srgbClr val="92D050"/>
                </a:solidFill>
              </a:rPr>
              <a:t> m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40296" y="1671439"/>
            <a:ext cx="84801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What is the wavelength of a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225</a:t>
            </a:r>
            <a:r>
              <a:rPr lang="en-US" sz="2800" dirty="0" smtClean="0">
                <a:solidFill>
                  <a:srgbClr val="92D050"/>
                </a:solidFill>
              </a:rPr>
              <a:t> Hz sound wave that is produce in air at a temp of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10.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C ?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51520" y="3122965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1520" y="3699029"/>
            <a:ext cx="1800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rgbClr val="92D050"/>
                </a:solidFill>
              </a:rPr>
              <a:t>T = </a:t>
            </a:r>
            <a:r>
              <a:rPr lang="en-US" sz="2800" b="0" dirty="0" smtClean="0">
                <a:solidFill>
                  <a:srgbClr val="92D050"/>
                </a:solidFill>
                <a:latin typeface="Calibri" pitchFamily="34" charset="0"/>
              </a:rPr>
              <a:t>10. </a:t>
            </a:r>
            <a:r>
              <a:rPr lang="en-US" sz="2800" b="0" baseline="30000" dirty="0" err="1" smtClean="0">
                <a:solidFill>
                  <a:srgbClr val="92D050"/>
                </a:solidFill>
              </a:rPr>
              <a:t>o</a:t>
            </a:r>
            <a:r>
              <a:rPr lang="en-US" sz="2800" b="0" dirty="0" err="1" smtClean="0">
                <a:solidFill>
                  <a:srgbClr val="92D050"/>
                </a:solidFill>
              </a:rPr>
              <a:t>C</a:t>
            </a:r>
            <a:endParaRPr lang="en-US" sz="2800" b="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f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225 Hz</a:t>
            </a:r>
            <a:endParaRPr lang="en-US" sz="2800" b="0" dirty="0">
              <a:solidFill>
                <a:srgbClr val="92D050"/>
              </a:solidFill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40365"/>
              </p:ext>
            </p:extLst>
          </p:nvPr>
        </p:nvGraphicFramePr>
        <p:xfrm>
          <a:off x="2293545" y="3212976"/>
          <a:ext cx="361156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1536480" imgH="647640" progId="Equation.DSMT4">
                  <p:embed/>
                </p:oleObj>
              </mc:Choice>
              <mc:Fallback>
                <p:oleObj name="Equation" r:id="rId3" imgW="15364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545" y="3212976"/>
                        <a:ext cx="3611563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204442"/>
              </p:ext>
            </p:extLst>
          </p:nvPr>
        </p:nvGraphicFramePr>
        <p:xfrm>
          <a:off x="6600105" y="3009269"/>
          <a:ext cx="12541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5" imgW="533160" imgH="990360" progId="Equation.DSMT4">
                  <p:embed/>
                </p:oleObj>
              </mc:Choice>
              <mc:Fallback>
                <p:oleObj name="Equation" r:id="rId5" imgW="5331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105" y="3009269"/>
                        <a:ext cx="1254125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339752" y="6023028"/>
            <a:ext cx="4174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wavelength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1.5</a:t>
            </a:r>
            <a:r>
              <a:rPr lang="en-US" sz="2800" dirty="0" smtClean="0">
                <a:solidFill>
                  <a:srgbClr val="92D050"/>
                </a:solidFill>
              </a:rPr>
              <a:t> m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0" grpId="0" autoUpdateAnimBg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MACH Number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896036" y="1052736"/>
              <a:ext cx="4140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599840"/>
              </p:ext>
            </p:extLst>
          </p:nvPr>
        </p:nvGraphicFramePr>
        <p:xfrm>
          <a:off x="3217863" y="3312145"/>
          <a:ext cx="251936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965160" imgH="457200" progId="Equation.DSMT4">
                  <p:embed/>
                </p:oleObj>
              </mc:Choice>
              <mc:Fallback>
                <p:oleObj name="Equation" r:id="rId3" imgW="965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312145"/>
                        <a:ext cx="2519362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2060848"/>
            <a:ext cx="85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Mach number is the ratio of an objects speed to the speed of sound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5229200"/>
            <a:ext cx="85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Mach number tells us how many times the speed of sound an object is travelling at.</a:t>
            </a: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8.4 – first half of 8.5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3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389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1, 3, and 4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391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393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1 – 3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394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the universal </a:t>
            </a:r>
            <a:r>
              <a:rPr lang="en-CA" sz="2800" smtClean="0">
                <a:solidFill>
                  <a:schemeClr val="bg1"/>
                </a:solidFill>
              </a:rPr>
              <a:t>wave </a:t>
            </a:r>
            <a:r>
              <a:rPr lang="en-CA" sz="2800" smtClean="0">
                <a:solidFill>
                  <a:schemeClr val="bg1"/>
                </a:solidFill>
              </a:rPr>
              <a:t> equation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factors that affect the speed of a wave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label and explain the sound spectrum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speed of sound in air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calculate the Mach number of an object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the universal wave equation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the two factors that affect the speed of a wave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a fully labelled diagram of sound spectrum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calculate the speed of sound in air and use this to determine the Mach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SOUND Waves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648377" y="1052736"/>
              <a:ext cx="4388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11560" y="183494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Sound is a longitudinal wave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It is produced when the molecules of the medium that the sound is travelling through are </a:t>
            </a:r>
            <a:r>
              <a:rPr lang="en-US" sz="2800" b="1" i="1" dirty="0" smtClean="0">
                <a:solidFill>
                  <a:srgbClr val="92D050"/>
                </a:solidFill>
              </a:rPr>
              <a:t>compressed</a:t>
            </a:r>
            <a:r>
              <a:rPr lang="en-US" sz="2800" dirty="0" smtClean="0">
                <a:solidFill>
                  <a:schemeClr val="bg1"/>
                </a:solidFill>
              </a:rPr>
              <a:t> and </a:t>
            </a:r>
            <a:r>
              <a:rPr lang="en-US" sz="2800" b="1" i="1" dirty="0" err="1" smtClean="0">
                <a:solidFill>
                  <a:srgbClr val="92D050"/>
                </a:solidFill>
              </a:rPr>
              <a:t>rarefacted</a:t>
            </a:r>
            <a:r>
              <a:rPr lang="en-US" sz="2800" b="1" i="1" dirty="0" smtClean="0">
                <a:solidFill>
                  <a:srgbClr val="92D050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 tuning fork produces sound waves in air when the tines move in and out.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longitudinal wave caused by tuning f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0648"/>
            <a:ext cx="5400600" cy="621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46127"/>
            <a:ext cx="367240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Times New Roman" charset="0"/>
              </a:rPr>
              <a:t>Compressions are areas of high pressure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Times New Roman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Times New Roman" charset="0"/>
              </a:rPr>
              <a:t>  Rarefactions are areas of low air pressure </a:t>
            </a:r>
            <a:r>
              <a:rPr lang="en-US" sz="2800" dirty="0" smtClean="0">
                <a:solidFill>
                  <a:schemeClr val="bg1"/>
                </a:solidFill>
                <a:cs typeface="Times New Roman" charset="0"/>
              </a:rPr>
              <a:t>. </a:t>
            </a:r>
            <a:endParaRPr lang="en-US" sz="2800" dirty="0">
              <a:solidFill>
                <a:schemeClr val="bg1"/>
              </a:solidFill>
              <a:cs typeface="Times New Roman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60"/>
            <a:ext cx="4932040" cy="6787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11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SOUND Spectrum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580112" y="1052736"/>
              <a:ext cx="34563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5536" y="1412776"/>
            <a:ext cx="8532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average human can hear sound waves that are between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20</a:t>
            </a:r>
            <a:r>
              <a:rPr lang="en-US" sz="2800" dirty="0" smtClean="0">
                <a:solidFill>
                  <a:schemeClr val="bg1"/>
                </a:solidFill>
              </a:rPr>
              <a:t> to 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20000</a:t>
            </a:r>
            <a:r>
              <a:rPr lang="en-US" sz="2800" dirty="0" smtClean="0">
                <a:solidFill>
                  <a:schemeClr val="bg1"/>
                </a:solidFill>
              </a:rPr>
              <a:t> Hz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sound waves below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20</a:t>
            </a:r>
            <a:r>
              <a:rPr lang="en-US" sz="2800" dirty="0" smtClean="0">
                <a:solidFill>
                  <a:schemeClr val="bg1"/>
                </a:solidFill>
              </a:rPr>
              <a:t> Hz are called </a:t>
            </a:r>
            <a:r>
              <a:rPr lang="en-US" sz="2800" b="1" i="1" dirty="0" smtClean="0">
                <a:solidFill>
                  <a:srgbClr val="92D050"/>
                </a:solidFill>
              </a:rPr>
              <a:t>infrasonic sounds</a:t>
            </a:r>
            <a:endParaRPr lang="en-US" sz="2800" dirty="0" smtClean="0">
              <a:solidFill>
                <a:srgbClr val="92D050"/>
              </a:solidFill>
            </a:endParaRP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sound waves above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20000</a:t>
            </a:r>
            <a:r>
              <a:rPr lang="en-US" sz="2800" dirty="0" smtClean="0">
                <a:solidFill>
                  <a:schemeClr val="bg1"/>
                </a:solidFill>
              </a:rPr>
              <a:t> Hz are called </a:t>
            </a:r>
            <a:r>
              <a:rPr lang="en-US" sz="2800" b="1" i="1" dirty="0" smtClean="0">
                <a:solidFill>
                  <a:srgbClr val="92D050"/>
                </a:solidFill>
              </a:rPr>
              <a:t>ultrasonic sounds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509120"/>
            <a:ext cx="8604448" cy="229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Speed of Sound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220072" y="1052736"/>
              <a:ext cx="38164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95536" y="1754813"/>
            <a:ext cx="85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transmission of sound, (or any wave), through a medium depends on two factors: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4707141"/>
            <a:ext cx="85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the speed of sound in solids is much faster than in gases.  This is because solids are denser than gases.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32759" y="2978949"/>
            <a:ext cx="54248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92D050"/>
                </a:solidFill>
              </a:rPr>
              <a:t>1.  the temperature of the medium</a:t>
            </a:r>
            <a:endParaRPr lang="en-US" sz="2800" b="1" i="1" dirty="0">
              <a:solidFill>
                <a:srgbClr val="92D050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032759" y="3823881"/>
            <a:ext cx="4594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92D050"/>
                </a:solidFill>
              </a:rPr>
              <a:t>2.  The density of the </a:t>
            </a:r>
            <a:r>
              <a:rPr lang="en-US" sz="2800" b="1" i="1" dirty="0" smtClean="0">
                <a:solidFill>
                  <a:srgbClr val="92D050"/>
                </a:solidFill>
              </a:rPr>
              <a:t>medium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build="p"/>
      <p:bldP spid="19" grpId="0" autoUpdateAnimBg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57"/>
            <a:ext cx="6768752" cy="6790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72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512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Dave Lamonica</cp:lastModifiedBy>
  <cp:revision>138</cp:revision>
  <dcterms:created xsi:type="dcterms:W3CDTF">2013-07-23T20:53:01Z</dcterms:created>
  <dcterms:modified xsi:type="dcterms:W3CDTF">2013-11-25T18:21:04Z</dcterms:modified>
</cp:coreProperties>
</file>