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4" r:id="rId6"/>
    <p:sldId id="357" r:id="rId7"/>
    <p:sldId id="331" r:id="rId8"/>
    <p:sldId id="350" r:id="rId9"/>
    <p:sldId id="358" r:id="rId10"/>
    <p:sldId id="362" r:id="rId11"/>
    <p:sldId id="337" r:id="rId12"/>
    <p:sldId id="359" r:id="rId13"/>
    <p:sldId id="360" r:id="rId14"/>
    <p:sldId id="361" r:id="rId15"/>
    <p:sldId id="363" r:id="rId16"/>
    <p:sldId id="364" r:id="rId17"/>
    <p:sldId id="365" r:id="rId18"/>
    <p:sldId id="366" r:id="rId19"/>
    <p:sldId id="367" r:id="rId20"/>
    <p:sldId id="36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19/11/2013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oozerblog.com/wp-content/uploads/2012/07/firetruck.jpe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s.psu.edu/drussell/demos/superposition/superposition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</a:t>
            </a:r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Interactions II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how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affects waves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how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Beats, Mechanical Resonance and the Doppler effect.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The Fire Truck Incedent">
            <a:hlinkClick r:id="rId2" tooltip="The Fire Truck Incedent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r="14900"/>
          <a:stretch/>
        </p:blipFill>
        <p:spPr bwMode="auto">
          <a:xfrm>
            <a:off x="3772228" y="0"/>
            <a:ext cx="5336276" cy="42930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ar_Tacoma_Narrows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1560" y="260648"/>
            <a:ext cx="796888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4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Doppler Effect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896036" y="1052736"/>
              <a:ext cx="4140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323528" y="1412776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CA" sz="2800" dirty="0" smtClean="0">
                <a:solidFill>
                  <a:schemeClr val="bg1"/>
                </a:solidFill>
              </a:rPr>
              <a:t>sound wave from a stationary source propagate uniformly in concentric spheres 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4339"/>
            <a:ext cx="5130570" cy="44436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3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88640"/>
            <a:ext cx="85702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CA" sz="2800" dirty="0" smtClean="0">
                <a:solidFill>
                  <a:schemeClr val="bg1"/>
                </a:solidFill>
              </a:rPr>
              <a:t>sound wave from a moving source propagate differently, the wavelength shortens in front of the source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02377"/>
            <a:ext cx="5760640" cy="5062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64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9495"/>
            <a:ext cx="9036496" cy="4702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4936" y="298532"/>
            <a:ext cx="8969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 resulting </a:t>
            </a:r>
            <a:r>
              <a:rPr lang="en-CA" sz="2800" dirty="0" err="1" smtClean="0">
                <a:solidFill>
                  <a:schemeClr val="bg1"/>
                </a:solidFill>
              </a:rPr>
              <a:t>freq</a:t>
            </a:r>
            <a:r>
              <a:rPr lang="en-CA" sz="2800" dirty="0" smtClean="0">
                <a:solidFill>
                  <a:schemeClr val="bg1"/>
                </a:solidFill>
              </a:rPr>
              <a:t> due to motion can be calculated using: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25372"/>
              </p:ext>
            </p:extLst>
          </p:nvPr>
        </p:nvGraphicFramePr>
        <p:xfrm>
          <a:off x="2368266" y="1810700"/>
          <a:ext cx="41433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3" imgW="1498320" imgH="482400" progId="Equation.DSMT4">
                  <p:embed/>
                </p:oleObj>
              </mc:Choice>
              <mc:Fallback>
                <p:oleObj name="Equation" r:id="rId3" imgW="1498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266" y="1810700"/>
                        <a:ext cx="4143375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07504" y="4277414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 </a:t>
            </a:r>
            <a:r>
              <a:rPr lang="en-CA" sz="2800" dirty="0" err="1" smtClean="0">
                <a:solidFill>
                  <a:schemeClr val="bg1"/>
                </a:solidFill>
              </a:rPr>
              <a:t>v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source</a:t>
            </a:r>
            <a:r>
              <a:rPr lang="en-CA" sz="2800" dirty="0" smtClean="0">
                <a:solidFill>
                  <a:schemeClr val="bg1"/>
                </a:solidFill>
              </a:rPr>
              <a:t> is –’ve if the source is moving towards the detector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 </a:t>
            </a:r>
            <a:r>
              <a:rPr lang="en-CA" sz="2800" dirty="0" err="1" smtClean="0">
                <a:solidFill>
                  <a:schemeClr val="bg1"/>
                </a:solidFill>
              </a:rPr>
              <a:t>v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source</a:t>
            </a:r>
            <a:r>
              <a:rPr lang="en-CA" sz="2800" dirty="0" smtClean="0">
                <a:solidFill>
                  <a:schemeClr val="bg1"/>
                </a:solidFill>
              </a:rPr>
              <a:t> is +’ve if the source is moving away from the detector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77280" y="1272555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rgbClr val="92D050"/>
                </a:solidFill>
              </a:rPr>
              <a:t>A fire </a:t>
            </a:r>
            <a:r>
              <a:rPr lang="en-CA" sz="2800" dirty="0">
                <a:solidFill>
                  <a:srgbClr val="92D050"/>
                </a:solidFill>
              </a:rPr>
              <a:t>truck is moving toward a stationary observer at 25.0 m/s. The frequency of the siren is 800.0 Hz. Calculate </a:t>
            </a:r>
            <a:endParaRPr lang="en-CA" sz="2800" dirty="0" smtClean="0">
              <a:solidFill>
                <a:srgbClr val="92D050"/>
              </a:solidFill>
            </a:endParaRPr>
          </a:p>
          <a:p>
            <a:pPr marL="514350" indent="-514350">
              <a:buAutoNum type="alphaLcParenBoth"/>
            </a:pPr>
            <a:r>
              <a:rPr lang="en-CA" sz="2800" dirty="0" smtClean="0">
                <a:solidFill>
                  <a:srgbClr val="92D050"/>
                </a:solidFill>
              </a:rPr>
              <a:t>the </a:t>
            </a:r>
            <a:r>
              <a:rPr lang="en-CA" sz="2800" dirty="0">
                <a:solidFill>
                  <a:srgbClr val="92D050"/>
                </a:solidFill>
              </a:rPr>
              <a:t>frequency detected by the observer as the fire truck approaches </a:t>
            </a:r>
            <a:endParaRPr lang="en-CA" sz="2800" dirty="0" smtClean="0">
              <a:solidFill>
                <a:srgbClr val="92D050"/>
              </a:solidFill>
            </a:endParaRPr>
          </a:p>
          <a:p>
            <a:pPr marL="514350" indent="-514350">
              <a:buAutoNum type="alphaLcParenBoth"/>
            </a:pPr>
            <a:r>
              <a:rPr lang="en-CA" sz="2800" dirty="0" smtClean="0">
                <a:solidFill>
                  <a:srgbClr val="92D050"/>
                </a:solidFill>
              </a:rPr>
              <a:t>the </a:t>
            </a:r>
            <a:r>
              <a:rPr lang="en-CA" sz="2800" dirty="0">
                <a:solidFill>
                  <a:srgbClr val="92D050"/>
                </a:solidFill>
              </a:rPr>
              <a:t>frequency detected by the observer after the truck passes by. </a:t>
            </a:r>
            <a:endParaRPr lang="en-CA" sz="2800" dirty="0" smtClean="0">
              <a:solidFill>
                <a:srgbClr val="92D050"/>
              </a:solidFill>
            </a:endParaRPr>
          </a:p>
          <a:p>
            <a:r>
              <a:rPr lang="en-CA" sz="2800" dirty="0" smtClean="0">
                <a:solidFill>
                  <a:srgbClr val="92D050"/>
                </a:solidFill>
              </a:rPr>
              <a:t>The </a:t>
            </a:r>
            <a:r>
              <a:rPr lang="en-CA" sz="2800" dirty="0">
                <a:solidFill>
                  <a:srgbClr val="92D050"/>
                </a:solidFill>
              </a:rPr>
              <a:t>speed of sound in this case is 342 m/s.</a:t>
            </a:r>
            <a:r>
              <a:rPr lang="en-US" sz="2800" dirty="0">
                <a:solidFill>
                  <a:srgbClr val="92D050"/>
                </a:solidFill>
              </a:rPr>
              <a:t>?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95536" y="4489956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95536" y="4997494"/>
            <a:ext cx="345638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0" dirty="0" err="1" smtClean="0">
                <a:solidFill>
                  <a:srgbClr val="92D050"/>
                </a:solidFill>
                <a:latin typeface="Calibri" pitchFamily="34" charset="0"/>
              </a:rPr>
              <a:t>f</a:t>
            </a:r>
            <a:r>
              <a:rPr lang="en-US" sz="2800" b="0" baseline="-25000" dirty="0" err="1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800.0 Hz</a:t>
            </a:r>
            <a:endParaRPr lang="en-US" sz="2800" b="0" dirty="0" smtClean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 err="1" smtClean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rgbClr val="92D050"/>
                </a:solidFill>
                <a:latin typeface="Calibri" pitchFamily="34" charset="0"/>
              </a:rPr>
              <a:t>sound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342 m/s</a:t>
            </a:r>
            <a:endParaRPr lang="en-US" sz="2800" baseline="30000" dirty="0" smtClean="0">
              <a:solidFill>
                <a:srgbClr val="92D050"/>
              </a:solidFill>
            </a:endParaRPr>
          </a:p>
          <a:p>
            <a:r>
              <a:rPr lang="en-US" sz="2800" dirty="0" err="1" smtClean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rgbClr val="92D050"/>
                </a:solidFill>
                <a:latin typeface="Calibri" pitchFamily="34" charset="0"/>
              </a:rPr>
              <a:t>source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-25.0 m/s</a:t>
            </a:r>
          </a:p>
          <a:p>
            <a:r>
              <a:rPr lang="en-US" sz="2800" b="0" dirty="0" err="1" smtClean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="0" baseline="-25000" dirty="0" err="1" smtClean="0">
                <a:solidFill>
                  <a:srgbClr val="92D050"/>
                </a:solidFill>
                <a:latin typeface="Calibri" pitchFamily="34" charset="0"/>
              </a:rPr>
              <a:t>detector</a:t>
            </a:r>
            <a:r>
              <a:rPr lang="en-US" sz="2800" b="0" baseline="-25000" dirty="0" smtClean="0">
                <a:solidFill>
                  <a:srgbClr val="92D050"/>
                </a:solidFill>
                <a:latin typeface="Calibri" pitchFamily="34" charset="0"/>
              </a:rPr>
              <a:t> 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= 0 m/s</a:t>
            </a:r>
            <a:endParaRPr lang="en-US" sz="2800" b="0" dirty="0">
              <a:solidFill>
                <a:srgbClr val="92D050"/>
              </a:solidFill>
              <a:latin typeface="Calibri" pitchFamily="34" charset="0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513902"/>
              </p:ext>
            </p:extLst>
          </p:nvPr>
        </p:nvGraphicFramePr>
        <p:xfrm>
          <a:off x="4427984" y="5017624"/>
          <a:ext cx="361791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1536480" imgH="482400" progId="Equation.DSMT4">
                  <p:embed/>
                </p:oleObj>
              </mc:Choice>
              <mc:Fallback>
                <p:oleObj name="Equation" r:id="rId3" imgW="1536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017624"/>
                        <a:ext cx="3617913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2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8448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siren frequency sounds to be 863 Hz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99176"/>
              </p:ext>
            </p:extLst>
          </p:nvPr>
        </p:nvGraphicFramePr>
        <p:xfrm>
          <a:off x="2915816" y="188640"/>
          <a:ext cx="4156075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3" imgW="1765080" imgH="685800" progId="Equation.DSMT4">
                  <p:embed/>
                </p:oleObj>
              </mc:Choice>
              <mc:Fallback>
                <p:oleObj name="Equation" r:id="rId3" imgW="1765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8640"/>
                        <a:ext cx="4156075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520" y="3053278"/>
            <a:ext cx="1284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 b: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23528" y="3629342"/>
            <a:ext cx="345638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0" dirty="0" err="1" smtClean="0">
                <a:solidFill>
                  <a:srgbClr val="92D050"/>
                </a:solidFill>
                <a:latin typeface="Calibri" pitchFamily="34" charset="0"/>
              </a:rPr>
              <a:t>f</a:t>
            </a:r>
            <a:r>
              <a:rPr lang="en-US" sz="2800" b="0" baseline="-25000" dirty="0" err="1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800.0 Hz</a:t>
            </a:r>
            <a:endParaRPr lang="en-US" sz="2800" b="0" dirty="0" smtClean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 err="1" smtClean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rgbClr val="92D050"/>
                </a:solidFill>
                <a:latin typeface="Calibri" pitchFamily="34" charset="0"/>
              </a:rPr>
              <a:t>sound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342 m/s</a:t>
            </a:r>
            <a:endParaRPr lang="en-US" sz="2800" baseline="30000" dirty="0" smtClean="0">
              <a:solidFill>
                <a:srgbClr val="92D050"/>
              </a:solidFill>
            </a:endParaRPr>
          </a:p>
          <a:p>
            <a:r>
              <a:rPr lang="en-US" sz="2800" dirty="0" err="1" smtClean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rgbClr val="92D050"/>
                </a:solidFill>
                <a:latin typeface="Calibri" pitchFamily="34" charset="0"/>
              </a:rPr>
              <a:t>source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+25.0 m/s</a:t>
            </a:r>
          </a:p>
          <a:p>
            <a:r>
              <a:rPr lang="en-US" sz="2800" b="0" dirty="0" err="1" smtClean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="0" baseline="-25000" dirty="0" err="1" smtClean="0">
                <a:solidFill>
                  <a:srgbClr val="92D050"/>
                </a:solidFill>
                <a:latin typeface="Calibri" pitchFamily="34" charset="0"/>
              </a:rPr>
              <a:t>detector</a:t>
            </a:r>
            <a:r>
              <a:rPr lang="en-US" sz="2800" b="0" baseline="-25000" dirty="0" smtClean="0">
                <a:solidFill>
                  <a:srgbClr val="92D050"/>
                </a:solidFill>
                <a:latin typeface="Calibri" pitchFamily="34" charset="0"/>
              </a:rPr>
              <a:t> 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= 0 m/s</a:t>
            </a:r>
            <a:endParaRPr lang="en-US" sz="2800" b="0" dirty="0">
              <a:solidFill>
                <a:srgbClr val="92D050"/>
              </a:solidFill>
              <a:latin typeface="Calibri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916658"/>
              </p:ext>
            </p:extLst>
          </p:nvPr>
        </p:nvGraphicFramePr>
        <p:xfrm>
          <a:off x="3906415" y="3010842"/>
          <a:ext cx="361791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5" imgW="1536480" imgH="482400" progId="Equation.DSMT4">
                  <p:embed/>
                </p:oleObj>
              </mc:Choice>
              <mc:Fallback>
                <p:oleObj name="Equation" r:id="rId5" imgW="1536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415" y="3010842"/>
                        <a:ext cx="3617913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508332"/>
              </p:ext>
            </p:extLst>
          </p:nvPr>
        </p:nvGraphicFramePr>
        <p:xfrm>
          <a:off x="3923928" y="4437112"/>
          <a:ext cx="4156075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7" imgW="1765080" imgH="685800" progId="Equation.DSMT4">
                  <p:embed/>
                </p:oleObj>
              </mc:Choice>
              <mc:Fallback>
                <p:oleObj name="Equation" r:id="rId7" imgW="1765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437112"/>
                        <a:ext cx="4156075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259632" y="616530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siren frequency sounds to be 746 Hz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utoUpdateAnimBg="0"/>
      <p:bldP spid="5" grpId="0" autoUpdateAnimBg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Sonic Booms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572000" y="1052736"/>
              <a:ext cx="44644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11561" y="1595413"/>
            <a:ext cx="83529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As an aircraft approaches the speed of sound, the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compressions from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the sound waves begin to build up at the front of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the aircraft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.  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76040" y="3372833"/>
            <a:ext cx="82444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This creates an area of intense air molecule compression,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and the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air pressure is very large.  This is called the </a:t>
            </a:r>
            <a:r>
              <a:rPr lang="en-US" sz="2800" b="1" i="1" dirty="0">
                <a:solidFill>
                  <a:srgbClr val="92D050"/>
                </a:solidFill>
                <a:latin typeface="Calibri" pitchFamily="34" charset="0"/>
              </a:rPr>
              <a:t>sound barrier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27435" y="5354052"/>
            <a:ext cx="7657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The aircraft is catching up with its own jet noise.</a:t>
            </a:r>
          </a:p>
        </p:txBody>
      </p:sp>
    </p:spTree>
    <p:extLst>
      <p:ext uri="{BB962C8B-B14F-4D97-AF65-F5344CB8AC3E}">
        <p14:creationId xmlns:p14="http://schemas.microsoft.com/office/powerpoint/2010/main" val="28480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7" grpId="0" autoUpdateAnimBg="0"/>
      <p:bldP spid="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544" y="476672"/>
            <a:ext cx="8280920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81133"/>
              </p:ext>
            </p:extLst>
          </p:nvPr>
        </p:nvGraphicFramePr>
        <p:xfrm>
          <a:off x="3342134" y="3114105"/>
          <a:ext cx="1919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Bitmap Image" r:id="rId3" imgW="3600000" imgH="1286055" progId="Paint.Picture">
                  <p:embed/>
                </p:oleObj>
              </mc:Choice>
              <mc:Fallback>
                <p:oleObj name="Bitmap Image" r:id="rId3" imgW="3600000" imgH="12860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134" y="3114105"/>
                        <a:ext cx="1919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227834" y="2471167"/>
            <a:ext cx="2100263" cy="2071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2127697" y="1756792"/>
            <a:ext cx="3429000" cy="3500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2656334" y="2099692"/>
            <a:ext cx="2786063" cy="28432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1656209" y="1499617"/>
            <a:ext cx="4029075" cy="41005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3621535" y="2715645"/>
            <a:ext cx="1506538" cy="461963"/>
            <a:chOff x="2372" y="1756"/>
            <a:chExt cx="949" cy="291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556" y="2043"/>
              <a:ext cx="558" cy="0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372" y="1756"/>
              <a:ext cx="9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v &lt; Mach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921822" y="3087117"/>
            <a:ext cx="26965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Wave fronts begin</a:t>
            </a:r>
          </a:p>
          <a:p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to bunch up at front</a:t>
            </a:r>
          </a:p>
        </p:txBody>
      </p:sp>
    </p:spTree>
    <p:extLst>
      <p:ext uri="{BB962C8B-B14F-4D97-AF65-F5344CB8AC3E}">
        <p14:creationId xmlns:p14="http://schemas.microsoft.com/office/powerpoint/2010/main" val="7918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76672"/>
            <a:ext cx="8280920" cy="590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33691"/>
              </p:ext>
            </p:extLst>
          </p:nvPr>
        </p:nvGraphicFramePr>
        <p:xfrm>
          <a:off x="3486150" y="3186113"/>
          <a:ext cx="1919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Bitmap Image" r:id="rId3" imgW="3600000" imgH="1286055" progId="Paint.Picture">
                  <p:embed/>
                </p:oleObj>
              </mc:Choice>
              <mc:Fallback>
                <p:oleObj name="Bitmap Image" r:id="rId3" imgW="3600000" imgH="12860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186113"/>
                        <a:ext cx="1919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371850" y="2543175"/>
            <a:ext cx="2100263" cy="2071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38350" y="1833563"/>
            <a:ext cx="3429000" cy="3500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681288" y="2190750"/>
            <a:ext cx="2786062" cy="28432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438275" y="1585913"/>
            <a:ext cx="4029075" cy="41005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3875089" y="2740025"/>
            <a:ext cx="1323975" cy="503238"/>
            <a:chOff x="2441" y="1726"/>
            <a:chExt cx="834" cy="317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565" y="2043"/>
              <a:ext cx="558" cy="0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441" y="1726"/>
              <a:ext cx="8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v=Mach1</a:t>
              </a: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5586416" y="2959103"/>
            <a:ext cx="2997201" cy="1200151"/>
            <a:chOff x="3519" y="1864"/>
            <a:chExt cx="1888" cy="756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848" y="1864"/>
              <a:ext cx="1559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 </a:t>
              </a:r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Area of intense 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   compression.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The </a:t>
              </a:r>
              <a:r>
                <a:rPr lang="en-US" sz="24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Sound Barrier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 flipV="1">
              <a:off x="3519" y="2232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725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Beat frequency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mechanical resonance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the Doppler effect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</a:t>
            </a:r>
            <a:r>
              <a:rPr lang="en-CA" sz="2800" dirty="0" smtClean="0">
                <a:solidFill>
                  <a:schemeClr val="bg1"/>
                </a:solidFill>
              </a:rPr>
              <a:t>problems involving </a:t>
            </a:r>
            <a:r>
              <a:rPr lang="en-CA" sz="2800" dirty="0" smtClean="0">
                <a:solidFill>
                  <a:schemeClr val="bg1"/>
                </a:solidFill>
              </a:rPr>
              <a:t>Beats and the Doppler effect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76672"/>
            <a:ext cx="8280920" cy="590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51539"/>
              </p:ext>
            </p:extLst>
          </p:nvPr>
        </p:nvGraphicFramePr>
        <p:xfrm>
          <a:off x="4429125" y="3414142"/>
          <a:ext cx="1919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Bitmap Image" r:id="rId3" imgW="3600000" imgH="1286055" progId="Paint.Picture">
                  <p:embed/>
                </p:oleObj>
              </mc:Choice>
              <mc:Fallback>
                <p:oleObj name="Bitmap Image" r:id="rId3" imgW="3600000" imgH="12860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414142"/>
                        <a:ext cx="1919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457575" y="2771205"/>
            <a:ext cx="2100263" cy="2071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585913" y="2056830"/>
            <a:ext cx="3429000" cy="3500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466975" y="2390205"/>
            <a:ext cx="2786063" cy="28432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52475" y="1756792"/>
            <a:ext cx="4029075" cy="41005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932114" y="3468117"/>
            <a:ext cx="1323975" cy="503238"/>
            <a:chOff x="2441" y="1726"/>
            <a:chExt cx="834" cy="317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565" y="2043"/>
              <a:ext cx="558" cy="0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441" y="1726"/>
              <a:ext cx="8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v&gt;Mach1</a:t>
              </a:r>
            </a:p>
          </p:txBody>
        </p:sp>
      </p:grp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07706" y="5380251"/>
            <a:ext cx="42407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A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sonic boom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is created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37262" y="1063256"/>
            <a:ext cx="30027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  Aircraft is moving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 faster than its own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     sound waves.</a:t>
            </a:r>
          </a:p>
        </p:txBody>
      </p:sp>
    </p:spTree>
    <p:extLst>
      <p:ext uri="{BB962C8B-B14F-4D97-AF65-F5344CB8AC3E}">
        <p14:creationId xmlns:p14="http://schemas.microsoft.com/office/powerpoint/2010/main" val="4019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Sections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9.3, 9.4,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and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9.5 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429</a:t>
            </a:r>
            <a:endParaRPr lang="en-CA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5"/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–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435</a:t>
            </a:r>
          </a:p>
          <a:p>
            <a:pPr lvl="5"/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4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435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558495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Beat frequency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mechanical resonance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the Doppler effect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</a:t>
            </a:r>
            <a:r>
              <a:rPr lang="en-CA" sz="2800" dirty="0" smtClean="0">
                <a:solidFill>
                  <a:schemeClr val="bg1"/>
                </a:solidFill>
              </a:rPr>
              <a:t>problems involving </a:t>
            </a:r>
            <a:r>
              <a:rPr lang="en-CA" sz="2800" dirty="0" smtClean="0">
                <a:solidFill>
                  <a:schemeClr val="bg1"/>
                </a:solidFill>
              </a:rPr>
              <a:t>Beats and the Doppler effect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describe a sonic boom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Beat Frequency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148064" y="1052736"/>
              <a:ext cx="38884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3" descr="C:\WINDOWS\TEMP\~AUT0018.bmp"/>
          <p:cNvPicPr>
            <a:picLocks noChangeAspect="1" noChangeArrowheads="1"/>
          </p:cNvPicPr>
          <p:nvPr/>
        </p:nvPicPr>
        <p:blipFill>
          <a:blip r:embed="rId2" cstate="print"/>
          <a:srcRect r="2927"/>
          <a:stretch>
            <a:fillRect/>
          </a:stretch>
        </p:blipFill>
        <p:spPr bwMode="auto">
          <a:xfrm>
            <a:off x="395536" y="3047679"/>
            <a:ext cx="8388153" cy="1316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4" descr="C:\WINDOWS\TEMP\~AUT0019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419551"/>
            <a:ext cx="8153400" cy="1393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5536" y="1628800"/>
            <a:ext cx="831021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When </a:t>
            </a:r>
            <a:r>
              <a:rPr lang="en-US" sz="2800" dirty="0">
                <a:solidFill>
                  <a:schemeClr val="bg1"/>
                </a:solidFill>
              </a:rPr>
              <a:t>two notes of slightly different </a:t>
            </a:r>
            <a:r>
              <a:rPr lang="en-US" sz="2800" dirty="0" err="1" smtClean="0">
                <a:solidFill>
                  <a:schemeClr val="bg1"/>
                </a:solidFill>
              </a:rPr>
              <a:t>freqs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dirty="0" smtClean="0">
                <a:solidFill>
                  <a:schemeClr val="bg1"/>
                </a:solidFill>
              </a:rPr>
              <a:t>sounded together</a:t>
            </a:r>
            <a:r>
              <a:rPr lang="en-US" sz="2800" dirty="0">
                <a:solidFill>
                  <a:schemeClr val="bg1"/>
                </a:solidFill>
              </a:rPr>
              <a:t>, the two waves interfere according to the law </a:t>
            </a:r>
            <a:r>
              <a:rPr lang="en-US" sz="2800" dirty="0" smtClean="0">
                <a:solidFill>
                  <a:schemeClr val="bg1"/>
                </a:solidFill>
              </a:rPr>
              <a:t>of superposition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95536" y="4621039"/>
            <a:ext cx="5852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result is a complicated wave form.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41325" y="420688"/>
            <a:ext cx="839204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beat </a:t>
            </a:r>
            <a:r>
              <a:rPr lang="en-US" sz="2800" dirty="0" smtClean="0">
                <a:solidFill>
                  <a:schemeClr val="bg1"/>
                </a:solidFill>
              </a:rPr>
              <a:t>freq </a:t>
            </a:r>
            <a:r>
              <a:rPr lang="en-US" sz="2800" dirty="0">
                <a:solidFill>
                  <a:schemeClr val="bg1"/>
                </a:solidFill>
              </a:rPr>
              <a:t>refers to the </a:t>
            </a:r>
            <a:r>
              <a:rPr lang="en-US" sz="2800" dirty="0" smtClean="0">
                <a:solidFill>
                  <a:schemeClr val="bg1"/>
                </a:solidFill>
              </a:rPr>
              <a:t>freq </a:t>
            </a:r>
            <a:r>
              <a:rPr lang="en-US" sz="2800" dirty="0">
                <a:solidFill>
                  <a:schemeClr val="bg1"/>
                </a:solidFill>
              </a:rPr>
              <a:t>of the pulsating </a:t>
            </a:r>
            <a:r>
              <a:rPr lang="en-US" sz="2800" dirty="0" smtClean="0">
                <a:solidFill>
                  <a:schemeClr val="bg1"/>
                </a:solidFill>
              </a:rPr>
              <a:t>noise</a:t>
            </a:r>
            <a:r>
              <a:rPr lang="en-US" sz="2800" dirty="0">
                <a:solidFill>
                  <a:schemeClr val="bg1"/>
                </a:solidFill>
              </a:rPr>
              <a:t>, and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not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 smtClean="0">
                <a:solidFill>
                  <a:schemeClr val="bg1"/>
                </a:solidFill>
              </a:rPr>
              <a:t>freq of </a:t>
            </a:r>
            <a:r>
              <a:rPr lang="en-US" sz="2800" dirty="0">
                <a:solidFill>
                  <a:schemeClr val="bg1"/>
                </a:solidFill>
              </a:rPr>
              <a:t>the sources creating the </a:t>
            </a:r>
            <a:r>
              <a:rPr lang="en-US" sz="2800" dirty="0" smtClean="0">
                <a:solidFill>
                  <a:schemeClr val="bg1"/>
                </a:solidFill>
              </a:rPr>
              <a:t>sounds</a:t>
            </a:r>
            <a:r>
              <a:rPr lang="en-US" sz="2800" dirty="0">
                <a:solidFill>
                  <a:schemeClr val="bg1"/>
                </a:solidFill>
              </a:rPr>
              <a:t>. 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it </a:t>
            </a:r>
            <a:r>
              <a:rPr lang="en-US" sz="2800" dirty="0">
                <a:solidFill>
                  <a:schemeClr val="bg1"/>
                </a:solidFill>
              </a:rPr>
              <a:t>is the number of beats heard per second.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1325" y="2708920"/>
            <a:ext cx="859401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</a:t>
            </a:r>
            <a:r>
              <a:rPr lang="en-US" sz="2800" dirty="0">
                <a:solidFill>
                  <a:schemeClr val="bg1"/>
                </a:solidFill>
              </a:rPr>
              <a:t>beat </a:t>
            </a:r>
            <a:r>
              <a:rPr lang="en-US" sz="2800" dirty="0" err="1" smtClean="0">
                <a:solidFill>
                  <a:schemeClr val="bg1"/>
                </a:solidFill>
              </a:rPr>
              <a:t>freq</a:t>
            </a:r>
            <a:r>
              <a:rPr lang="en-US" sz="2800" dirty="0" smtClean="0">
                <a:solidFill>
                  <a:schemeClr val="bg1"/>
                </a:solidFill>
              </a:rPr>
              <a:t> is </a:t>
            </a:r>
            <a:r>
              <a:rPr lang="en-US" sz="2800" dirty="0">
                <a:solidFill>
                  <a:schemeClr val="bg1"/>
                </a:solidFill>
              </a:rPr>
              <a:t>related to the two original sounds, and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can be calculated using the following equation.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51961"/>
              </p:ext>
            </p:extLst>
          </p:nvPr>
        </p:nvGraphicFramePr>
        <p:xfrm>
          <a:off x="3419872" y="4293096"/>
          <a:ext cx="18684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293096"/>
                        <a:ext cx="1868487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</p:cNvPr>
          <p:cNvSpPr txBox="1"/>
          <p:nvPr/>
        </p:nvSpPr>
        <p:spPr>
          <a:xfrm>
            <a:off x="2771800" y="321436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click to play animation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77280" y="1272555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piano tuner strikes a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256</a:t>
            </a:r>
            <a:r>
              <a:rPr lang="en-US" sz="2800" dirty="0">
                <a:solidFill>
                  <a:srgbClr val="92D050"/>
                </a:solidFill>
              </a:rPr>
              <a:t> Hz (middle C) </a:t>
            </a:r>
            <a:r>
              <a:rPr lang="en-US" sz="2800" dirty="0" smtClean="0">
                <a:solidFill>
                  <a:srgbClr val="92D050"/>
                </a:solidFill>
              </a:rPr>
              <a:t>tuning fork </a:t>
            </a:r>
            <a:r>
              <a:rPr lang="en-US" sz="2800" dirty="0">
                <a:solidFill>
                  <a:srgbClr val="92D050"/>
                </a:solidFill>
              </a:rPr>
              <a:t>and the middle C on a piano.  She hears </a:t>
            </a:r>
            <a:r>
              <a:rPr lang="en-US" sz="2800" dirty="0" smtClean="0">
                <a:solidFill>
                  <a:srgbClr val="92D050"/>
                </a:solidFill>
              </a:rPr>
              <a:t>20 beats </a:t>
            </a:r>
            <a:r>
              <a:rPr lang="en-US" sz="2800" dirty="0">
                <a:solidFill>
                  <a:srgbClr val="92D050"/>
                </a:solidFill>
              </a:rPr>
              <a:t>in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5.00</a:t>
            </a:r>
            <a:r>
              <a:rPr lang="en-US" sz="2800" dirty="0">
                <a:solidFill>
                  <a:srgbClr val="92D050"/>
                </a:solidFill>
              </a:rPr>
              <a:t> s.  What are the possible </a:t>
            </a:r>
            <a:r>
              <a:rPr lang="en-US" sz="2800" dirty="0" err="1">
                <a:solidFill>
                  <a:srgbClr val="92D050"/>
                </a:solidFill>
              </a:rPr>
              <a:t>freq</a:t>
            </a:r>
            <a:r>
              <a:rPr lang="en-US" sz="2800" dirty="0">
                <a:solidFill>
                  <a:srgbClr val="92D050"/>
                </a:solidFill>
              </a:rPr>
              <a:t> of the </a:t>
            </a:r>
            <a:r>
              <a:rPr lang="en-US" sz="2800" dirty="0" smtClean="0">
                <a:solidFill>
                  <a:srgbClr val="92D050"/>
                </a:solidFill>
              </a:rPr>
              <a:t>out-of-tune </a:t>
            </a:r>
            <a:r>
              <a:rPr lang="en-US" sz="2800" dirty="0">
                <a:solidFill>
                  <a:srgbClr val="92D050"/>
                </a:solidFill>
              </a:rPr>
              <a:t>piano note.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9632" y="602302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out-of-tune note is  either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260.</a:t>
            </a:r>
            <a:r>
              <a:rPr lang="en-US" sz="2800" dirty="0" smtClean="0">
                <a:solidFill>
                  <a:srgbClr val="92D050"/>
                </a:solidFill>
              </a:rPr>
              <a:t> Hz or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252</a:t>
            </a:r>
            <a:r>
              <a:rPr lang="en-US" sz="2800" dirty="0" smtClean="0">
                <a:solidFill>
                  <a:srgbClr val="92D050"/>
                </a:solidFill>
              </a:rPr>
              <a:t> Hz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975956"/>
              </p:ext>
            </p:extLst>
          </p:nvPr>
        </p:nvGraphicFramePr>
        <p:xfrm>
          <a:off x="3784081" y="3789040"/>
          <a:ext cx="2041721" cy="67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081" y="3789040"/>
                        <a:ext cx="2041721" cy="670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95536" y="2905780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19672" y="2924944"/>
            <a:ext cx="73448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20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beats are heard in 5.00 s,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  <a:latin typeface="Calibri" pitchFamily="34" charset="0"/>
              </a:rPr>
              <a:t>f</a:t>
            </a:r>
            <a:r>
              <a:rPr lang="en-US" sz="2800" baseline="-25000" dirty="0" err="1" smtClean="0">
                <a:solidFill>
                  <a:srgbClr val="92D050"/>
                </a:solidFill>
                <a:latin typeface="Calibri" pitchFamily="34" charset="0"/>
              </a:rPr>
              <a:t>beat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is 20/5.00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= 4.00 Hz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99640"/>
              </p:ext>
            </p:extLst>
          </p:nvPr>
        </p:nvGraphicFramePr>
        <p:xfrm>
          <a:off x="3658121" y="4653285"/>
          <a:ext cx="22701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5" imgW="965160" imgH="253800" progId="Equation.DSMT4">
                  <p:embed/>
                </p:oleObj>
              </mc:Choice>
              <mc:Fallback>
                <p:oleObj name="Equation" r:id="rId5" imgW="965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121" y="4653285"/>
                        <a:ext cx="227012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69828"/>
              </p:ext>
            </p:extLst>
          </p:nvPr>
        </p:nvGraphicFramePr>
        <p:xfrm>
          <a:off x="3635896" y="5424810"/>
          <a:ext cx="2300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424810"/>
                        <a:ext cx="23002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utoUpdateAnimBg="0"/>
      <p:bldP spid="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Mechanical Resonance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092280" y="1052736"/>
              <a:ext cx="19442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49353" y="1976641"/>
            <a:ext cx="867862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 All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objects have a natural frequency.  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 Take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a swing as an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example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.  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  If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you want the swing to go higher, you have to push </a:t>
            </a:r>
          </a:p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yourself at the right time in order to match your push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freq with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the natural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freq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of the swing. 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49354" y="5212357"/>
            <a:ext cx="8678622" cy="138499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92D050"/>
                </a:solidFill>
                <a:latin typeface="+mn-lt"/>
              </a:rPr>
              <a:t>Mechanical resonance </a:t>
            </a:r>
            <a:r>
              <a:rPr lang="en-US" sz="2800" i="1" dirty="0">
                <a:solidFill>
                  <a:srgbClr val="92D050"/>
                </a:solidFill>
                <a:latin typeface="+mn-lt"/>
              </a:rPr>
              <a:t>is the vibrating response of an object to </a:t>
            </a:r>
            <a:r>
              <a:rPr lang="en-US" sz="2800" i="1" dirty="0" smtClean="0">
                <a:solidFill>
                  <a:srgbClr val="92D050"/>
                </a:solidFill>
                <a:latin typeface="+mn-lt"/>
              </a:rPr>
              <a:t>a </a:t>
            </a:r>
            <a:r>
              <a:rPr lang="en-US" sz="2800" i="1" dirty="0">
                <a:solidFill>
                  <a:srgbClr val="92D050"/>
                </a:solidFill>
                <a:latin typeface="+mn-lt"/>
              </a:rPr>
              <a:t>periodic force from a source that has the same frequency as </a:t>
            </a:r>
            <a:r>
              <a:rPr lang="en-US" sz="2800" i="1" dirty="0" smtClean="0">
                <a:solidFill>
                  <a:srgbClr val="92D050"/>
                </a:solidFill>
                <a:latin typeface="+mn-lt"/>
              </a:rPr>
              <a:t>the </a:t>
            </a:r>
            <a:r>
              <a:rPr lang="en-US" sz="2800" i="1" dirty="0">
                <a:solidFill>
                  <a:srgbClr val="92D050"/>
                </a:solidFill>
                <a:latin typeface="+mn-lt"/>
              </a:rPr>
              <a:t>natural frequency of the object   </a:t>
            </a: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79928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 If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you match these two frequencies, the amplitude of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vibration will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start to increase.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5536" y="1844824"/>
            <a:ext cx="842493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 So if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a source is vibrating with the same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freq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as the natural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freq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of another object, it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will cause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the other object to vibrate with that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freq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0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689</Words>
  <Application>Microsoft Office PowerPoint</Application>
  <PresentationFormat>On-screen Show (4:3)</PresentationFormat>
  <Paragraphs>85</Paragraphs>
  <Slides>21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Equation</vt:lpstr>
      <vt:lpstr>MathType 6.0 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Dave Lamonica</cp:lastModifiedBy>
  <cp:revision>162</cp:revision>
  <dcterms:created xsi:type="dcterms:W3CDTF">2013-07-23T20:53:01Z</dcterms:created>
  <dcterms:modified xsi:type="dcterms:W3CDTF">2013-11-19T19:19:13Z</dcterms:modified>
</cp:coreProperties>
</file>