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37" r:id="rId6"/>
    <p:sldId id="339" r:id="rId7"/>
    <p:sldId id="338" r:id="rId8"/>
    <p:sldId id="340" r:id="rId9"/>
    <p:sldId id="331" r:id="rId10"/>
    <p:sldId id="341" r:id="rId11"/>
    <p:sldId id="342" r:id="rId12"/>
    <p:sldId id="343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22/10/2013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22/10/2013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22/10/2013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22/10/2013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22/10/2013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22/10/2013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22/10/2013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22/10/2013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22/10/2013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22/10/2013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22/10/2013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22/10/2013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 and Work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This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will introduce you to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work.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will also learn about the different forms of energy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3501008"/>
            <a:ext cx="8784976" cy="784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5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rPr>
              <a:t>UNIT THREE: ENERGY AND SOCIETY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1" r="13691"/>
          <a:stretch/>
        </p:blipFill>
        <p:spPr bwMode="auto">
          <a:xfrm>
            <a:off x="3828581" y="44624"/>
            <a:ext cx="5279923" cy="35283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377280" y="1757402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If the mother pushes a stroller with a force of 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123 </a:t>
            </a:r>
            <a:r>
              <a:rPr lang="en-US" sz="2800" dirty="0">
                <a:solidFill>
                  <a:srgbClr val="92D050"/>
                </a:solidFill>
              </a:rPr>
              <a:t>N [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R45</a:t>
            </a:r>
            <a:r>
              <a:rPr lang="en-US" sz="2800" baseline="30000" dirty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D</a:t>
            </a:r>
            <a:r>
              <a:rPr lang="en-US" sz="2800" dirty="0">
                <a:solidFill>
                  <a:srgbClr val="92D050"/>
                </a:solidFill>
              </a:rPr>
              <a:t>] as the stroller moves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42.5</a:t>
            </a:r>
            <a:r>
              <a:rPr lang="en-US" sz="2800" dirty="0">
                <a:solidFill>
                  <a:srgbClr val="92D050"/>
                </a:solidFill>
              </a:rPr>
              <a:t> m.   </a:t>
            </a:r>
            <a:r>
              <a:rPr lang="en-US" sz="2800" dirty="0" smtClean="0">
                <a:solidFill>
                  <a:srgbClr val="92D050"/>
                </a:solidFill>
              </a:rPr>
              <a:t>What </a:t>
            </a:r>
            <a:r>
              <a:rPr lang="en-US" sz="2800" dirty="0">
                <a:solidFill>
                  <a:srgbClr val="92D050"/>
                </a:solidFill>
              </a:rPr>
              <a:t>is the work done now?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377335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: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4349422"/>
            <a:ext cx="2952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F = 123 N [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R45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D</a:t>
            </a:r>
            <a:r>
              <a:rPr lang="en-US" sz="2800" dirty="0" smtClean="0">
                <a:solidFill>
                  <a:srgbClr val="92D050"/>
                </a:solidFill>
              </a:rPr>
              <a:t>]</a:t>
            </a:r>
          </a:p>
          <a:p>
            <a:r>
              <a:rPr lang="en-US" sz="2800" dirty="0" err="1" smtClean="0">
                <a:solidFill>
                  <a:srgbClr val="92D050"/>
                </a:solidFill>
                <a:latin typeface="Symbol" pitchFamily="18" charset="2"/>
              </a:rPr>
              <a:t>D</a:t>
            </a:r>
            <a:r>
              <a:rPr lang="en-US" sz="2800" dirty="0" err="1" smtClean="0">
                <a:solidFill>
                  <a:srgbClr val="92D050"/>
                </a:solidFill>
              </a:rPr>
              <a:t>d</a:t>
            </a:r>
            <a:r>
              <a:rPr lang="en-US" sz="2800" dirty="0" smtClean="0">
                <a:solidFill>
                  <a:srgbClr val="92D050"/>
                </a:solidFill>
              </a:rPr>
              <a:t> = 42.5</a:t>
            </a:r>
          </a:p>
          <a:p>
            <a:r>
              <a:rPr lang="en-US" sz="2800" dirty="0" smtClean="0">
                <a:solidFill>
                  <a:srgbClr val="92D050"/>
                </a:solidFill>
                <a:latin typeface="Symbol" pitchFamily="18" charset="2"/>
              </a:rPr>
              <a:t>q</a:t>
            </a:r>
            <a:r>
              <a:rPr lang="en-US" sz="2800" dirty="0" smtClean="0">
                <a:solidFill>
                  <a:srgbClr val="92D050"/>
                </a:solidFill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315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o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W = ?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1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996921"/>
              </p:ext>
            </p:extLst>
          </p:nvPr>
        </p:nvGraphicFramePr>
        <p:xfrm>
          <a:off x="3458468" y="3917548"/>
          <a:ext cx="34575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3" imgW="1473120" imgH="431640" progId="Equation.DSMT4">
                  <p:embed/>
                </p:oleObj>
              </mc:Choice>
              <mc:Fallback>
                <p:oleObj name="Equation" r:id="rId3" imgW="1473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468" y="3917548"/>
                        <a:ext cx="3457575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3279894" y="5503291"/>
            <a:ext cx="480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work done is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3.70 x 10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3</a:t>
            </a:r>
            <a:r>
              <a:rPr lang="en-US" sz="2800" dirty="0" smtClean="0">
                <a:solidFill>
                  <a:srgbClr val="92D050"/>
                </a:solidFill>
              </a:rPr>
              <a:t> J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When is work done?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300192" y="1052736"/>
              <a:ext cx="27363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95536" y="2060848"/>
            <a:ext cx="835292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Work is done only if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 force acts on the object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the object moves (changes position)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there is a part of the force in the dir of motion 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395536" y="4293096"/>
            <a:ext cx="835292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Work can also be negative.  This occurs if the angle </a:t>
            </a:r>
          </a:p>
          <a:p>
            <a:pPr marL="514350" indent="-514350"/>
            <a:r>
              <a:rPr lang="en-CA" sz="2800" dirty="0" smtClean="0">
                <a:solidFill>
                  <a:schemeClr val="bg1"/>
                </a:solidFill>
              </a:rPr>
              <a:t>    	between the force and the dir of motion is </a:t>
            </a:r>
            <a:r>
              <a:rPr lang="en-CA" sz="2800" dirty="0" smtClean="0">
                <a:solidFill>
                  <a:schemeClr val="bg1"/>
                </a:solidFill>
                <a:latin typeface="Calibri" pitchFamily="34" charset="0"/>
              </a:rPr>
              <a:t>180</a:t>
            </a:r>
            <a:r>
              <a:rPr lang="en-CA" sz="2800" baseline="30000" dirty="0" smtClean="0">
                <a:solidFill>
                  <a:schemeClr val="bg1"/>
                </a:solidFill>
                <a:latin typeface="Calibri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62668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86792"/>
            <a:ext cx="8555853" cy="464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1979712" y="3140968"/>
            <a:ext cx="194421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67944" y="3140968"/>
            <a:ext cx="194421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84168" y="3140968"/>
            <a:ext cx="194421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79712" y="3465032"/>
            <a:ext cx="194421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67944" y="3465032"/>
            <a:ext cx="194421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84168" y="3465032"/>
            <a:ext cx="194421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9712" y="3789040"/>
            <a:ext cx="194421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67944" y="3789040"/>
            <a:ext cx="194421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84168" y="3789040"/>
            <a:ext cx="194421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79712" y="4113104"/>
            <a:ext cx="194421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67944" y="4113104"/>
            <a:ext cx="194421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84168" y="4113104"/>
            <a:ext cx="194421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9712" y="4617160"/>
            <a:ext cx="1944216" cy="396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67944" y="4617160"/>
            <a:ext cx="1944216" cy="396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84168" y="4653136"/>
            <a:ext cx="2448272" cy="396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79712" y="5121216"/>
            <a:ext cx="194421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67944" y="5121216"/>
            <a:ext cx="1944216" cy="396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84168" y="5121216"/>
            <a:ext cx="1944216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5.1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1 – 4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pg 223</a:t>
            </a:r>
          </a:p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1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 2 pg 225</a:t>
            </a:r>
          </a:p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1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pg 226</a:t>
            </a:r>
          </a:p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1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 2 pg 227	</a:t>
            </a: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energy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work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list the two forms of energy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calculate when work is done on objects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the definition of energy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the definition of work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list the two forms of energy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identify types of energy in each form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calculate the work done on </a:t>
            </a:r>
            <a:r>
              <a:rPr lang="en-CA" sz="2800" smtClean="0">
                <a:solidFill>
                  <a:schemeClr val="bg1"/>
                </a:solidFill>
              </a:rPr>
              <a:t>an object</a:t>
            </a:r>
            <a:endParaRPr lang="en-CA" sz="2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Definition of WORK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156176" y="1052736"/>
              <a:ext cx="28803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74370" y="1709730"/>
            <a:ext cx="8218170" cy="99919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lang="en-US" sz="2800" b="1" i="1" dirty="0">
                <a:solidFill>
                  <a:srgbClr val="92D050"/>
                </a:solidFill>
              </a:rPr>
              <a:t>Work is the transfer of energy from one form to another. </a:t>
            </a:r>
            <a:endParaRPr lang="en-US" sz="2400" b="1" i="1" dirty="0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2914679"/>
            <a:ext cx="7929618" cy="382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is a scalar quantity</a:t>
            </a:r>
          </a:p>
          <a:p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symbol for work is 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</a:p>
          <a:p>
            <a:endParaRPr lang="en-US" sz="2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Work is measured in Joule’s, 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</a:p>
          <a:p>
            <a:pPr>
              <a:buFont typeface="Arial" pitchFamily="34" charset="0"/>
              <a:buChar char="•"/>
            </a:pPr>
            <a:endParaRPr lang="en-US" sz="2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 J = 1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N∙m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= 1kg∙m</a:t>
            </a:r>
            <a:r>
              <a:rPr lang="en-US" sz="28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/s</a:t>
            </a:r>
            <a:r>
              <a:rPr lang="en-US" sz="28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</a:t>
            </a:r>
          </a:p>
          <a:p>
            <a:pPr>
              <a:buFont typeface="Arial" pitchFamily="34" charset="0"/>
              <a:buChar char="•"/>
            </a:pPr>
            <a:endParaRPr lang="en-US" sz="2800" b="1" i="1" baseline="30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i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Work is done when a force acts over a distance </a:t>
            </a:r>
            <a:endParaRPr lang="en-US" sz="2800" b="1" i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Definition of ENERGY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372200" y="1052736"/>
              <a:ext cx="26642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74370" y="1709730"/>
            <a:ext cx="8218170" cy="63915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lang="en-US" sz="2800" b="1" i="1" dirty="0">
                <a:solidFill>
                  <a:srgbClr val="92D050"/>
                </a:solidFill>
              </a:rPr>
              <a:t>Energy is the ability to do work.</a:t>
            </a:r>
            <a:endParaRPr lang="en-US" sz="2400" b="1" i="1" dirty="0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2708920"/>
            <a:ext cx="79296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 is a scalar quantity</a:t>
            </a:r>
          </a:p>
          <a:p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symbol for energy is 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  <a:p>
            <a:endParaRPr lang="en-US" sz="2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Energy is also measured in Joule’s, 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153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Common FORMS of ENERGY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7704348" y="1052736"/>
              <a:ext cx="13321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11560" y="1700808"/>
            <a:ext cx="842916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Energy exists in many forms.  </a:t>
            </a:r>
          </a:p>
          <a:p>
            <a:pPr marL="273050" indent="-273050">
              <a:buFont typeface="Arial" pitchFamily="34" charset="0"/>
              <a:buChar char="•"/>
            </a:pPr>
            <a:endParaRPr lang="en-CA" sz="2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en-CA" sz="28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Kinetic Energy </a:t>
            </a:r>
            <a:r>
              <a:rPr lang="en-CA" sz="2800" dirty="0" smtClean="0">
                <a:solidFill>
                  <a:schemeClr val="bg1"/>
                </a:solidFill>
              </a:rPr>
              <a:t>is the energy possessed by an object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due to its motion. 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CA" sz="2800" b="1" i="1" dirty="0" smtClean="0">
                <a:solidFill>
                  <a:srgbClr val="92D050"/>
                </a:solidFill>
              </a:rPr>
              <a:t>Potential Energy </a:t>
            </a:r>
            <a:r>
              <a:rPr lang="en-CA" sz="2800" dirty="0" smtClean="0">
                <a:solidFill>
                  <a:schemeClr val="bg1"/>
                </a:solidFill>
              </a:rPr>
              <a:t>is energy stored in matter due to its </a:t>
            </a:r>
          </a:p>
          <a:p>
            <a:pPr marL="273050" indent="-273050"/>
            <a:r>
              <a:rPr lang="en-CA" sz="2800" dirty="0" smtClean="0">
                <a:solidFill>
                  <a:schemeClr val="bg1"/>
                </a:solidFill>
              </a:rPr>
              <a:t>	position or the arrangement of its parts</a:t>
            </a:r>
          </a:p>
        </p:txBody>
      </p:sp>
    </p:spTree>
    <p:extLst>
      <p:ext uri="{BB962C8B-B14F-4D97-AF65-F5344CB8AC3E}">
        <p14:creationId xmlns:p14="http://schemas.microsoft.com/office/powerpoint/2010/main" val="13872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221" y="188640"/>
            <a:ext cx="8263259" cy="64890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899592" y="908720"/>
            <a:ext cx="216024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9592" y="1340768"/>
            <a:ext cx="216024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9592" y="1772816"/>
            <a:ext cx="216024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1992" y="2492896"/>
            <a:ext cx="216024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1992" y="3140968"/>
            <a:ext cx="216024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7624" y="3789040"/>
            <a:ext cx="2232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87624" y="4221088"/>
            <a:ext cx="2232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87624" y="4653136"/>
            <a:ext cx="2232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9592" y="5085184"/>
            <a:ext cx="2232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9592" y="6021288"/>
            <a:ext cx="2232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07904" y="908720"/>
            <a:ext cx="475252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35896" y="1340768"/>
            <a:ext cx="475252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5896" y="1772816"/>
            <a:ext cx="4752528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07904" y="2492896"/>
            <a:ext cx="475252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07904" y="3140968"/>
            <a:ext cx="4752528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35896" y="3861048"/>
            <a:ext cx="475252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07904" y="4293096"/>
            <a:ext cx="475252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35896" y="4725144"/>
            <a:ext cx="475252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707904" y="5157192"/>
            <a:ext cx="4752528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35896" y="6093296"/>
            <a:ext cx="475252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Calculating WORK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940152" y="1052736"/>
              <a:ext cx="3096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11560" y="3125286"/>
            <a:ext cx="813690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F = the force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err="1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CA" sz="2800" dirty="0" err="1" smtClean="0">
                <a:solidFill>
                  <a:schemeClr val="bg1"/>
                </a:solidFill>
              </a:rPr>
              <a:t>d</a:t>
            </a:r>
            <a:r>
              <a:rPr lang="en-CA" sz="2800" dirty="0" smtClean="0">
                <a:solidFill>
                  <a:schemeClr val="bg1"/>
                </a:solidFill>
              </a:rPr>
              <a:t> = the distance moved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  <a:latin typeface="Symbol" pitchFamily="18" charset="2"/>
              </a:rPr>
              <a:t>q</a:t>
            </a:r>
            <a:r>
              <a:rPr lang="en-CA" sz="2800" dirty="0" smtClean="0">
                <a:solidFill>
                  <a:schemeClr val="bg1"/>
                </a:solidFill>
              </a:rPr>
              <a:t> = the angle between the force and the direction </a:t>
            </a:r>
          </a:p>
          <a:p>
            <a:pPr marL="514350" indent="-514350"/>
            <a:r>
              <a:rPr lang="en-CA" sz="2800" dirty="0" smtClean="0">
                <a:solidFill>
                  <a:schemeClr val="bg1"/>
                </a:solidFill>
              </a:rPr>
              <a:t>	of motion</a:t>
            </a:r>
          </a:p>
        </p:txBody>
      </p:sp>
      <p:graphicFrame>
        <p:nvGraphicFramePr>
          <p:cNvPr id="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199329"/>
              </p:ext>
            </p:extLst>
          </p:nvPr>
        </p:nvGraphicFramePr>
        <p:xfrm>
          <a:off x="3491880" y="2261771"/>
          <a:ext cx="225583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3" imgW="863280" imgH="177480" progId="Equation.DSMT4">
                  <p:embed/>
                </p:oleObj>
              </mc:Choice>
              <mc:Fallback>
                <p:oleObj name="Equation" r:id="rId3" imgW="863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261771"/>
                        <a:ext cx="2255837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4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43744" y="1556792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 mother pushes a stroller with a horizontal force </a:t>
            </a:r>
            <a:r>
              <a:rPr lang="en-US" sz="2800" dirty="0" smtClean="0">
                <a:solidFill>
                  <a:srgbClr val="92D050"/>
                </a:solidFill>
              </a:rPr>
              <a:t>of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123 </a:t>
            </a:r>
            <a:r>
              <a:rPr lang="en-US" sz="2800" dirty="0">
                <a:solidFill>
                  <a:srgbClr val="92D050"/>
                </a:solidFill>
              </a:rPr>
              <a:t>N as the stroller moves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42.5</a:t>
            </a:r>
            <a:r>
              <a:rPr lang="en-US" sz="2800" dirty="0">
                <a:solidFill>
                  <a:srgbClr val="92D050"/>
                </a:solidFill>
              </a:rPr>
              <a:t> m.  What is 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the work done by the mother on the stroller?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3528" y="377335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: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4349422"/>
            <a:ext cx="2736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F = 123 N [F]</a:t>
            </a:r>
          </a:p>
          <a:p>
            <a:r>
              <a:rPr lang="en-US" sz="2800" dirty="0" err="1" smtClean="0">
                <a:solidFill>
                  <a:srgbClr val="92D050"/>
                </a:solidFill>
                <a:latin typeface="Symbol" pitchFamily="18" charset="2"/>
              </a:rPr>
              <a:t>D</a:t>
            </a:r>
            <a:r>
              <a:rPr lang="en-US" sz="2800" dirty="0" err="1" smtClean="0">
                <a:solidFill>
                  <a:srgbClr val="92D050"/>
                </a:solidFill>
              </a:rPr>
              <a:t>d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smtClean="0">
                <a:solidFill>
                  <a:srgbClr val="92D050"/>
                </a:solidFill>
              </a:rPr>
              <a:t>= 42.5 m</a:t>
            </a:r>
            <a:endParaRPr lang="en-US" sz="280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92D050"/>
                </a:solidFill>
                <a:latin typeface="Symbol" pitchFamily="18" charset="2"/>
              </a:rPr>
              <a:t>q</a:t>
            </a:r>
            <a:r>
              <a:rPr lang="en-US" sz="2800" dirty="0" smtClean="0">
                <a:solidFill>
                  <a:srgbClr val="92D050"/>
                </a:solidFill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0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o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W = ?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3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621270"/>
              </p:ext>
            </p:extLst>
          </p:nvPr>
        </p:nvGraphicFramePr>
        <p:xfrm>
          <a:off x="3491880" y="3917374"/>
          <a:ext cx="310197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3" imgW="1320480" imgH="431640" progId="Equation.DSMT4">
                  <p:embed/>
                </p:oleObj>
              </mc:Choice>
              <mc:Fallback>
                <p:oleObj name="Equation" r:id="rId3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917374"/>
                        <a:ext cx="3101975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3135878" y="5503291"/>
            <a:ext cx="41004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work done is 5230 J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394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108</cp:revision>
  <dcterms:created xsi:type="dcterms:W3CDTF">2013-07-23T20:53:01Z</dcterms:created>
  <dcterms:modified xsi:type="dcterms:W3CDTF">2013-10-22T23:35:26Z</dcterms:modified>
</cp:coreProperties>
</file>