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36" r:id="rId6"/>
    <p:sldId id="353" r:id="rId7"/>
    <p:sldId id="337" r:id="rId8"/>
    <p:sldId id="343" r:id="rId9"/>
    <p:sldId id="344" r:id="rId10"/>
    <p:sldId id="345" r:id="rId11"/>
    <p:sldId id="348" r:id="rId12"/>
    <p:sldId id="349" r:id="rId13"/>
    <p:sldId id="338" r:id="rId14"/>
    <p:sldId id="354" r:id="rId15"/>
    <p:sldId id="339" r:id="rId16"/>
    <p:sldId id="350" r:id="rId17"/>
    <p:sldId id="351" r:id="rId18"/>
    <p:sldId id="35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18/09/2013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en.wikipedia.org/wiki/File:Littleprince.JP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6.jpe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Gravitational Field Strength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gravitational field strength of celestial object.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learn what factors affect the gravitational field strength as well as how to calculate it for various celestial objects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Picture 6" descr="http://apod.nasa.gov/apod/image/0803/iss_sts122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296" y="44624"/>
            <a:ext cx="6444208" cy="4384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What factor(s) affect the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grav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field strength?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213285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mass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weight</a:t>
            </a:r>
            <a:endParaRPr lang="en-CA" sz="28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Size (volume)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distance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Both a. and d.</a:t>
            </a:r>
          </a:p>
        </p:txBody>
      </p:sp>
    </p:spTree>
    <p:extLst>
      <p:ext uri="{BB962C8B-B14F-4D97-AF65-F5344CB8AC3E}">
        <p14:creationId xmlns:p14="http://schemas.microsoft.com/office/powerpoint/2010/main" val="3899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What is/are the unit(s) of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grav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field strength?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249289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N/m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N/kg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m/s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2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N/s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2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Both b. and c.</a:t>
            </a:r>
          </a:p>
        </p:txBody>
      </p:sp>
    </p:spTree>
    <p:extLst>
      <p:ext uri="{BB962C8B-B14F-4D97-AF65-F5344CB8AC3E}">
        <p14:creationId xmlns:p14="http://schemas.microsoft.com/office/powerpoint/2010/main" val="29184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5.   What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is the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grav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field strength B-612, r = 2.0 and </a:t>
            </a:r>
          </a:p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m = 10,000 kg?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249289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9.8 N/kg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 7 N/kg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1.7 x 10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-3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N/kg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1.7 x 10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-5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N/kg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1.7 x 10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-7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N/kg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pic>
        <p:nvPicPr>
          <p:cNvPr id="12" name="Picture 2" descr="Cover">
            <a:hlinkClick r:id="rId2" tooltip="Cover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348880"/>
            <a:ext cx="2381250" cy="29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9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Free fall and Weightlessness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532440" y="1052736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11560" y="1412776"/>
            <a:ext cx="72410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Objects that are falling near the Earth surface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are accelerating at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9.8</a:t>
            </a:r>
            <a:r>
              <a:rPr lang="en-CA" sz="2800" dirty="0" smtClean="0">
                <a:solidFill>
                  <a:schemeClr val="bg1"/>
                </a:solidFill>
              </a:rPr>
              <a:t> m/s</a:t>
            </a:r>
            <a:r>
              <a:rPr lang="en-CA" sz="2800" baseline="30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20880" y="2564904"/>
            <a:ext cx="5607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We say that this object is in </a:t>
            </a:r>
            <a:r>
              <a:rPr lang="en-CA" sz="2800" b="1" i="1" dirty="0" smtClean="0">
                <a:solidFill>
                  <a:srgbClr val="92D050"/>
                </a:solidFill>
              </a:rPr>
              <a:t>freefall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934" y="3076575"/>
            <a:ext cx="6648450" cy="3781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28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778476" cy="6048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0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332656"/>
            <a:ext cx="82792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  person inside an elevator that is in freefall is </a:t>
            </a:r>
            <a:r>
              <a:rPr lang="en-CA" sz="2800" dirty="0" err="1" smtClean="0">
                <a:solidFill>
                  <a:schemeClr val="bg1"/>
                </a:solidFill>
              </a:rPr>
              <a:t>accel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273050" indent="-273050"/>
            <a:r>
              <a:rPr lang="en-CA" sz="2800" baseline="30000" dirty="0" smtClean="0">
                <a:solidFill>
                  <a:schemeClr val="bg1"/>
                </a:solidFill>
              </a:rPr>
              <a:t>	</a:t>
            </a:r>
            <a:r>
              <a:rPr lang="en-CA" sz="2800" dirty="0" smtClean="0">
                <a:solidFill>
                  <a:schemeClr val="bg1"/>
                </a:solidFill>
              </a:rPr>
              <a:t>at g along with the elevator itself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60" y="1611377"/>
            <a:ext cx="843532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As a result, the person would not experience a normal </a:t>
            </a:r>
          </a:p>
          <a:p>
            <a:pPr marL="273050" indent="-273050"/>
            <a:r>
              <a:rPr lang="en-CA" sz="2800" baseline="30000" dirty="0" smtClean="0">
                <a:solidFill>
                  <a:schemeClr val="bg1"/>
                </a:solidFill>
              </a:rPr>
              <a:t>	</a:t>
            </a:r>
            <a:r>
              <a:rPr lang="en-CA" sz="2800" dirty="0" smtClean="0">
                <a:solidFill>
                  <a:schemeClr val="bg1"/>
                </a:solidFill>
              </a:rPr>
              <a:t>force since they are falling at the same rate as the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elevator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3122965"/>
            <a:ext cx="7944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 person is not truly weightless, but they are in a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weightless 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4194" y="4437112"/>
            <a:ext cx="37737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In freefall F</a:t>
            </a:r>
            <a:r>
              <a:rPr lang="en-CA" sz="2800" baseline="-25000" dirty="0" smtClean="0">
                <a:solidFill>
                  <a:schemeClr val="bg1"/>
                </a:solidFill>
              </a:rPr>
              <a:t>N</a:t>
            </a:r>
            <a:r>
              <a:rPr lang="en-CA" sz="2800" dirty="0" smtClean="0">
                <a:solidFill>
                  <a:schemeClr val="bg1"/>
                </a:solidFill>
              </a:rPr>
              <a:t> =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0</a:t>
            </a:r>
            <a:r>
              <a:rPr lang="en-CA" sz="2800" dirty="0" smtClean="0">
                <a:solidFill>
                  <a:schemeClr val="bg1"/>
                </a:solidFill>
              </a:rPr>
              <a:t>, </a:t>
            </a:r>
            <a:r>
              <a:rPr lang="en-CA" sz="2800" dirty="0" err="1" smtClean="0">
                <a:solidFill>
                  <a:schemeClr val="bg1"/>
                </a:solidFill>
              </a:rPr>
              <a:t>F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g</a:t>
            </a:r>
            <a:r>
              <a:rPr lang="en-CA" sz="2800" dirty="0" smtClean="0">
                <a:solidFill>
                  <a:schemeClr val="bg1"/>
                </a:solidFill>
              </a:rPr>
              <a:t> ≠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83568" y="5426060"/>
            <a:ext cx="52485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F</a:t>
            </a:r>
            <a:r>
              <a:rPr lang="en-CA" sz="2800" baseline="-25000" dirty="0" smtClean="0">
                <a:solidFill>
                  <a:schemeClr val="bg1"/>
                </a:solidFill>
              </a:rPr>
              <a:t>N</a:t>
            </a:r>
            <a:r>
              <a:rPr lang="en-CA" sz="2800" dirty="0" smtClean="0">
                <a:solidFill>
                  <a:schemeClr val="bg1"/>
                </a:solidFill>
              </a:rPr>
              <a:t> is called the </a:t>
            </a:r>
            <a:r>
              <a:rPr lang="en-CA" sz="2800" b="1" i="1" dirty="0" smtClean="0">
                <a:solidFill>
                  <a:srgbClr val="92D050"/>
                </a:solidFill>
              </a:rPr>
              <a:t>apparent weight</a:t>
            </a:r>
            <a:endParaRPr lang="en-US" sz="2800" b="1" i="1" dirty="0">
              <a:solidFill>
                <a:srgbClr val="92D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Which of the following is NOT an example of an object in freefall?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2492896"/>
            <a:ext cx="7632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An astronaut in the ISS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parachutist after opening their parachute 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baseball dropped from the CN tower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student riding drop tower 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Bullet fired horizontally from a gun</a:t>
            </a:r>
          </a:p>
        </p:txBody>
      </p:sp>
    </p:spTree>
    <p:extLst>
      <p:ext uri="{BB962C8B-B14F-4D97-AF65-F5344CB8AC3E}">
        <p14:creationId xmlns:p14="http://schemas.microsoft.com/office/powerpoint/2010/main" val="40682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7.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What force pair best describes freefall?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672" y="213285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smtClean="0">
                <a:solidFill>
                  <a:srgbClr val="FFC000"/>
                </a:solidFill>
              </a:rPr>
              <a:t>N</a:t>
            </a:r>
            <a:r>
              <a:rPr lang="en-CA" sz="2800" dirty="0" smtClean="0">
                <a:solidFill>
                  <a:srgbClr val="FFC000"/>
                </a:solidFill>
              </a:rPr>
              <a:t> =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  <a:r>
              <a:rPr lang="en-CA" sz="2800" dirty="0" smtClean="0">
                <a:solidFill>
                  <a:srgbClr val="FFC000"/>
                </a:solidFill>
              </a:rPr>
              <a:t>, </a:t>
            </a:r>
            <a:r>
              <a:rPr lang="en-CA" sz="2800" dirty="0" err="1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</a:rPr>
              <a:t>g</a:t>
            </a:r>
            <a:r>
              <a:rPr lang="en-CA" sz="2800" dirty="0" smtClean="0">
                <a:solidFill>
                  <a:srgbClr val="FFC000"/>
                </a:solidFill>
              </a:rPr>
              <a:t> =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smtClean="0">
                <a:solidFill>
                  <a:srgbClr val="FFC000"/>
                </a:solidFill>
              </a:rPr>
              <a:t>N</a:t>
            </a:r>
            <a:r>
              <a:rPr lang="en-CA" sz="2800" dirty="0" smtClean="0">
                <a:solidFill>
                  <a:srgbClr val="FFC000"/>
                </a:solidFill>
              </a:rPr>
              <a:t> ≠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  <a:r>
              <a:rPr lang="en-CA" sz="2800" dirty="0" smtClean="0">
                <a:solidFill>
                  <a:srgbClr val="FFC000"/>
                </a:solidFill>
              </a:rPr>
              <a:t>, </a:t>
            </a:r>
            <a:r>
              <a:rPr lang="en-CA" sz="2800" dirty="0" err="1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</a:rPr>
              <a:t>g</a:t>
            </a:r>
            <a:r>
              <a:rPr lang="en-CA" sz="2800" dirty="0" smtClean="0">
                <a:solidFill>
                  <a:srgbClr val="FFC000"/>
                </a:solidFill>
              </a:rPr>
              <a:t> ≠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smtClean="0">
                <a:solidFill>
                  <a:srgbClr val="FFC000"/>
                </a:solidFill>
              </a:rPr>
              <a:t>N</a:t>
            </a:r>
            <a:r>
              <a:rPr lang="en-CA" sz="2800" dirty="0" smtClean="0">
                <a:solidFill>
                  <a:srgbClr val="FFC000"/>
                </a:solidFill>
              </a:rPr>
              <a:t> ≠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  <a:r>
              <a:rPr lang="en-CA" sz="2800" dirty="0" smtClean="0">
                <a:solidFill>
                  <a:srgbClr val="FFC000"/>
                </a:solidFill>
              </a:rPr>
              <a:t>, </a:t>
            </a:r>
            <a:r>
              <a:rPr lang="en-CA" sz="2800" dirty="0" err="1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</a:rPr>
              <a:t>g</a:t>
            </a:r>
            <a:r>
              <a:rPr lang="en-CA" sz="2800" dirty="0" smtClean="0">
                <a:solidFill>
                  <a:srgbClr val="FFC000"/>
                </a:solidFill>
              </a:rPr>
              <a:t> =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 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smtClean="0">
                <a:solidFill>
                  <a:srgbClr val="FFC000"/>
                </a:solidFill>
              </a:rPr>
              <a:t>N</a:t>
            </a:r>
            <a:r>
              <a:rPr lang="en-CA" sz="2800" dirty="0" smtClean="0">
                <a:solidFill>
                  <a:srgbClr val="FFC000"/>
                </a:solidFill>
              </a:rPr>
              <a:t> =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  <a:r>
              <a:rPr lang="en-CA" sz="2800" dirty="0" smtClean="0">
                <a:solidFill>
                  <a:srgbClr val="FFC000"/>
                </a:solidFill>
              </a:rPr>
              <a:t>, </a:t>
            </a:r>
            <a:r>
              <a:rPr lang="en-CA" sz="2800" dirty="0" err="1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</a:rPr>
              <a:t>g</a:t>
            </a:r>
            <a:r>
              <a:rPr lang="en-CA" sz="2800" dirty="0" smtClean="0">
                <a:solidFill>
                  <a:srgbClr val="FFC000"/>
                </a:solidFill>
              </a:rPr>
              <a:t> ≠ 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0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None of the above </a:t>
            </a:r>
          </a:p>
        </p:txBody>
      </p:sp>
    </p:spTree>
    <p:extLst>
      <p:ext uri="{BB962C8B-B14F-4D97-AF65-F5344CB8AC3E}">
        <p14:creationId xmlns:p14="http://schemas.microsoft.com/office/powerpoint/2010/main" val="36829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8.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What quantity would measure apparent weight?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2132856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smtClean="0">
                <a:solidFill>
                  <a:srgbClr val="FFC000"/>
                </a:solidFill>
              </a:rPr>
              <a:t>N</a:t>
            </a: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  <a:p>
            <a:pPr marL="514350" indent="-514350">
              <a:buAutoNum type="alphaLcPeriod"/>
            </a:pPr>
            <a:r>
              <a:rPr lang="en-CA" sz="2800" dirty="0" err="1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</a:rPr>
              <a:t>g</a:t>
            </a: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  <a:p>
            <a:pPr marL="514350" indent="-514350">
              <a:buAutoNum type="alphaLcPeriod"/>
            </a:pPr>
            <a:r>
              <a:rPr lang="en-CA" sz="2800" dirty="0" err="1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err="1" smtClean="0">
                <a:solidFill>
                  <a:srgbClr val="FFC000"/>
                </a:solidFill>
              </a:rPr>
              <a:t>a</a:t>
            </a: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</a:t>
            </a:r>
            <a:r>
              <a:rPr lang="en-CA" sz="2800" baseline="-25000" dirty="0" smtClean="0">
                <a:solidFill>
                  <a:srgbClr val="FFC000"/>
                </a:solidFill>
              </a:rPr>
              <a:t>f</a:t>
            </a: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586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4.1 pg 164 - 165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167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gravitational field strength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gravitational field strength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free fall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weightlessness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gravitationa</a:t>
            </a:r>
            <a:r>
              <a:rPr lang="en-CA" sz="2800" dirty="0" smtClean="0">
                <a:solidFill>
                  <a:schemeClr val="bg1"/>
                </a:solidFill>
              </a:rPr>
              <a:t>l field strength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gravitational field strength at various points around the Earth and off the Earth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what is meant by the term free fall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why astronauts in the ISS are weightless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Gravitational Field Strength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517764" y="1052736"/>
              <a:ext cx="5187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5" descr="http://www.jaxa.jp/projects/sat/drts/img/photo-1_dr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191504"/>
            <a:ext cx="836092" cy="65983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99592" y="3991704"/>
            <a:ext cx="792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err="1" smtClean="0">
                <a:solidFill>
                  <a:schemeClr val="bg1"/>
                </a:solidFill>
              </a:rPr>
              <a:t>grav</a:t>
            </a:r>
            <a:r>
              <a:rPr lang="en-US" sz="2800" dirty="0" smtClean="0">
                <a:solidFill>
                  <a:schemeClr val="bg1"/>
                </a:solidFill>
              </a:rPr>
              <a:t> field strength is a measure of the force of 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gravity at a specific location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defTabSz="2730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err="1" smtClean="0">
                <a:solidFill>
                  <a:schemeClr val="bg1"/>
                </a:solidFill>
              </a:rPr>
              <a:t>grav</a:t>
            </a:r>
            <a:r>
              <a:rPr lang="en-US" sz="2800" dirty="0" smtClean="0">
                <a:solidFill>
                  <a:schemeClr val="bg1"/>
                </a:solidFill>
              </a:rPr>
              <a:t> field strength changes with mass and distance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b="1" i="1" dirty="0" smtClean="0">
              <a:solidFill>
                <a:schemeClr val="bg1"/>
              </a:solidFill>
            </a:endParaRPr>
          </a:p>
          <a:p>
            <a:pPr defTabSz="2730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symbol for </a:t>
            </a:r>
            <a:r>
              <a:rPr lang="en-US" sz="2800" dirty="0" err="1" smtClean="0">
                <a:solidFill>
                  <a:schemeClr val="bg1"/>
                </a:solidFill>
              </a:rPr>
              <a:t>grav</a:t>
            </a:r>
            <a:r>
              <a:rPr lang="en-US" sz="2800" dirty="0" smtClean="0">
                <a:solidFill>
                  <a:schemeClr val="bg1"/>
                </a:solidFill>
              </a:rPr>
              <a:t> field strength is </a:t>
            </a:r>
            <a:r>
              <a:rPr lang="en-US" sz="2800" b="1" i="1" dirty="0" smtClean="0">
                <a:solidFill>
                  <a:srgbClr val="92D050"/>
                </a:solidFill>
              </a:rPr>
              <a:t>g</a:t>
            </a:r>
          </a:p>
        </p:txBody>
      </p:sp>
      <p:pic>
        <p:nvPicPr>
          <p:cNvPr id="18" name="Picture 3" descr="http://spiritualoasis.wordpress.com/files/2006/10/earth-from-space-wester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59456"/>
            <a:ext cx="1441598" cy="1441598"/>
          </a:xfrm>
          <a:prstGeom prst="rect">
            <a:avLst/>
          </a:prstGeom>
          <a:noFill/>
        </p:spPr>
      </p:pic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16632"/>
              </p:ext>
            </p:extLst>
          </p:nvPr>
        </p:nvGraphicFramePr>
        <p:xfrm>
          <a:off x="1793875" y="2983518"/>
          <a:ext cx="927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983518"/>
                        <a:ext cx="927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16465"/>
              </p:ext>
            </p:extLst>
          </p:nvPr>
        </p:nvGraphicFramePr>
        <p:xfrm>
          <a:off x="6716713" y="2823180"/>
          <a:ext cx="102711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7" imgW="393480" imgH="241200" progId="Equation.DSMT4">
                  <p:embed/>
                </p:oleObj>
              </mc:Choice>
              <mc:Fallback>
                <p:oleObj name="Equation" r:id="rId7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2823180"/>
                        <a:ext cx="1027112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2195736" y="2479536"/>
            <a:ext cx="504056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181"/>
              </p:ext>
            </p:extLst>
          </p:nvPr>
        </p:nvGraphicFramePr>
        <p:xfrm>
          <a:off x="4572000" y="2551544"/>
          <a:ext cx="233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9" imgW="88560" imgH="126720" progId="Equation.DSMT4">
                  <p:embed/>
                </p:oleObj>
              </mc:Choice>
              <mc:Fallback>
                <p:oleObj name="Equation" r:id="rId9" imgW="8856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51544"/>
                        <a:ext cx="233362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4" name="Group 3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2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Calculating Gravitational Field Strength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8517764" y="1052736"/>
              <a:ext cx="5187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05097" y="1556792"/>
            <a:ext cx="826700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Since weight is the force of gravity on an object, we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    can set the weight </a:t>
            </a:r>
            <a:r>
              <a:rPr lang="en-CA" sz="2800" dirty="0" err="1" smtClean="0">
                <a:solidFill>
                  <a:schemeClr val="bg1"/>
                </a:solidFill>
              </a:rPr>
              <a:t>eqn</a:t>
            </a:r>
            <a:r>
              <a:rPr lang="en-CA" sz="2800" dirty="0" smtClean="0">
                <a:solidFill>
                  <a:schemeClr val="bg1"/>
                </a:solidFill>
              </a:rPr>
              <a:t> equal to universal gravitation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24402"/>
              </p:ext>
            </p:extLst>
          </p:nvPr>
        </p:nvGraphicFramePr>
        <p:xfrm>
          <a:off x="3878263" y="2981325"/>
          <a:ext cx="11953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3" imgW="457200" imgH="241200" progId="Equation.DSMT4">
                  <p:embed/>
                </p:oleObj>
              </mc:Choice>
              <mc:Fallback>
                <p:oleObj name="Equation" r:id="rId3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981325"/>
                        <a:ext cx="119538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72317"/>
              </p:ext>
            </p:extLst>
          </p:nvPr>
        </p:nvGraphicFramePr>
        <p:xfrm>
          <a:off x="3128739" y="3631356"/>
          <a:ext cx="38195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5" imgW="1460160" imgH="419040" progId="Equation.DSMT4">
                  <p:embed/>
                </p:oleObj>
              </mc:Choice>
              <mc:Fallback>
                <p:oleObj name="Equation" r:id="rId5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739" y="3631356"/>
                        <a:ext cx="381952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53112"/>
              </p:ext>
            </p:extLst>
          </p:nvPr>
        </p:nvGraphicFramePr>
        <p:xfrm>
          <a:off x="4060825" y="4889500"/>
          <a:ext cx="19605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889500"/>
                        <a:ext cx="196056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5097" y="6165304"/>
            <a:ext cx="86389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This </a:t>
            </a:r>
            <a:r>
              <a:rPr lang="en-CA" sz="2800" dirty="0" err="1" smtClean="0">
                <a:solidFill>
                  <a:schemeClr val="bg1"/>
                </a:solidFill>
              </a:rPr>
              <a:t>eqn</a:t>
            </a:r>
            <a:r>
              <a:rPr lang="en-CA" sz="2800" dirty="0" smtClean="0">
                <a:solidFill>
                  <a:schemeClr val="bg1"/>
                </a:solidFill>
              </a:rPr>
              <a:t> tells us how to calculate the </a:t>
            </a:r>
            <a:r>
              <a:rPr lang="en-CA" sz="2800" dirty="0" err="1" smtClean="0">
                <a:solidFill>
                  <a:schemeClr val="bg1"/>
                </a:solidFill>
              </a:rPr>
              <a:t>grav</a:t>
            </a:r>
            <a:r>
              <a:rPr lang="en-CA" sz="2800" dirty="0" smtClean="0">
                <a:solidFill>
                  <a:schemeClr val="bg1"/>
                </a:solidFill>
              </a:rPr>
              <a:t> field strength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332656"/>
            <a:ext cx="80986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 </a:t>
            </a:r>
            <a:r>
              <a:rPr lang="en-CA" sz="2800" dirty="0" err="1" smtClean="0">
                <a:solidFill>
                  <a:schemeClr val="bg1"/>
                </a:solidFill>
              </a:rPr>
              <a:t>grav</a:t>
            </a:r>
            <a:r>
              <a:rPr lang="en-CA" sz="2800" dirty="0" smtClean="0">
                <a:solidFill>
                  <a:schemeClr val="bg1"/>
                </a:solidFill>
              </a:rPr>
              <a:t> field strength at the surface of the Earth is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9.8</a:t>
            </a:r>
            <a:r>
              <a:rPr lang="en-CA" sz="2800" dirty="0" smtClean="0">
                <a:solidFill>
                  <a:schemeClr val="bg1"/>
                </a:solidFill>
              </a:rPr>
              <a:t> N/kg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98968"/>
              </p:ext>
            </p:extLst>
          </p:nvPr>
        </p:nvGraphicFramePr>
        <p:xfrm>
          <a:off x="3347864" y="1484784"/>
          <a:ext cx="19605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484784"/>
                        <a:ext cx="196056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45783"/>
              </p:ext>
            </p:extLst>
          </p:nvPr>
        </p:nvGraphicFramePr>
        <p:xfrm>
          <a:off x="3347864" y="2846189"/>
          <a:ext cx="47863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5" imgW="1828800" imgH="444240" progId="Equation.DSMT4">
                  <p:embed/>
                </p:oleObj>
              </mc:Choice>
              <mc:Fallback>
                <p:oleObj name="Equation" r:id="rId5" imgW="182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46189"/>
                        <a:ext cx="47863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779"/>
              </p:ext>
            </p:extLst>
          </p:nvPr>
        </p:nvGraphicFramePr>
        <p:xfrm>
          <a:off x="5110163" y="4622800"/>
          <a:ext cx="12620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7" imgW="482400" imgH="190440" progId="Equation.DSMT4">
                  <p:embed/>
                </p:oleObj>
              </mc:Choice>
              <mc:Fallback>
                <p:oleObj name="Equation" r:id="rId7" imgW="482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4622800"/>
                        <a:ext cx="12620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79712" y="5589240"/>
            <a:ext cx="5553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g = 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sym typeface="Symbol"/>
              </a:rPr>
              <a:t>9.8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N/kg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60244"/>
            <a:ext cx="8905557" cy="587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35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67408" y="1556792"/>
            <a:ext cx="7319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CA" sz="2800" dirty="0" smtClean="0">
                <a:solidFill>
                  <a:srgbClr val="FFC000"/>
                </a:solidFill>
              </a:rPr>
              <a:t>1.   Calculate </a:t>
            </a:r>
            <a:r>
              <a:rPr lang="en-CA" sz="2800" dirty="0" smtClean="0">
                <a:solidFill>
                  <a:srgbClr val="FFC000"/>
                </a:solidFill>
              </a:rPr>
              <a:t>g on the Moon, Jupiter, and the Sun</a:t>
            </a:r>
            <a:endParaRPr lang="en-US" sz="2800" baseline="30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2.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	Which statement below best describes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grav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field strength?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708920"/>
            <a:ext cx="78843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measures the amount of total gravity 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measures the net gravity at a location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measures the strength of gravity at a location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measures the field of gravity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None of the above</a:t>
            </a:r>
            <a:endParaRPr lang="en-CA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491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111</cp:revision>
  <dcterms:created xsi:type="dcterms:W3CDTF">2013-07-23T20:53:01Z</dcterms:created>
  <dcterms:modified xsi:type="dcterms:W3CDTF">2013-09-18T17:48:56Z</dcterms:modified>
</cp:coreProperties>
</file>