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45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77072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Third Law of Motion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878555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the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three laws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dynamics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These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laws are the fundamental laws of Dynamics.  With them, you 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can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how an object will move when under the influence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forces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</a:p>
        </p:txBody>
      </p:sp>
      <p:pic>
        <p:nvPicPr>
          <p:cNvPr id="7" name="Picture 4" descr="http://www.physicstogo.org/images/features/kung-fu-hands-large-2-28-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8640"/>
            <a:ext cx="5588620" cy="3814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811352"/>
            <a:ext cx="2194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2.  Swimming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536" y="1628800"/>
            <a:ext cx="352839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When you swim, you apply a force to the water (the action force).  By Newton’s 3</a:t>
            </a:r>
            <a:r>
              <a:rPr lang="en-US" sz="2800" baseline="30000" dirty="0" smtClean="0">
                <a:solidFill>
                  <a:schemeClr val="bg1"/>
                </a:solidFill>
              </a:rPr>
              <a:t>rd</a:t>
            </a:r>
            <a:r>
              <a:rPr lang="en-US" sz="2800" dirty="0" smtClean="0">
                <a:solidFill>
                  <a:schemeClr val="bg1"/>
                </a:solidFill>
              </a:rPr>
              <a:t> law the water will push back on you (the reaction force).  The forces are equal in magnitude, but opposite in direction.</a:t>
            </a:r>
          </a:p>
        </p:txBody>
      </p:sp>
      <p:pic>
        <p:nvPicPr>
          <p:cNvPr id="6" name="Picture 2" descr="http://www.wallpaperbase.com/wallpapers/sports/swimming/swimming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811352"/>
            <a:ext cx="5130570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2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3568" y="5805264"/>
            <a:ext cx="797840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 Why don’t action reaction forces cancel </a:t>
            </a:r>
          </a:p>
          <a:p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each other out?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5" y="188640"/>
            <a:ext cx="84969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Suppose you push on a box in order to move it across the floor.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11561" y="4293096"/>
            <a:ext cx="82089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reaction force is the box will push back on you.  If the box pushes back on you, then how are you able to push it. </a:t>
            </a:r>
          </a:p>
        </p:txBody>
      </p:sp>
      <p:pic>
        <p:nvPicPr>
          <p:cNvPr id="5" name="Picture 2" descr="http://www.corbisimages.com/images/67/372AF462-2B1F-4800-BC30-6BDD13AA2DBE/42-15249621.jpg"/>
          <p:cNvPicPr>
            <a:picLocks noChangeAspect="1" noChangeArrowheads="1"/>
          </p:cNvPicPr>
          <p:nvPr/>
        </p:nvPicPr>
        <p:blipFill>
          <a:blip r:embed="rId2" cstate="print"/>
          <a:srcRect t="12979"/>
          <a:stretch>
            <a:fillRect/>
          </a:stretch>
        </p:blipFill>
        <p:spPr bwMode="auto">
          <a:xfrm>
            <a:off x="1907704" y="908720"/>
            <a:ext cx="5400600" cy="3341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4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91072" y="332656"/>
            <a:ext cx="72715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  Because they act on different objects.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91072" y="1052736"/>
            <a:ext cx="80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understand this, lets Draw the </a:t>
            </a:r>
            <a:r>
              <a:rPr lang="en-US" sz="2800" dirty="0" smtClean="0">
                <a:solidFill>
                  <a:schemeClr val="bg1"/>
                </a:solidFill>
              </a:rPr>
              <a:t>FBD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 smtClean="0">
                <a:solidFill>
                  <a:schemeClr val="bg1"/>
                </a:solidFill>
              </a:rPr>
              <a:t>each object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648200" y="3657605"/>
            <a:ext cx="990600" cy="563564"/>
            <a:chOff x="1968" y="2208"/>
            <a:chExt cx="624" cy="355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968" y="2208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246" y="2233"/>
              <a:ext cx="2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en-US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905000" y="3657606"/>
            <a:ext cx="609600" cy="600076"/>
            <a:chOff x="240" y="2208"/>
            <a:chExt cx="384" cy="37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36" y="2208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40" y="225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3581403" y="1905000"/>
            <a:ext cx="579439" cy="838200"/>
            <a:chOff x="1296" y="1104"/>
            <a:chExt cx="365" cy="528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44" y="1104"/>
              <a:ext cx="3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581402" y="4572005"/>
            <a:ext cx="538163" cy="904876"/>
            <a:chOff x="1296" y="2784"/>
            <a:chExt cx="339" cy="570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296" y="27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344" y="3024"/>
              <a:ext cx="2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endParaRPr lang="en-US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129366" y="4308990"/>
            <a:ext cx="347508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is the action force, the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applied force </a:t>
            </a:r>
            <a:r>
              <a:rPr lang="en-US" sz="2800" dirty="0" smtClean="0">
                <a:solidFill>
                  <a:schemeClr val="bg1"/>
                </a:solidFill>
              </a:rPr>
              <a:t>by the person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9792" y="2852936"/>
            <a:ext cx="1872208" cy="16561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6" grpId="0" autoUpdateAnimBg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1676400"/>
            <a:ext cx="1676400" cy="1905000"/>
            <a:chOff x="5257800" y="1676400"/>
            <a:chExt cx="1676400" cy="1905000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6248400" y="1676400"/>
              <a:ext cx="533400" cy="533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H="1">
              <a:off x="6172200" y="2209800"/>
              <a:ext cx="228600" cy="6858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6172200" y="2895600"/>
              <a:ext cx="228600" cy="3810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H="1">
              <a:off x="5943600" y="3276600"/>
              <a:ext cx="457200" cy="3048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5257800" y="2819400"/>
              <a:ext cx="914400" cy="6858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6324600" y="2438400"/>
              <a:ext cx="609600" cy="762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 flipV="1">
              <a:off x="6553200" y="2057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6629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6019804" y="3717032"/>
            <a:ext cx="461963" cy="904876"/>
            <a:chOff x="2448" y="2448"/>
            <a:chExt cx="291" cy="570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48" y="2688"/>
              <a:ext cx="2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endParaRPr lang="en-US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343400" y="2590804"/>
            <a:ext cx="990600" cy="676276"/>
            <a:chOff x="1392" y="1824"/>
            <a:chExt cx="624" cy="426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440" y="1824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92" y="1920"/>
              <a:ext cx="2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en-US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6019807" y="762000"/>
            <a:ext cx="579439" cy="990600"/>
            <a:chOff x="2448" y="672"/>
            <a:chExt cx="365" cy="62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448" y="7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496" y="672"/>
              <a:ext cx="3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</p:grp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06849" y="3253681"/>
            <a:ext cx="39365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is the </a:t>
            </a:r>
            <a:r>
              <a:rPr lang="en-US" sz="2800" dirty="0" smtClean="0">
                <a:solidFill>
                  <a:schemeClr val="bg1"/>
                </a:solidFill>
              </a:rPr>
              <a:t>reaction force</a:t>
            </a:r>
            <a:r>
              <a:rPr lang="en-US" sz="2800" dirty="0">
                <a:solidFill>
                  <a:schemeClr val="bg1"/>
                </a:solidFill>
              </a:rPr>
              <a:t>, the force </a:t>
            </a:r>
            <a:r>
              <a:rPr lang="en-US" sz="2800" dirty="0" smtClean="0">
                <a:solidFill>
                  <a:schemeClr val="bg1"/>
                </a:solidFill>
              </a:rPr>
              <a:t>which the </a:t>
            </a:r>
            <a:r>
              <a:rPr lang="en-US" sz="2800" dirty="0">
                <a:solidFill>
                  <a:schemeClr val="bg1"/>
                </a:solidFill>
              </a:rPr>
              <a:t>box pushes back </a:t>
            </a:r>
            <a:r>
              <a:rPr lang="en-US" sz="2800" dirty="0" smtClean="0">
                <a:solidFill>
                  <a:schemeClr val="bg1"/>
                </a:solidFill>
              </a:rPr>
              <a:t>on </a:t>
            </a:r>
            <a:r>
              <a:rPr lang="en-US" sz="2800" dirty="0">
                <a:solidFill>
                  <a:schemeClr val="bg1"/>
                </a:solidFill>
              </a:rPr>
              <a:t>the person </a:t>
            </a:r>
          </a:p>
        </p:txBody>
      </p:sp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7109792" y="2636912"/>
            <a:ext cx="990600" cy="563564"/>
            <a:chOff x="1968" y="2208"/>
            <a:chExt cx="624" cy="355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968" y="2208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2246" y="2233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sz="28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endParaRPr lang="en-US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8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3.4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pg 138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4 pg 140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9 pg 141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understand why forces always act in pairs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Newton’s 3</a:t>
            </a:r>
            <a:r>
              <a:rPr lang="en-CA" sz="2800" baseline="30000" dirty="0" smtClean="0">
                <a:solidFill>
                  <a:schemeClr val="bg1"/>
                </a:solidFill>
              </a:rPr>
              <a:t>rd</a:t>
            </a:r>
            <a:r>
              <a:rPr lang="en-CA" sz="2800" dirty="0" smtClean="0">
                <a:solidFill>
                  <a:schemeClr val="bg1"/>
                </a:solidFill>
              </a:rPr>
              <a:t> Law 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when the 3</a:t>
            </a:r>
            <a:r>
              <a:rPr lang="en-CA" sz="2800" baseline="30000" dirty="0" smtClean="0">
                <a:solidFill>
                  <a:schemeClr val="bg1"/>
                </a:solidFill>
              </a:rPr>
              <a:t>rd</a:t>
            </a:r>
            <a:r>
              <a:rPr lang="en-CA" sz="2800" dirty="0" smtClean="0">
                <a:solidFill>
                  <a:schemeClr val="bg1"/>
                </a:solidFill>
              </a:rPr>
              <a:t> law applies in certain situation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the 3</a:t>
            </a:r>
            <a:r>
              <a:rPr lang="en-CA" sz="2800" baseline="30000" dirty="0" smtClean="0">
                <a:solidFill>
                  <a:schemeClr val="bg1"/>
                </a:solidFill>
              </a:rPr>
              <a:t>rd</a:t>
            </a:r>
            <a:r>
              <a:rPr lang="en-CA" sz="2800" dirty="0" smtClean="0">
                <a:solidFill>
                  <a:schemeClr val="bg1"/>
                </a:solidFill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action and reaction forces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situations involving the 3</a:t>
            </a:r>
            <a:r>
              <a:rPr lang="en-CA" sz="2800" baseline="30000" dirty="0" smtClean="0">
                <a:solidFill>
                  <a:schemeClr val="bg1"/>
                </a:solidFill>
              </a:rPr>
              <a:t>rd</a:t>
            </a:r>
            <a:r>
              <a:rPr lang="en-CA" sz="2800" dirty="0" smtClean="0">
                <a:solidFill>
                  <a:schemeClr val="bg1"/>
                </a:solidFill>
              </a:rPr>
              <a:t>   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3</a:t>
            </a:r>
            <a:r>
              <a:rPr lang="en-CA" sz="2800" baseline="30000" dirty="0" smtClean="0">
                <a:solidFill>
                  <a:schemeClr val="bg1"/>
                </a:solidFill>
              </a:rPr>
              <a:t>rd</a:t>
            </a:r>
            <a:r>
              <a:rPr lang="en-CA" sz="2800" dirty="0" smtClean="0">
                <a:solidFill>
                  <a:schemeClr val="bg1"/>
                </a:solidFill>
              </a:rPr>
              <a:t>  law to draw FBD’s and solve for the net force and acceleration of an 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Force Exist in Pairs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012160" y="1052736"/>
              <a:ext cx="30243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1412776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Newton discovered that when two objects interact,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two forces will always be involved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These two forces are called </a:t>
            </a:r>
            <a:r>
              <a:rPr lang="en-US" sz="2800" b="1" i="1" dirty="0" smtClean="0">
                <a:solidFill>
                  <a:srgbClr val="92D050"/>
                </a:solidFill>
              </a:rPr>
              <a:t>action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b="1" i="1" dirty="0" smtClean="0">
                <a:solidFill>
                  <a:srgbClr val="92D050"/>
                </a:solidFill>
              </a:rPr>
              <a:t>reaction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forces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3019225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4067944" y="443711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you identify the action – reaction forces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Newton’s 3</a:t>
                </a:r>
                <a:r>
                  <a:rPr lang="en-CA" sz="4000" b="1" cap="all" spc="-150" baseline="3000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rd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Law of Motion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812360" y="1052736"/>
              <a:ext cx="12241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544" y="1611957"/>
            <a:ext cx="8208912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every action force that object A exerts on object B, object B exerts a reaction force that is equal in magnitude, but opposite in direction on object A</a:t>
            </a:r>
            <a:endParaRPr lang="en-US" sz="2800" i="1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11560" y="4063712"/>
            <a:ext cx="82089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Newton’s 3</a:t>
            </a:r>
            <a:r>
              <a:rPr lang="en-US" sz="2800" baseline="30000" dirty="0" smtClean="0">
                <a:solidFill>
                  <a:schemeClr val="bg1"/>
                </a:solidFill>
              </a:rPr>
              <a:t>rd</a:t>
            </a:r>
            <a:r>
              <a:rPr lang="en-US" sz="2800" dirty="0" smtClean="0">
                <a:solidFill>
                  <a:schemeClr val="bg1"/>
                </a:solidFill>
              </a:rPr>
              <a:t> law of motion tells us that action-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reaction forces are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chemeClr val="bg1"/>
              </a:solidFill>
            </a:endParaRPr>
          </a:p>
          <a:p>
            <a:pPr lvl="3" indent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equal in magnitude</a:t>
            </a:r>
          </a:p>
          <a:p>
            <a:pPr lvl="3" indent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3" indent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opposite in direction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07819"/>
              </p:ext>
            </p:extLst>
          </p:nvPr>
        </p:nvGraphicFramePr>
        <p:xfrm>
          <a:off x="3625850" y="3230810"/>
          <a:ext cx="20558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230810"/>
                        <a:ext cx="20558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340768"/>
            <a:ext cx="883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Draw the FBD of a 2.5 kg book resting on a table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812" y="2204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59832" y="3987552"/>
            <a:ext cx="2362200" cy="7620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2.5 kg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39357" y="2960440"/>
            <a:ext cx="34884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of table on book</a:t>
            </a:r>
          </a:p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F</a:t>
            </a:r>
            <a:r>
              <a:rPr lang="en-US" sz="2800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N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= 25 N [U]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355232" y="4978152"/>
            <a:ext cx="376577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of gravity on book</a:t>
            </a:r>
          </a:p>
          <a:p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F</a:t>
            </a:r>
            <a:r>
              <a:rPr lang="en-US" sz="2800" baseline="-250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g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= 25 N [D]</a:t>
            </a:r>
          </a:p>
        </p:txBody>
      </p:sp>
      <p:sp>
        <p:nvSpPr>
          <p:cNvPr id="16" name="Up Arrow 15"/>
          <p:cNvSpPr/>
          <p:nvPr/>
        </p:nvSpPr>
        <p:spPr>
          <a:xfrm>
            <a:off x="4067200" y="2780928"/>
            <a:ext cx="288032" cy="1152128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4067200" y="4797152"/>
            <a:ext cx="288032" cy="1152128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340768"/>
            <a:ext cx="883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State the reaction forces to the book in ex 1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364" y="19696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90364" y="3771037"/>
            <a:ext cx="77048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92D050"/>
                </a:solidFill>
              </a:rPr>
              <a:t>If the table pushes on the book with 25 N [U], </a:t>
            </a:r>
          </a:p>
          <a:p>
            <a:pPr marL="514350" indent="-514350"/>
            <a:r>
              <a:rPr lang="en-US" sz="2800" dirty="0" smtClean="0">
                <a:solidFill>
                  <a:srgbClr val="92D050"/>
                </a:solidFill>
              </a:rPr>
              <a:t>	then the book pushes on the table with 25 N [D]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90364" y="2618909"/>
            <a:ext cx="80153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There are two reaction forces, because there are two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Forces on the free-body diagrams.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90364" y="4978330"/>
            <a:ext cx="84189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-457200">
              <a:buFontTx/>
              <a:buAutoNum type="arabicPeriod" startAt="2"/>
            </a:pPr>
            <a:r>
              <a:rPr lang="en-US" sz="2800" dirty="0" smtClean="0">
                <a:solidFill>
                  <a:srgbClr val="92D050"/>
                </a:solidFill>
              </a:rPr>
              <a:t>If the Earth pulls on the book with a force of </a:t>
            </a:r>
          </a:p>
          <a:p>
            <a:pPr indent="-457200"/>
            <a:r>
              <a:rPr lang="en-US" sz="2800" dirty="0" smtClean="0">
                <a:solidFill>
                  <a:srgbClr val="92D050"/>
                </a:solidFill>
              </a:rPr>
              <a:t>      25 N [D], 	then the book must pull on the Earth </a:t>
            </a:r>
          </a:p>
          <a:p>
            <a:pPr indent="-457200"/>
            <a:r>
              <a:rPr lang="en-US" sz="2800" dirty="0" smtClean="0">
                <a:solidFill>
                  <a:srgbClr val="92D050"/>
                </a:solidFill>
              </a:rPr>
              <a:t>      with 25 N[U]</a:t>
            </a:r>
          </a:p>
        </p:txBody>
      </p:sp>
    </p:spTree>
    <p:extLst>
      <p:ext uri="{BB962C8B-B14F-4D97-AF65-F5344CB8AC3E}">
        <p14:creationId xmlns:p14="http://schemas.microsoft.com/office/powerpoint/2010/main" val="15718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4" grpId="0" autoUpdateAnimBg="0"/>
      <p:bldP spid="25" grpId="0" autoUpdateAnimBg="0"/>
      <p:bldP spid="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1560" y="476672"/>
            <a:ext cx="79704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-457200"/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Right.  The book pulls on the earth with an </a:t>
            </a:r>
          </a:p>
          <a:p>
            <a:pPr indent="-457200"/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equal force, just opposite in direction.</a:t>
            </a:r>
          </a:p>
        </p:txBody>
      </p:sp>
    </p:spTree>
    <p:extLst>
      <p:ext uri="{BB962C8B-B14F-4D97-AF65-F5344CB8AC3E}">
        <p14:creationId xmlns:p14="http://schemas.microsoft.com/office/powerpoint/2010/main" val="2917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Applications of the 3</a:t>
                </a:r>
                <a:r>
                  <a:rPr lang="en-CA" sz="4400" b="1" cap="all" spc="-150" baseline="3000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rd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Law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028384" y="1052736"/>
              <a:ext cx="10081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17049" y="1659266"/>
            <a:ext cx="1779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1.  Walking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17049" y="2697882"/>
            <a:ext cx="411093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When you walk, you apply a force to the earth (the action force).  By Newton’s 3</a:t>
            </a:r>
            <a:r>
              <a:rPr lang="en-US" sz="2800" baseline="30000" dirty="0" smtClean="0">
                <a:solidFill>
                  <a:schemeClr val="bg1"/>
                </a:solidFill>
              </a:rPr>
              <a:t>rd</a:t>
            </a:r>
            <a:r>
              <a:rPr lang="en-US" sz="2800" dirty="0" smtClean="0">
                <a:solidFill>
                  <a:schemeClr val="bg1"/>
                </a:solidFill>
              </a:rPr>
              <a:t> law the Earth will push back on you (the reaction force).  The forces are equal in magnitude, but opposite in direction.</a:t>
            </a:r>
          </a:p>
        </p:txBody>
      </p:sp>
      <p:pic>
        <p:nvPicPr>
          <p:cNvPr id="17" name="Picture 2" descr="http://img4.cookinglight.com/i/2007/04/FL-RaceWalking-0704p46-m.jpg?300: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471" y="1707287"/>
            <a:ext cx="4530025" cy="453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567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111</cp:revision>
  <dcterms:created xsi:type="dcterms:W3CDTF">2013-07-23T20:53:01Z</dcterms:created>
  <dcterms:modified xsi:type="dcterms:W3CDTF">2013-10-10T16:58:26Z</dcterms:modified>
</cp:coreProperties>
</file>