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78" r:id="rId8"/>
    <p:sldId id="285" r:id="rId9"/>
    <p:sldId id="262" r:id="rId10"/>
    <p:sldId id="286" r:id="rId11"/>
    <p:sldId id="267" r:id="rId12"/>
    <p:sldId id="282" r:id="rId13"/>
    <p:sldId id="290" r:id="rId14"/>
    <p:sldId id="291" r:id="rId15"/>
    <p:sldId id="292" r:id="rId16"/>
    <p:sldId id="294" r:id="rId17"/>
    <p:sldId id="295" r:id="rId18"/>
    <p:sldId id="280" r:id="rId19"/>
    <p:sldId id="296" r:id="rId20"/>
    <p:sldId id="297" r:id="rId21"/>
    <p:sldId id="298" r:id="rId22"/>
    <p:sldId id="293" r:id="rId23"/>
    <p:sldId id="303" r:id="rId24"/>
    <p:sldId id="299" r:id="rId25"/>
    <p:sldId id="300" r:id="rId26"/>
    <p:sldId id="301" r:id="rId27"/>
    <p:sldId id="302" r:id="rId28"/>
    <p:sldId id="304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09/09/2013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a/url?sa=i&amp;rct=j&amp;q=&amp;esrc=s&amp;frm=1&amp;source=images&amp;cd=&amp;cad=rja&amp;docid=C7OiO7EtjBGVtM&amp;tbnid=QVluuejFoOlmzM:&amp;ved=0CAUQjRw&amp;url=http://www.bcscience10.com/pgs/quiz_section8.1.htm&amp;ei=7R0JUs--KqWOyAGo6YHgDw&amp;psig=AFQjCNFZFXLj4tlbcqiHnfNV0IiJXh7-sg&amp;ust=137641537560920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– Time Graphs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teach you how to draw and analyze position time graphs.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Many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aspects of graphical analysis will also be covered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cscience10.com/images/0_quiz_cart_graph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507"/>
            <a:ext cx="4464496" cy="435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00034" y="214290"/>
            <a:ext cx="824868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What is the object doing between 2.0 and 5.0 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00034" y="785794"/>
            <a:ext cx="2447196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Not moving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500034" y="1571612"/>
            <a:ext cx="824868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Which way is the object moving between 5.0 and 9.0 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00034" y="2143116"/>
            <a:ext cx="1661378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West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500034" y="2857496"/>
            <a:ext cx="824868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What is the object doing between 9.0 and 12 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500034" y="3429000"/>
            <a:ext cx="2447196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Not moving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00034" y="4179099"/>
            <a:ext cx="824868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Which way is the object moving between 12 and 14 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500034" y="4750603"/>
            <a:ext cx="1661378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East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00034" y="5393545"/>
            <a:ext cx="824868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What happens at 0.0, 7.0, and 14 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00034" y="5965049"/>
            <a:ext cx="6447724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The object passes the origin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Plot the position time data and answer the following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03638"/>
              </p:ext>
            </p:extLst>
          </p:nvPr>
        </p:nvGraphicFramePr>
        <p:xfrm>
          <a:off x="2627784" y="2462544"/>
          <a:ext cx="4176465" cy="4145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61763"/>
                <a:gridCol w="271470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 smtClean="0">
                          <a:solidFill>
                            <a:schemeClr val="tx1"/>
                          </a:solidFill>
                        </a:rPr>
                        <a:t>position (m [N])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20.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15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2.0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10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3.0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5.0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4.0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0.0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5.0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0.0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6.0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2.0</a:t>
                      </a:r>
                      <a:endParaRPr lang="en-CA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1.  What is the velocity of the object between 0 – 4 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2214554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-2.0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2.0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5.0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-5.0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4.0 m/s [N]</a:t>
            </a:r>
          </a:p>
        </p:txBody>
      </p:sp>
    </p:spTree>
    <p:extLst>
      <p:ext uri="{BB962C8B-B14F-4D97-AF65-F5344CB8AC3E}">
        <p14:creationId xmlns:p14="http://schemas.microsoft.com/office/powerpoint/2010/main" val="3990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What is the velocity of the object between 5 – 6 s?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214554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-2.0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2.0 m/s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5.0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-5.0 m/s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4.0 m/s [N]</a:t>
            </a:r>
          </a:p>
        </p:txBody>
      </p: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3.  How long was the object stopped?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214554"/>
            <a:ext cx="6000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5.0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6.0 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never stopped</a:t>
            </a:r>
          </a:p>
        </p:txBody>
      </p: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4.  What is the objects total displacement?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4546" y="2214554"/>
            <a:ext cx="6429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2.0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18 m [N]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18 m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2.0 m [S]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Can’t be determined from the graph</a:t>
            </a:r>
          </a:p>
        </p:txBody>
      </p:sp>
    </p:spTree>
    <p:extLst>
      <p:ext uri="{BB962C8B-B14F-4D97-AF65-F5344CB8AC3E}">
        <p14:creationId xmlns:p14="http://schemas.microsoft.com/office/powerpoint/2010/main" val="3634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NON Uniform Position Time Graphs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88424" y="1052736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3"/>
          <p:cNvGrpSpPr/>
          <p:nvPr/>
        </p:nvGrpSpPr>
        <p:grpSpPr>
          <a:xfrm>
            <a:off x="642910" y="1948152"/>
            <a:ext cx="4838099" cy="4730449"/>
            <a:chOff x="1091223" y="1771649"/>
            <a:chExt cx="4838099" cy="4730449"/>
          </a:xfrm>
        </p:grpSpPr>
        <p:grpSp>
          <p:nvGrpSpPr>
            <p:cNvPr id="62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76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77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0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1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2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3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4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5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6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7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8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89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90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91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92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93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4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5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959" y="3963"/>
                <a:ext cx="1997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position (m [E])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63" name="Text Box 98"/>
            <p:cNvSpPr txBox="1">
              <a:spLocks noChangeArrowheads="1"/>
            </p:cNvSpPr>
            <p:nvPr/>
          </p:nvSpPr>
          <p:spPr bwMode="auto">
            <a:xfrm>
              <a:off x="1481699" y="242290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4" name="Text Box 98"/>
            <p:cNvSpPr txBox="1">
              <a:spLocks noChangeArrowheads="1"/>
            </p:cNvSpPr>
            <p:nvPr/>
          </p:nvSpPr>
          <p:spPr bwMode="auto">
            <a:xfrm>
              <a:off x="1481699" y="294392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5" name="Text Box 98"/>
            <p:cNvSpPr txBox="1">
              <a:spLocks noChangeArrowheads="1"/>
            </p:cNvSpPr>
            <p:nvPr/>
          </p:nvSpPr>
          <p:spPr bwMode="auto">
            <a:xfrm>
              <a:off x="1481699" y="3994541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6" name="Text Box 98"/>
            <p:cNvSpPr txBox="1">
              <a:spLocks noChangeArrowheads="1"/>
            </p:cNvSpPr>
            <p:nvPr/>
          </p:nvSpPr>
          <p:spPr bwMode="auto">
            <a:xfrm>
              <a:off x="1481699" y="346060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7" name="Text Box 98"/>
            <p:cNvSpPr txBox="1">
              <a:spLocks noChangeArrowheads="1"/>
            </p:cNvSpPr>
            <p:nvPr/>
          </p:nvSpPr>
          <p:spPr bwMode="auto">
            <a:xfrm>
              <a:off x="1481699" y="503224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8" name="Text Box 98"/>
            <p:cNvSpPr txBox="1">
              <a:spLocks noChangeArrowheads="1"/>
            </p:cNvSpPr>
            <p:nvPr/>
          </p:nvSpPr>
          <p:spPr bwMode="auto">
            <a:xfrm>
              <a:off x="1481699" y="4504274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9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0" name="Text Box 98"/>
            <p:cNvSpPr txBox="1">
              <a:spLocks noChangeArrowheads="1"/>
            </p:cNvSpPr>
            <p:nvPr/>
          </p:nvSpPr>
          <p:spPr bwMode="auto">
            <a:xfrm>
              <a:off x="275218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1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2" name="Text Box 98"/>
            <p:cNvSpPr txBox="1">
              <a:spLocks noChangeArrowheads="1"/>
            </p:cNvSpPr>
            <p:nvPr/>
          </p:nvSpPr>
          <p:spPr bwMode="auto">
            <a:xfrm>
              <a:off x="380158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3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60774"/>
              </p:ext>
            </p:extLst>
          </p:nvPr>
        </p:nvGraphicFramePr>
        <p:xfrm>
          <a:off x="5857884" y="1948152"/>
          <a:ext cx="2714612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0132"/>
                <a:gridCol w="17144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position (m [E])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9.0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Rectangle 3"/>
          <p:cNvSpPr txBox="1">
            <a:spLocks noChangeArrowheads="1"/>
          </p:cNvSpPr>
          <p:nvPr/>
        </p:nvSpPr>
        <p:spPr>
          <a:xfrm>
            <a:off x="5757339" y="4454142"/>
            <a:ext cx="3251195" cy="2224459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To ask for the velocity of the object is pointless because it is constantly changing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475009" y="5617056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/>
          <p:cNvSpPr/>
          <p:nvPr/>
        </p:nvSpPr>
        <p:spPr>
          <a:xfrm>
            <a:off x="1417014" y="5895503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Oval 99"/>
          <p:cNvSpPr/>
          <p:nvPr/>
        </p:nvSpPr>
        <p:spPr>
          <a:xfrm>
            <a:off x="3538875" y="4850828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/>
          <p:cNvSpPr/>
          <p:nvPr/>
        </p:nvSpPr>
        <p:spPr>
          <a:xfrm>
            <a:off x="4580388" y="3522967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reeform 101"/>
          <p:cNvSpPr/>
          <p:nvPr/>
        </p:nvSpPr>
        <p:spPr>
          <a:xfrm>
            <a:off x="1490133" y="2683178"/>
            <a:ext cx="3702756" cy="3273778"/>
          </a:xfrm>
          <a:custGeom>
            <a:avLst/>
            <a:gdLst>
              <a:gd name="connsiteX0" fmla="*/ 0 w 3702756"/>
              <a:gd name="connsiteY0" fmla="*/ 3273778 h 3273778"/>
              <a:gd name="connsiteX1" fmla="*/ 1061156 w 3702756"/>
              <a:gd name="connsiteY1" fmla="*/ 3002844 h 3273778"/>
              <a:gd name="connsiteX2" fmla="*/ 2133600 w 3702756"/>
              <a:gd name="connsiteY2" fmla="*/ 2223911 h 3273778"/>
              <a:gd name="connsiteX3" fmla="*/ 3172178 w 3702756"/>
              <a:gd name="connsiteY3" fmla="*/ 903111 h 3273778"/>
              <a:gd name="connsiteX4" fmla="*/ 3702756 w 3702756"/>
              <a:gd name="connsiteY4" fmla="*/ 0 h 3273778"/>
              <a:gd name="connsiteX5" fmla="*/ 3702756 w 3702756"/>
              <a:gd name="connsiteY5" fmla="*/ 0 h 327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2756" h="3273778">
                <a:moveTo>
                  <a:pt x="0" y="3273778"/>
                </a:moveTo>
                <a:cubicBezTo>
                  <a:pt x="352778" y="3225800"/>
                  <a:pt x="705556" y="3177822"/>
                  <a:pt x="1061156" y="3002844"/>
                </a:cubicBezTo>
                <a:cubicBezTo>
                  <a:pt x="1416756" y="2827866"/>
                  <a:pt x="1781763" y="2573867"/>
                  <a:pt x="2133600" y="2223911"/>
                </a:cubicBezTo>
                <a:cubicBezTo>
                  <a:pt x="2485437" y="1873956"/>
                  <a:pt x="2910652" y="1273763"/>
                  <a:pt x="3172178" y="903111"/>
                </a:cubicBezTo>
                <a:cubicBezTo>
                  <a:pt x="3433704" y="532459"/>
                  <a:pt x="3702756" y="0"/>
                  <a:pt x="3702756" y="0"/>
                </a:cubicBezTo>
                <a:lnTo>
                  <a:pt x="3702756" y="0"/>
                </a:lnTo>
              </a:path>
            </a:pathLst>
          </a:cu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86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5739" y="235675"/>
            <a:ext cx="8331194" cy="1096414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For non-uniform motion, we can define two types of velocities: </a:t>
            </a:r>
            <a:r>
              <a:rPr lang="en-US" sz="2800" b="1" noProof="0" dirty="0" smtClean="0">
                <a:solidFill>
                  <a:srgbClr val="92D050"/>
                </a:solidFill>
                <a:latin typeface="+mj-lt"/>
              </a:rPr>
              <a:t>average velocity </a:t>
            </a: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800" b="1" noProof="0" dirty="0" smtClean="0">
                <a:solidFill>
                  <a:srgbClr val="92D050"/>
                </a:solidFill>
                <a:latin typeface="+mj-lt"/>
              </a:rPr>
              <a:t>instantaneous velocity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1830" y="1643050"/>
            <a:ext cx="7732884" cy="189139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i="1" noProof="0" dirty="0" smtClean="0">
                <a:solidFill>
                  <a:srgbClr val="92D050"/>
                </a:solidFill>
                <a:latin typeface="+mj-lt"/>
              </a:rPr>
              <a:t>Average velocity </a:t>
            </a:r>
            <a:r>
              <a:rPr lang="en-US" sz="2800" noProof="0" dirty="0" smtClean="0">
                <a:solidFill>
                  <a:srgbClr val="92D050"/>
                </a:solidFill>
                <a:latin typeface="+mj-lt"/>
              </a:rPr>
              <a:t>is the velocity of an object taken over a specific time interval.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It is determined by calculating the slope of the line between the two points in the time interval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7473" y="4211328"/>
            <a:ext cx="7732884" cy="193231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i="1" noProof="0" dirty="0" smtClean="0">
                <a:solidFill>
                  <a:srgbClr val="92D050"/>
                </a:solidFill>
                <a:latin typeface="+mj-lt"/>
              </a:rPr>
              <a:t>Instantaneous velocity </a:t>
            </a:r>
            <a:r>
              <a:rPr lang="en-US" sz="2800" noProof="0" dirty="0" smtClean="0">
                <a:solidFill>
                  <a:srgbClr val="92D050"/>
                </a:solidFill>
                <a:latin typeface="+mj-lt"/>
              </a:rPr>
              <a:t>is the velocity of an object at an exact moment in time.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It is determined by calculating the slope of the tangent line at a specific 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5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77280" y="1556792"/>
            <a:ext cx="570688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data,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the position time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determine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The </a:t>
            </a:r>
            <a:r>
              <a:rPr lang="en-US" sz="28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between 2.0 s and 6.0 s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The </a:t>
            </a:r>
            <a:r>
              <a:rPr lang="en-US" sz="28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3.0 s, 4.0 s and 6.0 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89248"/>
              </p:ext>
            </p:extLst>
          </p:nvPr>
        </p:nvGraphicFramePr>
        <p:xfrm>
          <a:off x="6084168" y="1556792"/>
          <a:ext cx="2937734" cy="482453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0132"/>
                <a:gridCol w="1937602"/>
              </a:tblGrid>
              <a:tr h="4544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position (m [U])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0.0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0.0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7.0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2.0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12.0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3.0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15.0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4.0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16.0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5.0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15.0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6.0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12.0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7.0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7.0</a:t>
                      </a:r>
                      <a:endParaRPr lang="en-CA" sz="2000" dirty="0"/>
                    </a:p>
                  </a:txBody>
                  <a:tcPr/>
                </a:tc>
              </a:tr>
              <a:tr h="48556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8.0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0.0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9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0037" y="398465"/>
            <a:ext cx="6498427" cy="5997180"/>
            <a:chOff x="956476" y="398465"/>
            <a:chExt cx="6498427" cy="599718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956476" y="398465"/>
              <a:ext cx="6378948" cy="5997180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198852" y="5498246"/>
              <a:ext cx="763449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73970" y="5496220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340988" y="5496220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9143" y="5498246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486161" y="5498246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069379" y="5492168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44497" y="5495207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11" name="AutoShape 11"/>
            <p:cNvCxnSpPr>
              <a:cxnSpLocks noChangeShapeType="1"/>
            </p:cNvCxnSpPr>
            <p:nvPr/>
          </p:nvCxnSpPr>
          <p:spPr bwMode="auto">
            <a:xfrm flipV="1">
              <a:off x="1947744" y="699286"/>
              <a:ext cx="1013" cy="4797947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2"/>
            <p:cNvCxnSpPr>
              <a:cxnSpLocks noChangeShapeType="1"/>
            </p:cNvCxnSpPr>
            <p:nvPr/>
          </p:nvCxnSpPr>
          <p:spPr bwMode="auto">
            <a:xfrm>
              <a:off x="1932556" y="5463808"/>
              <a:ext cx="5183149" cy="2836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3"/>
            <p:cNvCxnSpPr>
              <a:cxnSpLocks noChangeShapeType="1"/>
            </p:cNvCxnSpPr>
            <p:nvPr/>
          </p:nvCxnSpPr>
          <p:spPr bwMode="auto">
            <a:xfrm>
              <a:off x="1948757" y="902872"/>
              <a:ext cx="459183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 flipV="1">
              <a:off x="2521850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15"/>
            <p:cNvCxnSpPr>
              <a:cxnSpLocks noChangeShapeType="1"/>
            </p:cNvCxnSpPr>
            <p:nvPr/>
          </p:nvCxnSpPr>
          <p:spPr bwMode="auto">
            <a:xfrm flipV="1">
              <a:off x="3095955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16"/>
            <p:cNvCxnSpPr>
              <a:cxnSpLocks noChangeShapeType="1"/>
            </p:cNvCxnSpPr>
            <p:nvPr/>
          </p:nvCxnSpPr>
          <p:spPr bwMode="auto">
            <a:xfrm flipV="1">
              <a:off x="3670060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</p:cNvCxnSpPr>
            <p:nvPr/>
          </p:nvCxnSpPr>
          <p:spPr bwMode="auto">
            <a:xfrm flipV="1">
              <a:off x="5966482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</p:cNvCxnSpPr>
            <p:nvPr/>
          </p:nvCxnSpPr>
          <p:spPr bwMode="auto">
            <a:xfrm flipV="1">
              <a:off x="5392376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</p:cNvCxnSpPr>
            <p:nvPr/>
          </p:nvCxnSpPr>
          <p:spPr bwMode="auto">
            <a:xfrm flipV="1">
              <a:off x="4244166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 flipV="1">
              <a:off x="4818271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</p:cNvCxnSpPr>
            <p:nvPr/>
          </p:nvCxnSpPr>
          <p:spPr bwMode="auto">
            <a:xfrm>
              <a:off x="1947744" y="1477167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</p:cNvCxnSpPr>
            <p:nvPr/>
          </p:nvCxnSpPr>
          <p:spPr bwMode="auto">
            <a:xfrm>
              <a:off x="1947744" y="2051462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</p:cNvCxnSpPr>
            <p:nvPr/>
          </p:nvCxnSpPr>
          <p:spPr bwMode="auto">
            <a:xfrm>
              <a:off x="1947744" y="2625757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</p:cNvCxnSpPr>
            <p:nvPr/>
          </p:nvCxnSpPr>
          <p:spPr bwMode="auto">
            <a:xfrm>
              <a:off x="1947744" y="4922938"/>
              <a:ext cx="4592843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</p:cNvCxnSpPr>
            <p:nvPr/>
          </p:nvCxnSpPr>
          <p:spPr bwMode="auto">
            <a:xfrm>
              <a:off x="1947744" y="3774348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</p:cNvCxnSpPr>
            <p:nvPr/>
          </p:nvCxnSpPr>
          <p:spPr bwMode="auto">
            <a:xfrm>
              <a:off x="1947744" y="4348643"/>
              <a:ext cx="4592843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6141650" y="5828440"/>
              <a:ext cx="1313253" cy="4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491894" y="4132479"/>
              <a:ext cx="983168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491894" y="3565274"/>
              <a:ext cx="1119860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490881" y="2995031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506069" y="2424787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506069" y="1850492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506069" y="1277210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506069" y="703928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16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 rot="16200000">
              <a:off x="248968" y="1828242"/>
              <a:ext cx="1829144" cy="41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position (m [U])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36" name="AutoShape 23"/>
            <p:cNvCxnSpPr>
              <a:cxnSpLocks noChangeShapeType="1"/>
            </p:cNvCxnSpPr>
            <p:nvPr/>
          </p:nvCxnSpPr>
          <p:spPr bwMode="auto">
            <a:xfrm>
              <a:off x="1947744" y="3206782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7" name="AutoShape 17"/>
            <p:cNvCxnSpPr>
              <a:cxnSpLocks noChangeShapeType="1"/>
            </p:cNvCxnSpPr>
            <p:nvPr/>
          </p:nvCxnSpPr>
          <p:spPr bwMode="auto">
            <a:xfrm flipV="1">
              <a:off x="6537982" y="912397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6311247" y="5485682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5473188" y="834144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891811" y="112201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181544" y="5394856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729057" y="344752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4310434" y="1996900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2779809" y="4702572"/>
            <a:ext cx="983168" cy="57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cs typeface="Arial" pitchFamily="34" charset="0"/>
              </a:rPr>
              <a:t>2.0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54566" y="111072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6624655" y="1985611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7194744" y="3402366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753543" y="5394855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reeform 48"/>
          <p:cNvSpPr/>
          <p:nvPr/>
        </p:nvSpPr>
        <p:spPr>
          <a:xfrm>
            <a:off x="3246535" y="903111"/>
            <a:ext cx="4572000" cy="4572000"/>
          </a:xfrm>
          <a:custGeom>
            <a:avLst/>
            <a:gdLst>
              <a:gd name="connsiteX0" fmla="*/ 0 w 4572000"/>
              <a:gd name="connsiteY0" fmla="*/ 4560711 h 4572000"/>
              <a:gd name="connsiteX1" fmla="*/ 553156 w 4572000"/>
              <a:gd name="connsiteY1" fmla="*/ 2619022 h 4572000"/>
              <a:gd name="connsiteX2" fmla="*/ 1140178 w 4572000"/>
              <a:gd name="connsiteY2" fmla="*/ 1151467 h 4572000"/>
              <a:gd name="connsiteX3" fmla="*/ 1715911 w 4572000"/>
              <a:gd name="connsiteY3" fmla="*/ 270933 h 4572000"/>
              <a:gd name="connsiteX4" fmla="*/ 2291645 w 4572000"/>
              <a:gd name="connsiteY4" fmla="*/ 0 h 4572000"/>
              <a:gd name="connsiteX5" fmla="*/ 2867378 w 4572000"/>
              <a:gd name="connsiteY5" fmla="*/ 270933 h 4572000"/>
              <a:gd name="connsiteX6" fmla="*/ 3443111 w 4572000"/>
              <a:gd name="connsiteY6" fmla="*/ 1162756 h 4572000"/>
              <a:gd name="connsiteX7" fmla="*/ 4018845 w 4572000"/>
              <a:gd name="connsiteY7" fmla="*/ 2573867 h 4572000"/>
              <a:gd name="connsiteX8" fmla="*/ 4572000 w 4572000"/>
              <a:gd name="connsiteY8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4572000">
                <a:moveTo>
                  <a:pt x="0" y="4560711"/>
                </a:moveTo>
                <a:cubicBezTo>
                  <a:pt x="181563" y="3873970"/>
                  <a:pt x="363126" y="3187229"/>
                  <a:pt x="553156" y="2619022"/>
                </a:cubicBezTo>
                <a:cubicBezTo>
                  <a:pt x="743186" y="2050815"/>
                  <a:pt x="946386" y="1542815"/>
                  <a:pt x="1140178" y="1151467"/>
                </a:cubicBezTo>
                <a:cubicBezTo>
                  <a:pt x="1333970" y="760119"/>
                  <a:pt x="1524000" y="462844"/>
                  <a:pt x="1715911" y="270933"/>
                </a:cubicBezTo>
                <a:cubicBezTo>
                  <a:pt x="1907822" y="79022"/>
                  <a:pt x="2099734" y="0"/>
                  <a:pt x="2291645" y="0"/>
                </a:cubicBezTo>
                <a:cubicBezTo>
                  <a:pt x="2483556" y="0"/>
                  <a:pt x="2675467" y="77140"/>
                  <a:pt x="2867378" y="270933"/>
                </a:cubicBezTo>
                <a:cubicBezTo>
                  <a:pt x="3059289" y="464726"/>
                  <a:pt x="3251200" y="778934"/>
                  <a:pt x="3443111" y="1162756"/>
                </a:cubicBezTo>
                <a:cubicBezTo>
                  <a:pt x="3635022" y="1546578"/>
                  <a:pt x="3830697" y="2005660"/>
                  <a:pt x="4018845" y="2573867"/>
                </a:cubicBezTo>
                <a:cubicBezTo>
                  <a:pt x="4206993" y="3142074"/>
                  <a:pt x="4494859" y="4257793"/>
                  <a:pt x="4572000" y="4572000"/>
                </a:cubicBezTo>
              </a:path>
            </a:pathLst>
          </a:cu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Connector 49"/>
          <p:cNvCxnSpPr>
            <a:stCxn id="49" idx="2"/>
            <a:endCxn id="49" idx="6"/>
          </p:cNvCxnSpPr>
          <p:nvPr/>
        </p:nvCxnSpPr>
        <p:spPr>
          <a:xfrm>
            <a:off x="4386713" y="2054578"/>
            <a:ext cx="2302931" cy="11289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96401" y="2133599"/>
            <a:ext cx="25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 = 0.0 m/s [U</a:t>
            </a:r>
            <a:r>
              <a:rPr lang="en-CA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CA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4622" y="208844"/>
            <a:ext cx="140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Sol’n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a:</a:t>
            </a:r>
            <a:endParaRPr lang="en-CA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11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analyze graphs using basic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motion position time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distinguish between uniform and non uniform motion on d-t graphs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analyze uniform and non uniform position time graphs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50037" y="398465"/>
            <a:ext cx="6498427" cy="5997180"/>
            <a:chOff x="956476" y="398465"/>
            <a:chExt cx="6498427" cy="599718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956476" y="398465"/>
              <a:ext cx="6378948" cy="5997180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198852" y="5498246"/>
              <a:ext cx="763449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73970" y="5496220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340988" y="5496220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9143" y="5498246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486161" y="5498246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069379" y="5492168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44497" y="5495207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11" name="AutoShape 11"/>
            <p:cNvCxnSpPr>
              <a:cxnSpLocks noChangeShapeType="1"/>
            </p:cNvCxnSpPr>
            <p:nvPr/>
          </p:nvCxnSpPr>
          <p:spPr bwMode="auto">
            <a:xfrm flipV="1">
              <a:off x="1947744" y="699286"/>
              <a:ext cx="1013" cy="4797947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2"/>
            <p:cNvCxnSpPr>
              <a:cxnSpLocks noChangeShapeType="1"/>
            </p:cNvCxnSpPr>
            <p:nvPr/>
          </p:nvCxnSpPr>
          <p:spPr bwMode="auto">
            <a:xfrm>
              <a:off x="1932556" y="5463808"/>
              <a:ext cx="5183149" cy="2836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3"/>
            <p:cNvCxnSpPr>
              <a:cxnSpLocks noChangeShapeType="1"/>
            </p:cNvCxnSpPr>
            <p:nvPr/>
          </p:nvCxnSpPr>
          <p:spPr bwMode="auto">
            <a:xfrm>
              <a:off x="1948757" y="902872"/>
              <a:ext cx="4591830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 flipV="1">
              <a:off x="2521850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15"/>
            <p:cNvCxnSpPr>
              <a:cxnSpLocks noChangeShapeType="1"/>
            </p:cNvCxnSpPr>
            <p:nvPr/>
          </p:nvCxnSpPr>
          <p:spPr bwMode="auto">
            <a:xfrm flipV="1">
              <a:off x="3095955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16"/>
            <p:cNvCxnSpPr>
              <a:cxnSpLocks noChangeShapeType="1"/>
            </p:cNvCxnSpPr>
            <p:nvPr/>
          </p:nvCxnSpPr>
          <p:spPr bwMode="auto">
            <a:xfrm flipV="1">
              <a:off x="3670060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</p:cNvCxnSpPr>
            <p:nvPr/>
          </p:nvCxnSpPr>
          <p:spPr bwMode="auto">
            <a:xfrm flipV="1">
              <a:off x="5966482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</p:cNvCxnSpPr>
            <p:nvPr/>
          </p:nvCxnSpPr>
          <p:spPr bwMode="auto">
            <a:xfrm flipV="1">
              <a:off x="5392376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</p:cNvCxnSpPr>
            <p:nvPr/>
          </p:nvCxnSpPr>
          <p:spPr bwMode="auto">
            <a:xfrm flipV="1">
              <a:off x="4244166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 flipV="1">
              <a:off x="4818271" y="902872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</p:cNvCxnSpPr>
            <p:nvPr/>
          </p:nvCxnSpPr>
          <p:spPr bwMode="auto">
            <a:xfrm>
              <a:off x="1947744" y="1477167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</p:cNvCxnSpPr>
            <p:nvPr/>
          </p:nvCxnSpPr>
          <p:spPr bwMode="auto">
            <a:xfrm>
              <a:off x="1947744" y="2051462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</p:cNvCxnSpPr>
            <p:nvPr/>
          </p:nvCxnSpPr>
          <p:spPr bwMode="auto">
            <a:xfrm>
              <a:off x="1947744" y="2625757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</p:cNvCxnSpPr>
            <p:nvPr/>
          </p:nvCxnSpPr>
          <p:spPr bwMode="auto">
            <a:xfrm>
              <a:off x="1947744" y="4922938"/>
              <a:ext cx="4592843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</p:cNvCxnSpPr>
            <p:nvPr/>
          </p:nvCxnSpPr>
          <p:spPr bwMode="auto">
            <a:xfrm>
              <a:off x="1947744" y="3774348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</p:cNvCxnSpPr>
            <p:nvPr/>
          </p:nvCxnSpPr>
          <p:spPr bwMode="auto">
            <a:xfrm>
              <a:off x="1947744" y="4348643"/>
              <a:ext cx="4592843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6141650" y="5828440"/>
              <a:ext cx="1313253" cy="444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491894" y="4132479"/>
              <a:ext cx="983168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491894" y="3565274"/>
              <a:ext cx="1119860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490881" y="2995031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506069" y="2424787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506069" y="1850492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506069" y="1277210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506069" y="703928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16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 rot="16200000">
              <a:off x="248968" y="1828242"/>
              <a:ext cx="1829144" cy="41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position (m [U])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36" name="AutoShape 23"/>
            <p:cNvCxnSpPr>
              <a:cxnSpLocks noChangeShapeType="1"/>
            </p:cNvCxnSpPr>
            <p:nvPr/>
          </p:nvCxnSpPr>
          <p:spPr bwMode="auto">
            <a:xfrm>
              <a:off x="1947744" y="3206782"/>
              <a:ext cx="4593855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7" name="AutoShape 17"/>
            <p:cNvCxnSpPr>
              <a:cxnSpLocks noChangeShapeType="1"/>
            </p:cNvCxnSpPr>
            <p:nvPr/>
          </p:nvCxnSpPr>
          <p:spPr bwMode="auto">
            <a:xfrm flipV="1">
              <a:off x="6537982" y="912397"/>
              <a:ext cx="1013" cy="459436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6311247" y="5485682"/>
              <a:ext cx="724973" cy="573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5473188" y="834144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891811" y="112201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181544" y="5394856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729057" y="344752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4310434" y="1996900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2779809" y="4702572"/>
            <a:ext cx="983168" cy="57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cs typeface="Arial" pitchFamily="34" charset="0"/>
              </a:rPr>
              <a:t>2.0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54566" y="111072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6624655" y="1985611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7194744" y="3402366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753543" y="5394855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reeform 48"/>
          <p:cNvSpPr/>
          <p:nvPr/>
        </p:nvSpPr>
        <p:spPr>
          <a:xfrm>
            <a:off x="3246535" y="903111"/>
            <a:ext cx="4572000" cy="4572000"/>
          </a:xfrm>
          <a:custGeom>
            <a:avLst/>
            <a:gdLst>
              <a:gd name="connsiteX0" fmla="*/ 0 w 4572000"/>
              <a:gd name="connsiteY0" fmla="*/ 4560711 h 4572000"/>
              <a:gd name="connsiteX1" fmla="*/ 553156 w 4572000"/>
              <a:gd name="connsiteY1" fmla="*/ 2619022 h 4572000"/>
              <a:gd name="connsiteX2" fmla="*/ 1140178 w 4572000"/>
              <a:gd name="connsiteY2" fmla="*/ 1151467 h 4572000"/>
              <a:gd name="connsiteX3" fmla="*/ 1715911 w 4572000"/>
              <a:gd name="connsiteY3" fmla="*/ 270933 h 4572000"/>
              <a:gd name="connsiteX4" fmla="*/ 2291645 w 4572000"/>
              <a:gd name="connsiteY4" fmla="*/ 0 h 4572000"/>
              <a:gd name="connsiteX5" fmla="*/ 2867378 w 4572000"/>
              <a:gd name="connsiteY5" fmla="*/ 270933 h 4572000"/>
              <a:gd name="connsiteX6" fmla="*/ 3443111 w 4572000"/>
              <a:gd name="connsiteY6" fmla="*/ 1162756 h 4572000"/>
              <a:gd name="connsiteX7" fmla="*/ 4018845 w 4572000"/>
              <a:gd name="connsiteY7" fmla="*/ 2573867 h 4572000"/>
              <a:gd name="connsiteX8" fmla="*/ 4572000 w 4572000"/>
              <a:gd name="connsiteY8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4572000">
                <a:moveTo>
                  <a:pt x="0" y="4560711"/>
                </a:moveTo>
                <a:cubicBezTo>
                  <a:pt x="181563" y="3873970"/>
                  <a:pt x="363126" y="3187229"/>
                  <a:pt x="553156" y="2619022"/>
                </a:cubicBezTo>
                <a:cubicBezTo>
                  <a:pt x="743186" y="2050815"/>
                  <a:pt x="946386" y="1542815"/>
                  <a:pt x="1140178" y="1151467"/>
                </a:cubicBezTo>
                <a:cubicBezTo>
                  <a:pt x="1333970" y="760119"/>
                  <a:pt x="1524000" y="462844"/>
                  <a:pt x="1715911" y="270933"/>
                </a:cubicBezTo>
                <a:cubicBezTo>
                  <a:pt x="1907822" y="79022"/>
                  <a:pt x="2099734" y="0"/>
                  <a:pt x="2291645" y="0"/>
                </a:cubicBezTo>
                <a:cubicBezTo>
                  <a:pt x="2483556" y="0"/>
                  <a:pt x="2675467" y="77140"/>
                  <a:pt x="2867378" y="270933"/>
                </a:cubicBezTo>
                <a:cubicBezTo>
                  <a:pt x="3059289" y="464726"/>
                  <a:pt x="3251200" y="778934"/>
                  <a:pt x="3443111" y="1162756"/>
                </a:cubicBezTo>
                <a:cubicBezTo>
                  <a:pt x="3635022" y="1546578"/>
                  <a:pt x="3830697" y="2005660"/>
                  <a:pt x="4018845" y="2573867"/>
                </a:cubicBezTo>
                <a:cubicBezTo>
                  <a:pt x="4206993" y="3142074"/>
                  <a:pt x="4494859" y="4257793"/>
                  <a:pt x="4572000" y="4572000"/>
                </a:cubicBezTo>
              </a:path>
            </a:pathLst>
          </a:cu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434622" y="208844"/>
            <a:ext cx="132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Sol’n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b:</a:t>
            </a:r>
            <a:endParaRPr lang="en-CA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rot="5400000" flipH="1" flipV="1">
            <a:off x="4454447" y="722489"/>
            <a:ext cx="959556" cy="959556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V="1">
            <a:off x="5814755" y="1653823"/>
            <a:ext cx="1851376" cy="936977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798758" y="914400"/>
            <a:ext cx="1507066" cy="5645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96401" y="2133599"/>
            <a:ext cx="25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 = 2.0 m/s [U</a:t>
            </a:r>
            <a:r>
              <a:rPr lang="en-CA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CA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90755" y="2500490"/>
            <a:ext cx="25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 = 0.0 m/s [U</a:t>
            </a:r>
            <a:r>
              <a:rPr lang="en-CA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CA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96398" y="2878670"/>
            <a:ext cx="25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slope = 4.0 m/s [D</a:t>
            </a:r>
            <a:r>
              <a:rPr lang="en-CA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CA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0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049248"/>
              </p:ext>
            </p:extLst>
          </p:nvPr>
        </p:nvGraphicFramePr>
        <p:xfrm>
          <a:off x="1390650" y="1037084"/>
          <a:ext cx="466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3" imgW="177480" imgH="164880" progId="Equation.DSMT4">
                  <p:embed/>
                </p:oleObj>
              </mc:Choice>
              <mc:Fallback>
                <p:oleObj name="Equation" r:id="rId3" imgW="1774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37084"/>
                        <a:ext cx="466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6801"/>
              </p:ext>
            </p:extLst>
          </p:nvPr>
        </p:nvGraphicFramePr>
        <p:xfrm>
          <a:off x="1379538" y="1742388"/>
          <a:ext cx="466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5" imgW="177480" imgH="164880" progId="Equation.DSMT4">
                  <p:embed/>
                </p:oleObj>
              </mc:Choice>
              <mc:Fallback>
                <p:oleObj name="Equation" r:id="rId5" imgW="1774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742388"/>
                        <a:ext cx="466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32647"/>
              </p:ext>
            </p:extLst>
          </p:nvPr>
        </p:nvGraphicFramePr>
        <p:xfrm>
          <a:off x="1377950" y="2457425"/>
          <a:ext cx="466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7" imgW="177480" imgH="164880" progId="Equation.DSMT4">
                  <p:embed/>
                </p:oleObj>
              </mc:Choice>
              <mc:Fallback>
                <p:oleObj name="Equation" r:id="rId7" imgW="1774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457425"/>
                        <a:ext cx="466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564127"/>
              </p:ext>
            </p:extLst>
          </p:nvPr>
        </p:nvGraphicFramePr>
        <p:xfrm>
          <a:off x="1376363" y="3108486"/>
          <a:ext cx="466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9" imgW="177480" imgH="164880" progId="Equation.DSMT4">
                  <p:embed/>
                </p:oleObj>
              </mc:Choice>
              <mc:Fallback>
                <p:oleObj name="Equation" r:id="rId9" imgW="1774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108486"/>
                        <a:ext cx="466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12942"/>
              </p:ext>
            </p:extLst>
          </p:nvPr>
        </p:nvGraphicFramePr>
        <p:xfrm>
          <a:off x="1907704" y="980728"/>
          <a:ext cx="59483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11" imgW="2489040" imgH="228600" progId="Equation.DSMT4">
                  <p:embed/>
                </p:oleObj>
              </mc:Choice>
              <mc:Fallback>
                <p:oleObj name="Equation" r:id="rId11" imgW="248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7704" y="980728"/>
                        <a:ext cx="5948362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39332"/>
              </p:ext>
            </p:extLst>
          </p:nvPr>
        </p:nvGraphicFramePr>
        <p:xfrm>
          <a:off x="1907704" y="1698923"/>
          <a:ext cx="3642221" cy="52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3" imgW="2222280" imgH="317160" progId="Equation.DSMT4">
                  <p:embed/>
                </p:oleObj>
              </mc:Choice>
              <mc:Fallback>
                <p:oleObj name="Equation" r:id="rId13" imgW="2222280" imgH="317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8923"/>
                        <a:ext cx="3642221" cy="520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79481"/>
              </p:ext>
            </p:extLst>
          </p:nvPr>
        </p:nvGraphicFramePr>
        <p:xfrm>
          <a:off x="1907704" y="2413769"/>
          <a:ext cx="3641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15" imgW="2222280" imgH="317160" progId="Equation.DSMT4">
                  <p:embed/>
                </p:oleObj>
              </mc:Choice>
              <mc:Fallback>
                <p:oleObj name="Equation" r:id="rId15" imgW="2222280" imgH="317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13769"/>
                        <a:ext cx="3641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439088"/>
              </p:ext>
            </p:extLst>
          </p:nvPr>
        </p:nvGraphicFramePr>
        <p:xfrm>
          <a:off x="1907704" y="3064830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17" imgW="2209680" imgH="317160" progId="Equation.DSMT4">
                  <p:embed/>
                </p:oleObj>
              </mc:Choice>
              <mc:Fallback>
                <p:oleObj name="Equation" r:id="rId17" imgW="2209680" imgH="317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64830"/>
                        <a:ext cx="361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5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5.  To determine inst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vel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from a curved d-t graph you must: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0220" y="2603174"/>
            <a:ext cx="7132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measure the slope of line joining the points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measure the slope of the tangent line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read the velocity from the graph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measure the area under the graph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use another method since it can’t be determined from the graph</a:t>
            </a:r>
          </a:p>
        </p:txBody>
      </p:sp>
    </p:spTree>
    <p:extLst>
      <p:ext uri="{BB962C8B-B14F-4D97-AF65-F5344CB8AC3E}">
        <p14:creationId xmlns:p14="http://schemas.microsoft.com/office/powerpoint/2010/main" val="3160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2910" y="164305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6.  To determine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av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vel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from a curved d-t graph you must: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0220" y="2603174"/>
            <a:ext cx="7132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measure the slope of line joining the points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measure the slope of the tangent line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read the velocity from the graph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measure the area under the graph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use another method since it can’t be determined from the graph</a:t>
            </a:r>
          </a:p>
        </p:txBody>
      </p:sp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09232" y="1603867"/>
            <a:ext cx="7732884" cy="6730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For the data below, plot the position time graph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60256"/>
              </p:ext>
            </p:extLst>
          </p:nvPr>
        </p:nvGraphicFramePr>
        <p:xfrm>
          <a:off x="2267744" y="2708920"/>
          <a:ext cx="4635388" cy="3108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78087"/>
                <a:gridCol w="30573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tx1"/>
                          </a:solidFill>
                        </a:rPr>
                        <a:t>position (m [R])</a:t>
                      </a:r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0.0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2.0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2.0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3.0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3.0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3.5</a:t>
                      </a:r>
                      <a:endParaRPr lang="en-CA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4.0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3.75</a:t>
                      </a:r>
                      <a:endParaRPr lang="en-CA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2910" y="162880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7.  Which statement below best describes the objects motion?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580" y="2588924"/>
            <a:ext cx="768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is speeding up, but moving right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is speeding up, but moving left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is slowing down, but moving right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is slowing down, but moving left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The object speeds up and then slows down</a:t>
            </a:r>
          </a:p>
        </p:txBody>
      </p:sp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2910" y="1628800"/>
            <a:ext cx="850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8.  What is the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av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vel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between 0.0 s and 4.0 s?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46" y="2200304"/>
            <a:ext cx="6000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0.0 </a:t>
            </a: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m/s [R]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0.50 </a:t>
            </a: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m/s [R]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0.94 </a:t>
            </a: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m/s [R]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1.1 m/s [R]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  <a:latin typeface="+mj-lt"/>
              </a:rPr>
              <a:t>2.5 m/s [R]</a:t>
            </a:r>
          </a:p>
        </p:txBody>
      </p:sp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2910" y="1628800"/>
            <a:ext cx="850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9.  What is the inst </a:t>
            </a:r>
            <a:r>
              <a:rPr lang="en-US" sz="2800" dirty="0" err="1" smtClean="0">
                <a:solidFill>
                  <a:srgbClr val="FFC000"/>
                </a:solidFill>
                <a:latin typeface="Calibri" pitchFamily="34" charset="0"/>
              </a:rPr>
              <a:t>vel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at 4.0 s?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46" y="2200304"/>
            <a:ext cx="6000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0.0 </a:t>
            </a:r>
            <a:r>
              <a:rPr lang="en-CA" sz="2800" dirty="0" smtClean="0">
                <a:solidFill>
                  <a:srgbClr val="FFC000"/>
                </a:solidFill>
              </a:rPr>
              <a:t>m/s [R]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0.50 </a:t>
            </a:r>
            <a:r>
              <a:rPr lang="en-CA" sz="2800" dirty="0" smtClean="0">
                <a:solidFill>
                  <a:srgbClr val="FFC000"/>
                </a:solidFill>
              </a:rPr>
              <a:t>m/s [R]</a:t>
            </a:r>
          </a:p>
          <a:p>
            <a:pPr marL="514350" indent="-514350">
              <a:buAutoNum type="alphaLcPeriod"/>
            </a:pPr>
            <a:r>
              <a:rPr lang="en-CA" sz="2800" smtClean="0">
                <a:solidFill>
                  <a:srgbClr val="FFC000"/>
                </a:solidFill>
              </a:rPr>
              <a:t>0.94 </a:t>
            </a:r>
            <a:r>
              <a:rPr lang="en-CA" sz="2800" dirty="0" smtClean="0">
                <a:solidFill>
                  <a:srgbClr val="FFC000"/>
                </a:solidFill>
              </a:rPr>
              <a:t>m/s [R]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1.1 m/s [R]</a:t>
            </a:r>
          </a:p>
          <a:p>
            <a:pPr marL="514350" indent="-514350">
              <a:buAutoNum type="alphaLcPeriod"/>
            </a:pPr>
            <a:r>
              <a:rPr lang="en-CA" sz="2800" dirty="0" smtClean="0">
                <a:solidFill>
                  <a:srgbClr val="FFC000"/>
                </a:solidFill>
              </a:rPr>
              <a:t>2.5 m/s [R]</a:t>
            </a:r>
          </a:p>
        </p:txBody>
      </p:sp>
    </p:spTree>
    <p:extLst>
      <p:ext uri="{BB962C8B-B14F-4D97-AF65-F5344CB8AC3E}">
        <p14:creationId xmlns:p14="http://schemas.microsoft.com/office/powerpoint/2010/main" val="1058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Speed and Velocity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868144" y="1052736"/>
              <a:ext cx="31683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498978"/>
              </p:ext>
            </p:extLst>
          </p:nvPr>
        </p:nvGraphicFramePr>
        <p:xfrm>
          <a:off x="3812481" y="2708920"/>
          <a:ext cx="1335583" cy="118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481" y="2708920"/>
                        <a:ext cx="1335583" cy="11802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30982" y="1700808"/>
            <a:ext cx="8331194" cy="1096414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i="1" noProof="0" dirty="0" smtClean="0">
                <a:solidFill>
                  <a:srgbClr val="92D050"/>
                </a:solidFill>
                <a:latin typeface="+mj-lt"/>
              </a:rPr>
              <a:t>Speed</a:t>
            </a: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 is define and the total distance travelled divided by the time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graphicFrame>
        <p:nvGraphicFramePr>
          <p:cNvPr id="5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13280"/>
              </p:ext>
            </p:extLst>
          </p:nvPr>
        </p:nvGraphicFramePr>
        <p:xfrm>
          <a:off x="3812481" y="5163567"/>
          <a:ext cx="133508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444240" imgH="419040" progId="Equation.DSMT4">
                  <p:embed/>
                </p:oleObj>
              </mc:Choice>
              <mc:Fallback>
                <p:oleObj name="Equation" r:id="rId5" imgW="444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481" y="5163567"/>
                        <a:ext cx="1335087" cy="1255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30982" y="4192933"/>
            <a:ext cx="8331194" cy="1096414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i="1" dirty="0">
                <a:solidFill>
                  <a:srgbClr val="92D050"/>
                </a:solidFill>
                <a:latin typeface="+mj-lt"/>
              </a:rPr>
              <a:t>V</a:t>
            </a:r>
            <a:r>
              <a:rPr lang="en-US" sz="2800" b="1" i="1" noProof="0" dirty="0" err="1" smtClean="0">
                <a:solidFill>
                  <a:srgbClr val="92D050"/>
                </a:solidFill>
                <a:latin typeface="+mj-lt"/>
              </a:rPr>
              <a:t>elocity</a:t>
            </a: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 is define and the total displacement divided by the time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2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1.2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1 and 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3 pg 15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18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8 pg 20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measure slope and area on a graph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tell when a  graph shows uniform and non uniform motion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speed and velocity of an object using a d-t graph and equations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determine the motion of an object by looking at its graph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The Basics of Graphs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72200" y="1052736"/>
              <a:ext cx="26642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42910" y="1500174"/>
            <a:ext cx="4838099" cy="4730449"/>
            <a:chOff x="1091223" y="1771649"/>
            <a:chExt cx="4838099" cy="4730449"/>
          </a:xfrm>
        </p:grpSpPr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34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35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8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9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0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1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2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3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4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5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6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7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8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9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50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auto">
              <a:xfrm>
                <a:off x="6427" y="7244"/>
                <a:ext cx="34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x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7.0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827" y="2915"/>
                <a:ext cx="399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y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18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9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3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82287"/>
              </p:ext>
            </p:extLst>
          </p:nvPr>
        </p:nvGraphicFramePr>
        <p:xfrm>
          <a:off x="5857884" y="1500174"/>
          <a:ext cx="2714612" cy="3169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0132"/>
                <a:gridCol w="171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x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y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0.0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0.0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1.0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2.0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2.0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3.0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3.0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4.0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4.0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5.0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5.0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6.0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6.0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Object 100"/>
          <p:cNvGraphicFramePr>
            <a:graphicFrameLocks noChangeAspect="1"/>
          </p:cNvGraphicFramePr>
          <p:nvPr/>
        </p:nvGraphicFramePr>
        <p:xfrm>
          <a:off x="6154738" y="4643446"/>
          <a:ext cx="23876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914400" imgH="838080" progId="Equation.DSMT4">
                  <p:embed/>
                </p:oleObj>
              </mc:Choice>
              <mc:Fallback>
                <p:oleObj name="Equation" r:id="rId3" imgW="914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4643446"/>
                        <a:ext cx="23876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/>
          <p:cNvCxnSpPr/>
          <p:nvPr/>
        </p:nvCxnSpPr>
        <p:spPr>
          <a:xfrm rot="5400000" flipH="1" flipV="1">
            <a:off x="1500166" y="1857364"/>
            <a:ext cx="3643338" cy="3643338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00"/>
          <p:cNvGraphicFramePr>
            <a:graphicFrameLocks noChangeAspect="1"/>
          </p:cNvGraphicFramePr>
          <p:nvPr/>
        </p:nvGraphicFramePr>
        <p:xfrm>
          <a:off x="3428992" y="1714488"/>
          <a:ext cx="2055813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787320" imgH="583920" progId="Equation.DSMT4">
                  <p:embed/>
                </p:oleObj>
              </mc:Choice>
              <mc:Fallback>
                <p:oleObj name="Equation" r:id="rId3" imgW="787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714488"/>
                        <a:ext cx="2055813" cy="152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09600" y="214290"/>
            <a:ext cx="8248680" cy="928694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determine the slope of a line, you must pick two points on the line, not necessarily data points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472" y="4214818"/>
            <a:ext cx="8248680" cy="207170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physics, slopes of lines have units.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units of the slope would be the y units divided by the x units.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4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0"/>
          <p:cNvGraphicFramePr>
            <a:graphicFrameLocks noChangeAspect="1"/>
          </p:cNvGraphicFramePr>
          <p:nvPr/>
        </p:nvGraphicFramePr>
        <p:xfrm>
          <a:off x="6486525" y="2008188"/>
          <a:ext cx="15589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596880" imgH="393480" progId="Equation.DSMT4">
                  <p:embed/>
                </p:oleObj>
              </mc:Choice>
              <mc:Fallback>
                <p:oleObj name="Equation" r:id="rId3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008188"/>
                        <a:ext cx="15589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214290"/>
            <a:ext cx="8248680" cy="928694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Another useful graphing technique is to solve for the area under the 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910" y="1500174"/>
            <a:ext cx="4838099" cy="4730449"/>
            <a:chOff x="642910" y="1500174"/>
            <a:chExt cx="4838099" cy="4730449"/>
          </a:xfrm>
        </p:grpSpPr>
        <p:grpSp>
          <p:nvGrpSpPr>
            <p:cNvPr id="6" name="Group 5"/>
            <p:cNvGrpSpPr/>
            <p:nvPr/>
          </p:nvGrpSpPr>
          <p:grpSpPr>
            <a:xfrm>
              <a:off x="642910" y="1500174"/>
              <a:ext cx="4838099" cy="4730449"/>
              <a:chOff x="1091223" y="1771649"/>
              <a:chExt cx="4838099" cy="4730449"/>
            </a:xfrm>
          </p:grpSpPr>
          <p:grpSp>
            <p:nvGrpSpPr>
              <p:cNvPr id="8" name="Group 66"/>
              <p:cNvGrpSpPr>
                <a:grpSpLocks/>
              </p:cNvGrpSpPr>
              <p:nvPr/>
            </p:nvGrpSpPr>
            <p:grpSpPr bwMode="auto">
              <a:xfrm>
                <a:off x="1091223" y="1771649"/>
                <a:ext cx="4815588" cy="4730449"/>
                <a:chOff x="1665" y="2790"/>
                <a:chExt cx="5177" cy="5085"/>
              </a:xfrm>
            </p:grpSpPr>
            <p:sp>
              <p:nvSpPr>
                <p:cNvPr id="22" name="Rectangle 67"/>
                <p:cNvSpPr>
                  <a:spLocks noChangeArrowheads="1"/>
                </p:cNvSpPr>
                <p:nvPr/>
              </p:nvSpPr>
              <p:spPr bwMode="auto">
                <a:xfrm>
                  <a:off x="1665" y="2790"/>
                  <a:ext cx="5177" cy="5085"/>
                </a:xfrm>
                <a:prstGeom prst="rect">
                  <a:avLst/>
                </a:prstGeom>
                <a:solidFill>
                  <a:srgbClr val="EAF1DD"/>
                </a:solidFill>
                <a:ln w="9525">
                  <a:solidFill>
                    <a:srgbClr val="D6E3BC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cxnSp>
              <p:nvCxnSpPr>
                <p:cNvPr id="23" name="AutoShape 7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74" y="2940"/>
                  <a:ext cx="1" cy="417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2574" y="7110"/>
                  <a:ext cx="4146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76923C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5" name="AutoShape 77"/>
                <p:cNvCxnSpPr>
                  <a:cxnSpLocks noChangeShapeType="1"/>
                </p:cNvCxnSpPr>
                <p:nvPr/>
              </p:nvCxnSpPr>
              <p:spPr bwMode="auto">
                <a:xfrm>
                  <a:off x="2575" y="3141"/>
                  <a:ext cx="396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" name="AutoShape 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41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" name="AutoShape 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08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8" name="AutoShape 8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75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" name="AutoShape 8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43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" name="AutoShape 8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976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1" name="AutoShape 8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42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2" name="AutoShape 8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09" y="3141"/>
                  <a:ext cx="0" cy="3969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3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74" y="3708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4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574" y="4275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" name="AutoShape 87"/>
                <p:cNvCxnSpPr>
                  <a:cxnSpLocks noChangeShapeType="1"/>
                </p:cNvCxnSpPr>
                <p:nvPr/>
              </p:nvCxnSpPr>
              <p:spPr bwMode="auto">
                <a:xfrm>
                  <a:off x="2574" y="4842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" name="AutoShape 88"/>
                <p:cNvCxnSpPr>
                  <a:cxnSpLocks noChangeShapeType="1"/>
                </p:cNvCxnSpPr>
                <p:nvPr/>
              </p:nvCxnSpPr>
              <p:spPr bwMode="auto">
                <a:xfrm>
                  <a:off x="2574" y="5409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7" name="AutoShape 89"/>
                <p:cNvCxnSpPr>
                  <a:cxnSpLocks noChangeShapeType="1"/>
                </p:cNvCxnSpPr>
                <p:nvPr/>
              </p:nvCxnSpPr>
              <p:spPr bwMode="auto">
                <a:xfrm>
                  <a:off x="2574" y="5976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2574" y="6543"/>
                  <a:ext cx="396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2D69B"/>
                  </a:solidFill>
                  <a:round/>
                  <a:headEnd/>
                  <a:tailEnd/>
                </a:ln>
              </p:spPr>
            </p:cxnSp>
            <p:sp>
              <p:nvSpPr>
                <p:cNvPr id="3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6427" y="7244"/>
                  <a:ext cx="34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x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4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108" y="2910"/>
                  <a:ext cx="561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7.0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4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778" y="2867"/>
                  <a:ext cx="399" cy="4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4F6228"/>
                      </a:solidFill>
                      <a:effectLst/>
                      <a:cs typeface="Arial" pitchFamily="34" charset="0"/>
                    </a:rPr>
                    <a:t>y</a:t>
                  </a:r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sp>
            <p:nvSpPr>
              <p:cNvPr id="9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2400327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6.0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29552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5.0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3971963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3.0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3471897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4.0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5043533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" name="Text Box 98"/>
              <p:cNvSpPr txBox="1">
                <a:spLocks noChangeArrowheads="1"/>
              </p:cNvSpPr>
              <p:nvPr/>
            </p:nvSpPr>
            <p:spPr bwMode="auto">
              <a:xfrm>
                <a:off x="1481699" y="4526852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2.0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" name="Text Box 98"/>
              <p:cNvSpPr txBox="1">
                <a:spLocks noChangeArrowheads="1"/>
              </p:cNvSpPr>
              <p:nvPr/>
            </p:nvSpPr>
            <p:spPr bwMode="auto">
              <a:xfrm>
                <a:off x="2263813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" name="Text Box 98"/>
              <p:cNvSpPr txBox="1">
                <a:spLocks noChangeArrowheads="1"/>
              </p:cNvSpPr>
              <p:nvPr/>
            </p:nvSpPr>
            <p:spPr bwMode="auto">
              <a:xfrm>
                <a:off x="2786050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2.0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" name="Text Box 98"/>
              <p:cNvSpPr txBox="1">
                <a:spLocks noChangeArrowheads="1"/>
              </p:cNvSpPr>
              <p:nvPr/>
            </p:nvSpPr>
            <p:spPr bwMode="auto">
              <a:xfrm>
                <a:off x="3286116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3.0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" name="Text Box 98"/>
              <p:cNvSpPr txBox="1">
                <a:spLocks noChangeArrowheads="1"/>
              </p:cNvSpPr>
              <p:nvPr/>
            </p:nvSpPr>
            <p:spPr bwMode="auto">
              <a:xfrm>
                <a:off x="3835449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4.0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" name="Text Box 98"/>
              <p:cNvSpPr txBox="1">
                <a:spLocks noChangeArrowheads="1"/>
              </p:cNvSpPr>
              <p:nvPr/>
            </p:nvSpPr>
            <p:spPr bwMode="auto">
              <a:xfrm>
                <a:off x="4357686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5.0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" name="Text Box 98"/>
              <p:cNvSpPr txBox="1">
                <a:spLocks noChangeArrowheads="1"/>
              </p:cNvSpPr>
              <p:nvPr/>
            </p:nvSpPr>
            <p:spPr bwMode="auto">
              <a:xfrm>
                <a:off x="4857752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6.0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" name="Text Box 98"/>
              <p:cNvSpPr txBox="1">
                <a:spLocks noChangeArrowheads="1"/>
              </p:cNvSpPr>
              <p:nvPr/>
            </p:nvSpPr>
            <p:spPr bwMode="auto">
              <a:xfrm>
                <a:off x="5407085" y="5715016"/>
                <a:ext cx="522237" cy="34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7.0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rot="5400000" flipH="1" flipV="1">
              <a:off x="1500166" y="1857364"/>
              <a:ext cx="3643338" cy="3643338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2537438" y="4456702"/>
            <a:ext cx="2106000" cy="104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ight Triangle 42"/>
          <p:cNvSpPr/>
          <p:nvPr/>
        </p:nvSpPr>
        <p:spPr>
          <a:xfrm rot="16200000">
            <a:off x="2528438" y="2348431"/>
            <a:ext cx="2106000" cy="2124000"/>
          </a:xfrm>
          <a:prstGeom prst="rt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3428992" y="3571876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00B050"/>
                </a:solidFill>
              </a:rPr>
              <a:t>A</a:t>
            </a:r>
            <a:r>
              <a:rPr lang="en-CA" sz="3200" baseline="-25000" dirty="0" smtClean="0">
                <a:solidFill>
                  <a:srgbClr val="00B050"/>
                </a:solidFill>
              </a:rPr>
              <a:t>1</a:t>
            </a:r>
            <a:endParaRPr lang="en-CA" sz="3200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45" name="Object 100"/>
          <p:cNvGraphicFramePr>
            <a:graphicFrameLocks noChangeAspect="1"/>
          </p:cNvGraphicFramePr>
          <p:nvPr/>
        </p:nvGraphicFramePr>
        <p:xfrm>
          <a:off x="6591300" y="3546475"/>
          <a:ext cx="12604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5" imgW="482400" imgH="228600" progId="Equation.DSMT4">
                  <p:embed/>
                </p:oleObj>
              </mc:Choice>
              <mc:Fallback>
                <p:oleObj name="Equation" r:id="rId5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546475"/>
                        <a:ext cx="126047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384566" y="463549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00B050"/>
                </a:solidFill>
              </a:rPr>
              <a:t>A</a:t>
            </a:r>
            <a:r>
              <a:rPr lang="en-CA" sz="3200" baseline="-25000" dirty="0" smtClean="0">
                <a:solidFill>
                  <a:srgbClr val="00B050"/>
                </a:solidFill>
              </a:rPr>
              <a:t>2</a:t>
            </a:r>
            <a:endParaRPr lang="en-CA" sz="3200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6067425" y="5000625"/>
          <a:ext cx="23209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7" imgW="888840" imgH="228600" progId="Equation.DSMT4">
                  <p:embed/>
                </p:oleObj>
              </mc:Choice>
              <mc:Fallback>
                <p:oleObj name="Equation" r:id="rId7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5000625"/>
                        <a:ext cx="23209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8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Uniform Position Time Graphs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853518" y="1052736"/>
              <a:ext cx="1829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42910" y="1500174"/>
            <a:ext cx="4838099" cy="4730449"/>
            <a:chOff x="1091223" y="1771649"/>
            <a:chExt cx="4838099" cy="4730449"/>
          </a:xfrm>
        </p:grpSpPr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091223" y="1771649"/>
              <a:ext cx="4815588" cy="4730449"/>
              <a:chOff x="1665" y="2790"/>
              <a:chExt cx="5177" cy="5085"/>
            </a:xfrm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1665" y="2790"/>
                <a:ext cx="5177" cy="5085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D6E3BC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cxnSp>
            <p:nvCxnSpPr>
              <p:cNvPr id="36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574" y="2940"/>
                <a:ext cx="1" cy="417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" name="AutoShape 76"/>
              <p:cNvCxnSpPr>
                <a:cxnSpLocks noChangeShapeType="1"/>
              </p:cNvCxnSpPr>
              <p:nvPr/>
            </p:nvCxnSpPr>
            <p:spPr bwMode="auto">
              <a:xfrm>
                <a:off x="2574" y="7110"/>
                <a:ext cx="4146" cy="0"/>
              </a:xfrm>
              <a:prstGeom prst="straightConnector1">
                <a:avLst/>
              </a:prstGeom>
              <a:noFill/>
              <a:ln w="38100">
                <a:solidFill>
                  <a:srgbClr val="76923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" name="AutoShape 77"/>
              <p:cNvCxnSpPr>
                <a:cxnSpLocks noChangeShapeType="1"/>
              </p:cNvCxnSpPr>
              <p:nvPr/>
            </p:nvCxnSpPr>
            <p:spPr bwMode="auto">
              <a:xfrm>
                <a:off x="2575" y="3141"/>
                <a:ext cx="3968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39" name="AutoShape 78"/>
              <p:cNvCxnSpPr>
                <a:cxnSpLocks noChangeShapeType="1"/>
              </p:cNvCxnSpPr>
              <p:nvPr/>
            </p:nvCxnSpPr>
            <p:spPr bwMode="auto">
              <a:xfrm flipV="1">
                <a:off x="3141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0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3708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1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275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2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6543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3" name="AutoShape 82"/>
              <p:cNvCxnSpPr>
                <a:cxnSpLocks noChangeShapeType="1"/>
              </p:cNvCxnSpPr>
              <p:nvPr/>
            </p:nvCxnSpPr>
            <p:spPr bwMode="auto">
              <a:xfrm flipV="1">
                <a:off x="5976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4" name="AutoShape 83"/>
              <p:cNvCxnSpPr>
                <a:cxnSpLocks noChangeShapeType="1"/>
              </p:cNvCxnSpPr>
              <p:nvPr/>
            </p:nvCxnSpPr>
            <p:spPr bwMode="auto">
              <a:xfrm flipV="1">
                <a:off x="4842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5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409" y="3141"/>
                <a:ext cx="0" cy="3969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6" name="AutoShape 85"/>
              <p:cNvCxnSpPr>
                <a:cxnSpLocks noChangeShapeType="1"/>
              </p:cNvCxnSpPr>
              <p:nvPr/>
            </p:nvCxnSpPr>
            <p:spPr bwMode="auto">
              <a:xfrm>
                <a:off x="2574" y="3708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7" name="AutoShape 86"/>
              <p:cNvCxnSpPr>
                <a:cxnSpLocks noChangeShapeType="1"/>
              </p:cNvCxnSpPr>
              <p:nvPr/>
            </p:nvCxnSpPr>
            <p:spPr bwMode="auto">
              <a:xfrm>
                <a:off x="2574" y="4275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8" name="AutoShape 87"/>
              <p:cNvCxnSpPr>
                <a:cxnSpLocks noChangeShapeType="1"/>
              </p:cNvCxnSpPr>
              <p:nvPr/>
            </p:nvCxnSpPr>
            <p:spPr bwMode="auto">
              <a:xfrm>
                <a:off x="2574" y="4842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49" name="AutoShape 88"/>
              <p:cNvCxnSpPr>
                <a:cxnSpLocks noChangeShapeType="1"/>
              </p:cNvCxnSpPr>
              <p:nvPr/>
            </p:nvCxnSpPr>
            <p:spPr bwMode="auto">
              <a:xfrm>
                <a:off x="2574" y="5409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50" name="AutoShape 89"/>
              <p:cNvCxnSpPr>
                <a:cxnSpLocks noChangeShapeType="1"/>
              </p:cNvCxnSpPr>
              <p:nvPr/>
            </p:nvCxnSpPr>
            <p:spPr bwMode="auto">
              <a:xfrm>
                <a:off x="2574" y="5976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cxnSp>
            <p:nvCxnSpPr>
              <p:cNvPr id="51" name="AutoShape 90"/>
              <p:cNvCxnSpPr>
                <a:cxnSpLocks noChangeShapeType="1"/>
              </p:cNvCxnSpPr>
              <p:nvPr/>
            </p:nvCxnSpPr>
            <p:spPr bwMode="auto">
              <a:xfrm>
                <a:off x="2574" y="6543"/>
                <a:ext cx="3969" cy="0"/>
              </a:xfrm>
              <a:prstGeom prst="straightConnector1">
                <a:avLst/>
              </a:prstGeom>
              <a:noFill/>
              <a:ln w="9525">
                <a:solidFill>
                  <a:srgbClr val="C2D69B"/>
                </a:solidFill>
                <a:round/>
                <a:headEnd/>
                <a:tailEnd/>
              </a:ln>
            </p:spPr>
          </p:cxnSp>
          <p:sp>
            <p:nvSpPr>
              <p:cNvPr id="52" name="Text Box 91"/>
              <p:cNvSpPr txBox="1">
                <a:spLocks noChangeArrowheads="1"/>
              </p:cNvSpPr>
              <p:nvPr/>
            </p:nvSpPr>
            <p:spPr bwMode="auto">
              <a:xfrm>
                <a:off x="5545" y="7388"/>
                <a:ext cx="1297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time (s)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3" name="Text Box 98"/>
              <p:cNvSpPr txBox="1">
                <a:spLocks noChangeArrowheads="1"/>
              </p:cNvSpPr>
              <p:nvPr/>
            </p:nvSpPr>
            <p:spPr bwMode="auto">
              <a:xfrm>
                <a:off x="2108" y="2910"/>
                <a:ext cx="561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i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4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959" y="3963"/>
                <a:ext cx="1997" cy="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0" u="none" strike="noStrike" cap="none" normalizeH="0" baseline="0" dirty="0" smtClean="0">
                    <a:ln>
                      <a:noFill/>
                    </a:ln>
                    <a:solidFill>
                      <a:srgbClr val="4F6228"/>
                    </a:solidFill>
                    <a:effectLst/>
                    <a:cs typeface="Arial" pitchFamily="34" charset="0"/>
                  </a:rPr>
                  <a:t>position (m [E])</a:t>
                </a:r>
                <a:endParaRPr kumimoji="0" lang="en-US" sz="2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17" name="Text Box 98"/>
            <p:cNvSpPr txBox="1">
              <a:spLocks noChangeArrowheads="1"/>
            </p:cNvSpPr>
            <p:nvPr/>
          </p:nvSpPr>
          <p:spPr bwMode="auto">
            <a:xfrm>
              <a:off x="1481699" y="240032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" name="Text Box 98"/>
            <p:cNvSpPr txBox="1">
              <a:spLocks noChangeArrowheads="1"/>
            </p:cNvSpPr>
            <p:nvPr/>
          </p:nvSpPr>
          <p:spPr bwMode="auto">
            <a:xfrm>
              <a:off x="1481699" y="29552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9" name="Text Box 98"/>
            <p:cNvSpPr txBox="1">
              <a:spLocks noChangeArrowheads="1"/>
            </p:cNvSpPr>
            <p:nvPr/>
          </p:nvSpPr>
          <p:spPr bwMode="auto">
            <a:xfrm>
              <a:off x="1481699" y="397196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6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0" name="Text Box 98"/>
            <p:cNvSpPr txBox="1">
              <a:spLocks noChangeArrowheads="1"/>
            </p:cNvSpPr>
            <p:nvPr/>
          </p:nvSpPr>
          <p:spPr bwMode="auto">
            <a:xfrm>
              <a:off x="1481699" y="3471897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8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Text Box 98"/>
            <p:cNvSpPr txBox="1">
              <a:spLocks noChangeArrowheads="1"/>
            </p:cNvSpPr>
            <p:nvPr/>
          </p:nvSpPr>
          <p:spPr bwMode="auto">
            <a:xfrm>
              <a:off x="1481699" y="5043533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2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Text Box 98"/>
            <p:cNvSpPr txBox="1">
              <a:spLocks noChangeArrowheads="1"/>
            </p:cNvSpPr>
            <p:nvPr/>
          </p:nvSpPr>
          <p:spPr bwMode="auto">
            <a:xfrm>
              <a:off x="1481699" y="4526852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CA" sz="2000" dirty="0" smtClean="0">
                  <a:solidFill>
                    <a:srgbClr val="4F6228"/>
                  </a:solidFill>
                  <a:cs typeface="Arial" pitchFamily="34" charset="0"/>
                </a:rPr>
                <a:t>4</a:t>
              </a: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Text Box 98"/>
            <p:cNvSpPr txBox="1">
              <a:spLocks noChangeArrowheads="1"/>
            </p:cNvSpPr>
            <p:nvPr/>
          </p:nvSpPr>
          <p:spPr bwMode="auto">
            <a:xfrm>
              <a:off x="2263813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Text Box 98"/>
            <p:cNvSpPr txBox="1">
              <a:spLocks noChangeArrowheads="1"/>
            </p:cNvSpPr>
            <p:nvPr/>
          </p:nvSpPr>
          <p:spPr bwMode="auto">
            <a:xfrm>
              <a:off x="2786050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Text Box 9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Text Box 98"/>
            <p:cNvSpPr txBox="1">
              <a:spLocks noChangeArrowheads="1"/>
            </p:cNvSpPr>
            <p:nvPr/>
          </p:nvSpPr>
          <p:spPr bwMode="auto">
            <a:xfrm>
              <a:off x="3835449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4357686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4857752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5407085" y="5715016"/>
              <a:ext cx="522237" cy="34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43403"/>
              </p:ext>
            </p:extLst>
          </p:nvPr>
        </p:nvGraphicFramePr>
        <p:xfrm>
          <a:off x="5857884" y="1500174"/>
          <a:ext cx="2714612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0132"/>
                <a:gridCol w="17144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position (m [E])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8.0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5400000" flipH="1" flipV="1">
            <a:off x="1500166" y="1857364"/>
            <a:ext cx="3643338" cy="3643338"/>
          </a:xfrm>
          <a:prstGeom prst="line">
            <a:avLst/>
          </a:prstGeom>
          <a:ln w="31750">
            <a:solidFill>
              <a:srgbClr val="93D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2"/>
          <p:cNvGraphicFramePr>
            <a:graphicFrameLocks noChangeAspect="1"/>
          </p:cNvGraphicFramePr>
          <p:nvPr/>
        </p:nvGraphicFramePr>
        <p:xfrm>
          <a:off x="5576293" y="4714884"/>
          <a:ext cx="3496301" cy="123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1726920" imgH="609480" progId="Equation.DSMT4">
                  <p:embed/>
                </p:oleObj>
              </mc:Choice>
              <mc:Fallback>
                <p:oleObj name="Equation" r:id="rId3" imgW="1726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293" y="4714884"/>
                        <a:ext cx="3496301" cy="1231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09600" y="6286520"/>
            <a:ext cx="824868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The units indicate that the slope is a velocity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72000" y="2285992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1928794" y="4929198"/>
            <a:ext cx="142876" cy="142876"/>
          </a:xfrm>
          <a:prstGeom prst="ellipse">
            <a:avLst/>
          </a:prstGeom>
          <a:solidFill>
            <a:srgbClr val="ACF32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7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928794" y="404664"/>
            <a:ext cx="5572164" cy="785818"/>
            <a:chOff x="1928794" y="500042"/>
            <a:chExt cx="5572164" cy="785818"/>
          </a:xfrm>
        </p:grpSpPr>
        <p:sp>
          <p:nvSpPr>
            <p:cNvPr id="30" name="Rectangle 3"/>
            <p:cNvSpPr txBox="1">
              <a:spLocks noChangeArrowheads="1"/>
            </p:cNvSpPr>
            <p:nvPr/>
          </p:nvSpPr>
          <p:spPr>
            <a:xfrm>
              <a:off x="1928794" y="500042"/>
              <a:ext cx="5572164" cy="785818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txBody>
            <a:bodyPr anchor="ctr" anchorCtr="0"/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b="1" i="1" noProof="0" dirty="0" smtClean="0">
                  <a:solidFill>
                    <a:srgbClr val="92D050"/>
                  </a:solidFill>
                  <a:latin typeface="+mj-lt"/>
                </a:rPr>
                <a:t>The slope of a d-t graph is velocity</a:t>
              </a:r>
              <a:endPara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286248" y="642918"/>
              <a:ext cx="285752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1202"/>
              </p:ext>
            </p:extLst>
          </p:nvPr>
        </p:nvGraphicFramePr>
        <p:xfrm>
          <a:off x="1928794" y="2285992"/>
          <a:ext cx="2714612" cy="4450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0132"/>
                <a:gridCol w="17144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position (m [E])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-2.0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9.0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-4.0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10.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-4.0</a:t>
                      </a:r>
                      <a:endParaRPr lang="en-CA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075848" y="1571612"/>
            <a:ext cx="7312576" cy="464347"/>
            <a:chOff x="428596" y="1571612"/>
            <a:chExt cx="8248680" cy="464347"/>
          </a:xfrm>
        </p:grpSpPr>
        <p:sp>
          <p:nvSpPr>
            <p:cNvPr id="60" name="Rectangle 3"/>
            <p:cNvSpPr txBox="1">
              <a:spLocks noChangeArrowheads="1"/>
            </p:cNvSpPr>
            <p:nvPr/>
          </p:nvSpPr>
          <p:spPr>
            <a:xfrm>
              <a:off x="428596" y="1571612"/>
              <a:ext cx="8248680" cy="464347"/>
            </a:xfrm>
            <a:prstGeom prst="rect">
              <a:avLst/>
            </a:prstGeom>
            <a:ln/>
          </p:spPr>
          <p:txBody>
            <a:bodyPr/>
            <a:lstStyle/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noProof="0" dirty="0" smtClean="0">
                  <a:solidFill>
                    <a:schemeClr val="bg1"/>
                  </a:solidFill>
                  <a:latin typeface="+mj-lt"/>
                </a:rPr>
                <a:t>d-t graphs can also show direction of 1-D motion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500034" y="1571612"/>
              <a:ext cx="285752" cy="1588"/>
            </a:xfrm>
            <a:prstGeom prst="straightConnector1">
              <a:avLst/>
            </a:prstGeom>
            <a:ln w="25400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40766"/>
              </p:ext>
            </p:extLst>
          </p:nvPr>
        </p:nvGraphicFramePr>
        <p:xfrm>
          <a:off x="4643438" y="2285992"/>
          <a:ext cx="2714612" cy="4450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0132"/>
                <a:gridCol w="171448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position (m [E])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11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-4.0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12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-4.0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13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-2.0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14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0.0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3916" y="142852"/>
            <a:ext cx="8691207" cy="4649835"/>
            <a:chOff x="503916" y="1208057"/>
            <a:chExt cx="8691207" cy="4649835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13807" y="1208057"/>
              <a:ext cx="8424357" cy="4649835"/>
            </a:xfrm>
            <a:prstGeom prst="rect">
              <a:avLst/>
            </a:prstGeom>
            <a:solidFill>
              <a:srgbClr val="EAF1DD"/>
            </a:solidFill>
            <a:ln w="9525">
              <a:solidFill>
                <a:srgbClr val="D6E3B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4000"/>
            </a:p>
          </p:txBody>
        </p:sp>
        <p:cxnSp>
          <p:nvCxnSpPr>
            <p:cNvPr id="12" name="AutoShape 11"/>
            <p:cNvCxnSpPr>
              <a:cxnSpLocks noChangeShapeType="1"/>
            </p:cNvCxnSpPr>
            <p:nvPr/>
          </p:nvCxnSpPr>
          <p:spPr bwMode="auto">
            <a:xfrm flipV="1">
              <a:off x="1338569" y="1356503"/>
              <a:ext cx="889" cy="4210718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2"/>
            <p:cNvCxnSpPr>
              <a:cxnSpLocks noChangeShapeType="1"/>
            </p:cNvCxnSpPr>
            <p:nvPr/>
          </p:nvCxnSpPr>
          <p:spPr bwMode="auto">
            <a:xfrm>
              <a:off x="1338569" y="3551197"/>
              <a:ext cx="7557928" cy="0"/>
            </a:xfrm>
            <a:prstGeom prst="straightConnector1">
              <a:avLst/>
            </a:prstGeom>
            <a:noFill/>
            <a:ln w="38100">
              <a:solidFill>
                <a:srgbClr val="76923C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3"/>
            <p:cNvCxnSpPr>
              <a:cxnSpLocks noChangeShapeType="1"/>
            </p:cNvCxnSpPr>
            <p:nvPr/>
          </p:nvCxnSpPr>
          <p:spPr bwMode="auto">
            <a:xfrm>
              <a:off x="1339457" y="1535172"/>
              <a:ext cx="7053177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5" name="AutoShape 14"/>
            <p:cNvCxnSpPr>
              <a:cxnSpLocks noChangeShapeType="1"/>
            </p:cNvCxnSpPr>
            <p:nvPr/>
          </p:nvCxnSpPr>
          <p:spPr bwMode="auto">
            <a:xfrm flipV="1">
              <a:off x="184243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6" name="AutoShape 15"/>
            <p:cNvCxnSpPr>
              <a:cxnSpLocks noChangeShapeType="1"/>
            </p:cNvCxnSpPr>
            <p:nvPr/>
          </p:nvCxnSpPr>
          <p:spPr bwMode="auto">
            <a:xfrm flipV="1">
              <a:off x="234629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7" name="AutoShape 16"/>
            <p:cNvCxnSpPr>
              <a:cxnSpLocks noChangeShapeType="1"/>
            </p:cNvCxnSpPr>
            <p:nvPr/>
          </p:nvCxnSpPr>
          <p:spPr bwMode="auto">
            <a:xfrm flipV="1">
              <a:off x="285015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8" name="AutoShape 17"/>
            <p:cNvCxnSpPr>
              <a:cxnSpLocks noChangeShapeType="1"/>
            </p:cNvCxnSpPr>
            <p:nvPr/>
          </p:nvCxnSpPr>
          <p:spPr bwMode="auto">
            <a:xfrm flipV="1">
              <a:off x="4865602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19" name="AutoShape 18"/>
            <p:cNvCxnSpPr>
              <a:cxnSpLocks noChangeShapeType="1"/>
            </p:cNvCxnSpPr>
            <p:nvPr/>
          </p:nvCxnSpPr>
          <p:spPr bwMode="auto">
            <a:xfrm flipV="1">
              <a:off x="4361740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0" name="AutoShape 19"/>
            <p:cNvCxnSpPr>
              <a:cxnSpLocks noChangeShapeType="1"/>
            </p:cNvCxnSpPr>
            <p:nvPr/>
          </p:nvCxnSpPr>
          <p:spPr bwMode="auto">
            <a:xfrm flipV="1">
              <a:off x="3354016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1" name="AutoShape 20"/>
            <p:cNvCxnSpPr>
              <a:cxnSpLocks noChangeShapeType="1"/>
            </p:cNvCxnSpPr>
            <p:nvPr/>
          </p:nvCxnSpPr>
          <p:spPr bwMode="auto">
            <a:xfrm flipV="1">
              <a:off x="3857878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2" name="AutoShape 21"/>
            <p:cNvCxnSpPr>
              <a:cxnSpLocks noChangeShapeType="1"/>
            </p:cNvCxnSpPr>
            <p:nvPr/>
          </p:nvCxnSpPr>
          <p:spPr bwMode="auto">
            <a:xfrm>
              <a:off x="1338569" y="2039178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1338569" y="2543185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7" name="AutoShape 23"/>
            <p:cNvCxnSpPr>
              <a:cxnSpLocks noChangeShapeType="1"/>
            </p:cNvCxnSpPr>
            <p:nvPr/>
          </p:nvCxnSpPr>
          <p:spPr bwMode="auto">
            <a:xfrm>
              <a:off x="1338569" y="3047191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8" name="AutoShape 24"/>
            <p:cNvCxnSpPr>
              <a:cxnSpLocks noChangeShapeType="1"/>
            </p:cNvCxnSpPr>
            <p:nvPr/>
          </p:nvCxnSpPr>
          <p:spPr bwMode="auto">
            <a:xfrm>
              <a:off x="1338569" y="5063216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29" name="AutoShape 25"/>
            <p:cNvCxnSpPr>
              <a:cxnSpLocks noChangeShapeType="1"/>
            </p:cNvCxnSpPr>
            <p:nvPr/>
          </p:nvCxnSpPr>
          <p:spPr bwMode="auto">
            <a:xfrm>
              <a:off x="1338569" y="4055203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0" name="AutoShape 26"/>
            <p:cNvCxnSpPr>
              <a:cxnSpLocks noChangeShapeType="1"/>
            </p:cNvCxnSpPr>
            <p:nvPr/>
          </p:nvCxnSpPr>
          <p:spPr bwMode="auto">
            <a:xfrm>
              <a:off x="1338569" y="4559209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787906" y="4343646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810484" y="3834573"/>
              <a:ext cx="982842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1087707" y="335670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907083" y="2844961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895794" y="234095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918372" y="1837839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95794" y="132343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38" name="AutoShape 36"/>
            <p:cNvCxnSpPr>
              <a:cxnSpLocks noChangeShapeType="1"/>
            </p:cNvCxnSpPr>
            <p:nvPr/>
          </p:nvCxnSpPr>
          <p:spPr bwMode="auto">
            <a:xfrm flipV="1">
              <a:off x="5369464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39" name="AutoShape 37"/>
            <p:cNvCxnSpPr>
              <a:cxnSpLocks noChangeShapeType="1"/>
            </p:cNvCxnSpPr>
            <p:nvPr/>
          </p:nvCxnSpPr>
          <p:spPr bwMode="auto">
            <a:xfrm flipV="1">
              <a:off x="587332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 flipV="1">
              <a:off x="6377187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41" name="AutoShape 39"/>
            <p:cNvCxnSpPr>
              <a:cxnSpLocks noChangeShapeType="1"/>
            </p:cNvCxnSpPr>
            <p:nvPr/>
          </p:nvCxnSpPr>
          <p:spPr bwMode="auto">
            <a:xfrm flipV="1">
              <a:off x="6881049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42" name="AutoShape 40"/>
            <p:cNvCxnSpPr>
              <a:cxnSpLocks noChangeShapeType="1"/>
            </p:cNvCxnSpPr>
            <p:nvPr/>
          </p:nvCxnSpPr>
          <p:spPr bwMode="auto">
            <a:xfrm flipV="1">
              <a:off x="7384911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43" name="AutoShape 41"/>
            <p:cNvCxnSpPr>
              <a:cxnSpLocks noChangeShapeType="1"/>
            </p:cNvCxnSpPr>
            <p:nvPr/>
          </p:nvCxnSpPr>
          <p:spPr bwMode="auto">
            <a:xfrm flipV="1">
              <a:off x="7888773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44" name="AutoShape 42"/>
            <p:cNvCxnSpPr>
              <a:cxnSpLocks noChangeShapeType="1"/>
            </p:cNvCxnSpPr>
            <p:nvPr/>
          </p:nvCxnSpPr>
          <p:spPr bwMode="auto">
            <a:xfrm flipV="1">
              <a:off x="8392635" y="1535172"/>
              <a:ext cx="889" cy="403205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cxnSp>
          <p:nvCxnSpPr>
            <p:cNvPr id="45" name="AutoShape 43"/>
            <p:cNvCxnSpPr>
              <a:cxnSpLocks noChangeShapeType="1"/>
            </p:cNvCxnSpPr>
            <p:nvPr/>
          </p:nvCxnSpPr>
          <p:spPr bwMode="auto">
            <a:xfrm>
              <a:off x="1338569" y="5567222"/>
              <a:ext cx="7054066" cy="0"/>
            </a:xfrm>
            <a:prstGeom prst="straightConnector1">
              <a:avLst/>
            </a:prstGeom>
            <a:noFill/>
            <a:ln w="9525">
              <a:solidFill>
                <a:srgbClr val="C2D69B"/>
              </a:solidFill>
              <a:round/>
              <a:headEnd/>
              <a:tailEnd/>
            </a:ln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6686896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11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7180358" y="3464885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12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7702354" y="3462218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13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8189859" y="34663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14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810221" y="4853875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785865" y="5331214"/>
              <a:ext cx="862875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-4.0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2" name="Text Box 99"/>
            <p:cNvSpPr txBox="1">
              <a:spLocks noChangeArrowheads="1"/>
            </p:cNvSpPr>
            <p:nvPr/>
          </p:nvSpPr>
          <p:spPr bwMode="auto">
            <a:xfrm rot="16200000">
              <a:off x="-216601" y="3303179"/>
              <a:ext cx="1857759" cy="41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position (m [E])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1615398" y="3478841"/>
              <a:ext cx="670039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209757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2.0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2617790" y="3477063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3.0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102628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4.0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622847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5.0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112129" y="3473507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6.0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4639458" y="3453596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7.0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0" name="Text Box 44"/>
            <p:cNvSpPr txBox="1">
              <a:spLocks noChangeArrowheads="1"/>
            </p:cNvSpPr>
            <p:nvPr/>
          </p:nvSpPr>
          <p:spPr bwMode="auto">
            <a:xfrm>
              <a:off x="5121630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8.0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5619271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9.0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6153709" y="3467552"/>
              <a:ext cx="636270" cy="503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10.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63" name="Text Box 91"/>
            <p:cNvSpPr txBox="1">
              <a:spLocks noChangeArrowheads="1"/>
            </p:cNvSpPr>
            <p:nvPr/>
          </p:nvSpPr>
          <p:spPr bwMode="auto">
            <a:xfrm>
              <a:off x="7988668" y="3756868"/>
              <a:ext cx="1206455" cy="408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rgbClr val="4F6228"/>
                  </a:solidFill>
                  <a:effectLst/>
                  <a:cs typeface="Arial" pitchFamily="34" charset="0"/>
                </a:rPr>
                <a:t>time (s)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57289" y="469967"/>
            <a:ext cx="7062122" cy="4032051"/>
            <a:chOff x="1357289" y="1535172"/>
            <a:chExt cx="7062122" cy="4032051"/>
          </a:xfrm>
        </p:grpSpPr>
        <p:cxnSp>
          <p:nvCxnSpPr>
            <p:cNvPr id="65" name="Straight Connector 64"/>
            <p:cNvCxnSpPr/>
            <p:nvPr/>
          </p:nvCxnSpPr>
          <p:spPr>
            <a:xfrm rot="5400000" flipH="1" flipV="1">
              <a:off x="833883" y="2058579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347183" y="1535172"/>
              <a:ext cx="1511584" cy="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2850023" y="2543919"/>
              <a:ext cx="4032048" cy="2014556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892047" y="5567221"/>
              <a:ext cx="1537473" cy="2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6906114" y="4053924"/>
              <a:ext cx="2036704" cy="989891"/>
            </a:xfrm>
            <a:prstGeom prst="line">
              <a:avLst/>
            </a:prstGeom>
            <a:ln w="31750">
              <a:solidFill>
                <a:srgbClr val="93D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500034" y="5036355"/>
            <a:ext cx="8248680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noProof="0" dirty="0" smtClean="0">
                <a:solidFill>
                  <a:schemeClr val="bg1"/>
                </a:solidFill>
                <a:latin typeface="+mj-lt"/>
              </a:rPr>
              <a:t>Which way is the object moving between 0.0 and 2.0 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500034" y="5607859"/>
            <a:ext cx="1661378" cy="464347"/>
          </a:xfrm>
          <a:prstGeom prst="rect">
            <a:avLst/>
          </a:prstGeom>
          <a:ln/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East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7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1299</Words>
  <Application>Microsoft Office PowerPoint</Application>
  <PresentationFormat>On-screen Show (4:3)</PresentationFormat>
  <Paragraphs>377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64</cp:revision>
  <dcterms:created xsi:type="dcterms:W3CDTF">2013-07-23T20:53:01Z</dcterms:created>
  <dcterms:modified xsi:type="dcterms:W3CDTF">2013-09-09T17:08:49Z</dcterms:modified>
</cp:coreProperties>
</file>