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78" r:id="rId8"/>
    <p:sldId id="305" r:id="rId9"/>
    <p:sldId id="306" r:id="rId10"/>
    <p:sldId id="307" r:id="rId11"/>
    <p:sldId id="308" r:id="rId12"/>
    <p:sldId id="267" r:id="rId13"/>
    <p:sldId id="282" r:id="rId14"/>
    <p:sldId id="290" r:id="rId15"/>
    <p:sldId id="294" r:id="rId16"/>
    <p:sldId id="295" r:id="rId17"/>
    <p:sldId id="309" r:id="rId18"/>
    <p:sldId id="310" r:id="rId19"/>
    <p:sldId id="311" r:id="rId20"/>
    <p:sldId id="293" r:id="rId21"/>
    <p:sldId id="303" r:id="rId22"/>
    <p:sldId id="299" r:id="rId23"/>
    <p:sldId id="300" r:id="rId24"/>
    <p:sldId id="301" r:id="rId25"/>
    <p:sldId id="302" r:id="rId26"/>
    <p:sldId id="312" r:id="rId27"/>
    <p:sldId id="313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12/09/2013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a/url?sa=i&amp;rct=j&amp;q=&amp;esrc=s&amp;frm=1&amp;source=images&amp;cd=&amp;cad=rja&amp;docid=C7OiO7EtjBGVtM&amp;tbnid=QVluuejFoOlmzM:&amp;ved=0CAUQjRw&amp;url=http://www.bcscience10.com/pgs/quiz_section8.1.htm&amp;ei=7R0JUs--KqWOyAGo6YHgDw&amp;psig=AFQjCNFZFXLj4tlbcqiHnfNV0IiJXh7-sg&amp;ust=137641537560920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 – Time Graphs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teach you how to draw and analyze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graphs.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Many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aspects of graphical analysis will also be covered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cscience10.com/images/0_quiz_cart_graph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507"/>
            <a:ext cx="4464496" cy="435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52793" y="1242313"/>
            <a:ext cx="8691207" cy="4649835"/>
            <a:chOff x="503916" y="1208057"/>
            <a:chExt cx="8691207" cy="4649835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513807" y="1208057"/>
              <a:ext cx="8424357" cy="4649835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4000"/>
            </a:p>
          </p:txBody>
        </p:sp>
        <p:cxnSp>
          <p:nvCxnSpPr>
            <p:cNvPr id="4" name="AutoShape 11"/>
            <p:cNvCxnSpPr>
              <a:cxnSpLocks noChangeShapeType="1"/>
            </p:cNvCxnSpPr>
            <p:nvPr/>
          </p:nvCxnSpPr>
          <p:spPr bwMode="auto">
            <a:xfrm flipV="1">
              <a:off x="1338569" y="1356503"/>
              <a:ext cx="889" cy="4210718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5" name="AutoShape 12"/>
            <p:cNvCxnSpPr>
              <a:cxnSpLocks noChangeShapeType="1"/>
            </p:cNvCxnSpPr>
            <p:nvPr/>
          </p:nvCxnSpPr>
          <p:spPr bwMode="auto">
            <a:xfrm>
              <a:off x="1338569" y="3551197"/>
              <a:ext cx="7557928" cy="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6" name="AutoShape 13"/>
            <p:cNvCxnSpPr>
              <a:cxnSpLocks noChangeShapeType="1"/>
            </p:cNvCxnSpPr>
            <p:nvPr/>
          </p:nvCxnSpPr>
          <p:spPr bwMode="auto">
            <a:xfrm>
              <a:off x="1339457" y="1535172"/>
              <a:ext cx="7053177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" name="AutoShape 14"/>
            <p:cNvCxnSpPr>
              <a:cxnSpLocks noChangeShapeType="1"/>
            </p:cNvCxnSpPr>
            <p:nvPr/>
          </p:nvCxnSpPr>
          <p:spPr bwMode="auto">
            <a:xfrm flipV="1">
              <a:off x="184243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" name="AutoShape 15"/>
            <p:cNvCxnSpPr>
              <a:cxnSpLocks noChangeShapeType="1"/>
            </p:cNvCxnSpPr>
            <p:nvPr/>
          </p:nvCxnSpPr>
          <p:spPr bwMode="auto">
            <a:xfrm flipV="1">
              <a:off x="234629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" name="AutoShape 16"/>
            <p:cNvCxnSpPr>
              <a:cxnSpLocks noChangeShapeType="1"/>
            </p:cNvCxnSpPr>
            <p:nvPr/>
          </p:nvCxnSpPr>
          <p:spPr bwMode="auto">
            <a:xfrm flipV="1">
              <a:off x="285015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 flipV="1">
              <a:off x="486560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1" name="AutoShape 18"/>
            <p:cNvCxnSpPr>
              <a:cxnSpLocks noChangeShapeType="1"/>
            </p:cNvCxnSpPr>
            <p:nvPr/>
          </p:nvCxnSpPr>
          <p:spPr bwMode="auto">
            <a:xfrm flipV="1">
              <a:off x="4361740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2" name="AutoShape 19"/>
            <p:cNvCxnSpPr>
              <a:cxnSpLocks noChangeShapeType="1"/>
            </p:cNvCxnSpPr>
            <p:nvPr/>
          </p:nvCxnSpPr>
          <p:spPr bwMode="auto">
            <a:xfrm flipV="1">
              <a:off x="3354016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3" name="AutoShape 20"/>
            <p:cNvCxnSpPr>
              <a:cxnSpLocks noChangeShapeType="1"/>
            </p:cNvCxnSpPr>
            <p:nvPr/>
          </p:nvCxnSpPr>
          <p:spPr bwMode="auto">
            <a:xfrm flipV="1">
              <a:off x="3857878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4" name="AutoShape 21"/>
            <p:cNvCxnSpPr>
              <a:cxnSpLocks noChangeShapeType="1"/>
            </p:cNvCxnSpPr>
            <p:nvPr/>
          </p:nvCxnSpPr>
          <p:spPr bwMode="auto">
            <a:xfrm>
              <a:off x="1338569" y="2039178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5" name="AutoShape 22"/>
            <p:cNvCxnSpPr>
              <a:cxnSpLocks noChangeShapeType="1"/>
            </p:cNvCxnSpPr>
            <p:nvPr/>
          </p:nvCxnSpPr>
          <p:spPr bwMode="auto">
            <a:xfrm>
              <a:off x="1338569" y="2543185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6" name="AutoShape 23"/>
            <p:cNvCxnSpPr>
              <a:cxnSpLocks noChangeShapeType="1"/>
            </p:cNvCxnSpPr>
            <p:nvPr/>
          </p:nvCxnSpPr>
          <p:spPr bwMode="auto">
            <a:xfrm>
              <a:off x="1338569" y="3047191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</p:cNvCxnSpPr>
            <p:nvPr/>
          </p:nvCxnSpPr>
          <p:spPr bwMode="auto">
            <a:xfrm>
              <a:off x="1338569" y="5063216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8" name="AutoShape 25"/>
            <p:cNvCxnSpPr>
              <a:cxnSpLocks noChangeShapeType="1"/>
            </p:cNvCxnSpPr>
            <p:nvPr/>
          </p:nvCxnSpPr>
          <p:spPr bwMode="auto">
            <a:xfrm>
              <a:off x="1338569" y="4055203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9" name="AutoShape 26"/>
            <p:cNvCxnSpPr>
              <a:cxnSpLocks noChangeShapeType="1"/>
            </p:cNvCxnSpPr>
            <p:nvPr/>
          </p:nvCxnSpPr>
          <p:spPr bwMode="auto">
            <a:xfrm>
              <a:off x="1338569" y="4559209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787906" y="4343646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810484" y="3834573"/>
              <a:ext cx="982842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087707" y="335670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907083" y="284496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895794" y="234095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918372" y="1837839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895794" y="132343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27" name="AutoShape 36"/>
            <p:cNvCxnSpPr>
              <a:cxnSpLocks noChangeShapeType="1"/>
            </p:cNvCxnSpPr>
            <p:nvPr/>
          </p:nvCxnSpPr>
          <p:spPr bwMode="auto">
            <a:xfrm flipV="1">
              <a:off x="536946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8" name="AutoShape 37"/>
            <p:cNvCxnSpPr>
              <a:cxnSpLocks noChangeShapeType="1"/>
            </p:cNvCxnSpPr>
            <p:nvPr/>
          </p:nvCxnSpPr>
          <p:spPr bwMode="auto">
            <a:xfrm flipV="1">
              <a:off x="587332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9" name="AutoShape 38"/>
            <p:cNvCxnSpPr>
              <a:cxnSpLocks noChangeShapeType="1"/>
            </p:cNvCxnSpPr>
            <p:nvPr/>
          </p:nvCxnSpPr>
          <p:spPr bwMode="auto">
            <a:xfrm flipV="1">
              <a:off x="6377187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0" name="AutoShape 39"/>
            <p:cNvCxnSpPr>
              <a:cxnSpLocks noChangeShapeType="1"/>
            </p:cNvCxnSpPr>
            <p:nvPr/>
          </p:nvCxnSpPr>
          <p:spPr bwMode="auto">
            <a:xfrm flipV="1">
              <a:off x="6881049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1" name="AutoShape 40"/>
            <p:cNvCxnSpPr>
              <a:cxnSpLocks noChangeShapeType="1"/>
            </p:cNvCxnSpPr>
            <p:nvPr/>
          </p:nvCxnSpPr>
          <p:spPr bwMode="auto">
            <a:xfrm flipV="1">
              <a:off x="738491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2" name="AutoShape 41"/>
            <p:cNvCxnSpPr>
              <a:cxnSpLocks noChangeShapeType="1"/>
            </p:cNvCxnSpPr>
            <p:nvPr/>
          </p:nvCxnSpPr>
          <p:spPr bwMode="auto">
            <a:xfrm flipV="1">
              <a:off x="7888773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3" name="AutoShape 42"/>
            <p:cNvCxnSpPr>
              <a:cxnSpLocks noChangeShapeType="1"/>
            </p:cNvCxnSpPr>
            <p:nvPr/>
          </p:nvCxnSpPr>
          <p:spPr bwMode="auto">
            <a:xfrm flipV="1">
              <a:off x="839263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4" name="AutoShape 43"/>
            <p:cNvCxnSpPr>
              <a:cxnSpLocks noChangeShapeType="1"/>
            </p:cNvCxnSpPr>
            <p:nvPr/>
          </p:nvCxnSpPr>
          <p:spPr bwMode="auto">
            <a:xfrm>
              <a:off x="1338569" y="5567222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6686896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11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7180358" y="3464885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7702354" y="3462218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13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8189859" y="34663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9" name="Text Box 51"/>
            <p:cNvSpPr txBox="1">
              <a:spLocks noChangeArrowheads="1"/>
            </p:cNvSpPr>
            <p:nvPr/>
          </p:nvSpPr>
          <p:spPr bwMode="auto">
            <a:xfrm>
              <a:off x="810221" y="4853875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785865" y="5331214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1" name="Text Box 99"/>
            <p:cNvSpPr txBox="1">
              <a:spLocks noChangeArrowheads="1"/>
            </p:cNvSpPr>
            <p:nvPr/>
          </p:nvSpPr>
          <p:spPr bwMode="auto">
            <a:xfrm rot="16200000">
              <a:off x="-387501" y="3132278"/>
              <a:ext cx="2199559" cy="41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velocity (m/s [E])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615398" y="3478841"/>
              <a:ext cx="670039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209757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261779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3102628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22847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12129" y="3473507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4639458" y="34535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5121630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5619271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9.0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53709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7988668" y="3756868"/>
              <a:ext cx="1206455" cy="40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53" name="Group 54"/>
          <p:cNvGrpSpPr/>
          <p:nvPr/>
        </p:nvGrpSpPr>
        <p:grpSpPr>
          <a:xfrm>
            <a:off x="1306166" y="1569428"/>
            <a:ext cx="7062122" cy="4032051"/>
            <a:chOff x="1357289" y="1535172"/>
            <a:chExt cx="7062122" cy="4032051"/>
          </a:xfrm>
        </p:grpSpPr>
        <p:cxnSp>
          <p:nvCxnSpPr>
            <p:cNvPr id="54" name="Straight Connector 53"/>
            <p:cNvCxnSpPr/>
            <p:nvPr/>
          </p:nvCxnSpPr>
          <p:spPr>
            <a:xfrm rot="5400000" flipH="1" flipV="1">
              <a:off x="833883" y="2058579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47183" y="1535172"/>
              <a:ext cx="1511584" cy="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2850023" y="2543919"/>
              <a:ext cx="4032048" cy="2014556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92047" y="5567221"/>
              <a:ext cx="1537473" cy="2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6906114" y="4053924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239335" y="2024746"/>
            <a:ext cx="310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east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16200000" flipH="1">
            <a:off x="6258572" y="3079943"/>
            <a:ext cx="1991377" cy="927422"/>
          </a:xfrm>
          <a:prstGeom prst="straightConnector1">
            <a:avLst/>
          </a:prstGeom>
          <a:ln w="41275" cap="rnd">
            <a:solidFill>
              <a:srgbClr val="FFC000"/>
            </a:solidFill>
            <a:prstDash val="sys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52793" y="1242313"/>
            <a:ext cx="8691207" cy="4649835"/>
            <a:chOff x="503916" y="1208057"/>
            <a:chExt cx="8691207" cy="4649835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513807" y="1208057"/>
              <a:ext cx="8424357" cy="4649835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4000"/>
            </a:p>
          </p:txBody>
        </p:sp>
        <p:cxnSp>
          <p:nvCxnSpPr>
            <p:cNvPr id="4" name="AutoShape 11"/>
            <p:cNvCxnSpPr>
              <a:cxnSpLocks noChangeShapeType="1"/>
            </p:cNvCxnSpPr>
            <p:nvPr/>
          </p:nvCxnSpPr>
          <p:spPr bwMode="auto">
            <a:xfrm flipV="1">
              <a:off x="1338569" y="1356503"/>
              <a:ext cx="889" cy="4210718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5" name="AutoShape 12"/>
            <p:cNvCxnSpPr>
              <a:cxnSpLocks noChangeShapeType="1"/>
            </p:cNvCxnSpPr>
            <p:nvPr/>
          </p:nvCxnSpPr>
          <p:spPr bwMode="auto">
            <a:xfrm>
              <a:off x="1338569" y="3551197"/>
              <a:ext cx="7557928" cy="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6" name="AutoShape 13"/>
            <p:cNvCxnSpPr>
              <a:cxnSpLocks noChangeShapeType="1"/>
            </p:cNvCxnSpPr>
            <p:nvPr/>
          </p:nvCxnSpPr>
          <p:spPr bwMode="auto">
            <a:xfrm>
              <a:off x="1339457" y="1535172"/>
              <a:ext cx="7053177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" name="AutoShape 14"/>
            <p:cNvCxnSpPr>
              <a:cxnSpLocks noChangeShapeType="1"/>
            </p:cNvCxnSpPr>
            <p:nvPr/>
          </p:nvCxnSpPr>
          <p:spPr bwMode="auto">
            <a:xfrm flipV="1">
              <a:off x="184243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" name="AutoShape 15"/>
            <p:cNvCxnSpPr>
              <a:cxnSpLocks noChangeShapeType="1"/>
            </p:cNvCxnSpPr>
            <p:nvPr/>
          </p:nvCxnSpPr>
          <p:spPr bwMode="auto">
            <a:xfrm flipV="1">
              <a:off x="234629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" name="AutoShape 16"/>
            <p:cNvCxnSpPr>
              <a:cxnSpLocks noChangeShapeType="1"/>
            </p:cNvCxnSpPr>
            <p:nvPr/>
          </p:nvCxnSpPr>
          <p:spPr bwMode="auto">
            <a:xfrm flipV="1">
              <a:off x="285015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 flipV="1">
              <a:off x="486560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1" name="AutoShape 18"/>
            <p:cNvCxnSpPr>
              <a:cxnSpLocks noChangeShapeType="1"/>
            </p:cNvCxnSpPr>
            <p:nvPr/>
          </p:nvCxnSpPr>
          <p:spPr bwMode="auto">
            <a:xfrm flipV="1">
              <a:off x="4361740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2" name="AutoShape 19"/>
            <p:cNvCxnSpPr>
              <a:cxnSpLocks noChangeShapeType="1"/>
            </p:cNvCxnSpPr>
            <p:nvPr/>
          </p:nvCxnSpPr>
          <p:spPr bwMode="auto">
            <a:xfrm flipV="1">
              <a:off x="3354016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3" name="AutoShape 20"/>
            <p:cNvCxnSpPr>
              <a:cxnSpLocks noChangeShapeType="1"/>
            </p:cNvCxnSpPr>
            <p:nvPr/>
          </p:nvCxnSpPr>
          <p:spPr bwMode="auto">
            <a:xfrm flipV="1">
              <a:off x="3857878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4" name="AutoShape 21"/>
            <p:cNvCxnSpPr>
              <a:cxnSpLocks noChangeShapeType="1"/>
            </p:cNvCxnSpPr>
            <p:nvPr/>
          </p:nvCxnSpPr>
          <p:spPr bwMode="auto">
            <a:xfrm>
              <a:off x="1338569" y="2039178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5" name="AutoShape 22"/>
            <p:cNvCxnSpPr>
              <a:cxnSpLocks noChangeShapeType="1"/>
            </p:cNvCxnSpPr>
            <p:nvPr/>
          </p:nvCxnSpPr>
          <p:spPr bwMode="auto">
            <a:xfrm>
              <a:off x="1338569" y="2543185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6" name="AutoShape 23"/>
            <p:cNvCxnSpPr>
              <a:cxnSpLocks noChangeShapeType="1"/>
            </p:cNvCxnSpPr>
            <p:nvPr/>
          </p:nvCxnSpPr>
          <p:spPr bwMode="auto">
            <a:xfrm>
              <a:off x="1338569" y="3047191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</p:cNvCxnSpPr>
            <p:nvPr/>
          </p:nvCxnSpPr>
          <p:spPr bwMode="auto">
            <a:xfrm>
              <a:off x="1338569" y="5063216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8" name="AutoShape 25"/>
            <p:cNvCxnSpPr>
              <a:cxnSpLocks noChangeShapeType="1"/>
            </p:cNvCxnSpPr>
            <p:nvPr/>
          </p:nvCxnSpPr>
          <p:spPr bwMode="auto">
            <a:xfrm>
              <a:off x="1338569" y="4055203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9" name="AutoShape 26"/>
            <p:cNvCxnSpPr>
              <a:cxnSpLocks noChangeShapeType="1"/>
            </p:cNvCxnSpPr>
            <p:nvPr/>
          </p:nvCxnSpPr>
          <p:spPr bwMode="auto">
            <a:xfrm>
              <a:off x="1338569" y="4559209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787906" y="4343646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810484" y="3834573"/>
              <a:ext cx="982842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087707" y="335670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907083" y="284496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895794" y="234095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918372" y="1837839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895794" y="132343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27" name="AutoShape 36"/>
            <p:cNvCxnSpPr>
              <a:cxnSpLocks noChangeShapeType="1"/>
            </p:cNvCxnSpPr>
            <p:nvPr/>
          </p:nvCxnSpPr>
          <p:spPr bwMode="auto">
            <a:xfrm flipV="1">
              <a:off x="536946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8" name="AutoShape 37"/>
            <p:cNvCxnSpPr>
              <a:cxnSpLocks noChangeShapeType="1"/>
            </p:cNvCxnSpPr>
            <p:nvPr/>
          </p:nvCxnSpPr>
          <p:spPr bwMode="auto">
            <a:xfrm flipV="1">
              <a:off x="587332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9" name="AutoShape 38"/>
            <p:cNvCxnSpPr>
              <a:cxnSpLocks noChangeShapeType="1"/>
            </p:cNvCxnSpPr>
            <p:nvPr/>
          </p:nvCxnSpPr>
          <p:spPr bwMode="auto">
            <a:xfrm flipV="1">
              <a:off x="6377187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0" name="AutoShape 39"/>
            <p:cNvCxnSpPr>
              <a:cxnSpLocks noChangeShapeType="1"/>
            </p:cNvCxnSpPr>
            <p:nvPr/>
          </p:nvCxnSpPr>
          <p:spPr bwMode="auto">
            <a:xfrm flipV="1">
              <a:off x="6881049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1" name="AutoShape 40"/>
            <p:cNvCxnSpPr>
              <a:cxnSpLocks noChangeShapeType="1"/>
            </p:cNvCxnSpPr>
            <p:nvPr/>
          </p:nvCxnSpPr>
          <p:spPr bwMode="auto">
            <a:xfrm flipV="1">
              <a:off x="738491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2" name="AutoShape 41"/>
            <p:cNvCxnSpPr>
              <a:cxnSpLocks noChangeShapeType="1"/>
            </p:cNvCxnSpPr>
            <p:nvPr/>
          </p:nvCxnSpPr>
          <p:spPr bwMode="auto">
            <a:xfrm flipV="1">
              <a:off x="7888773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3" name="AutoShape 42"/>
            <p:cNvCxnSpPr>
              <a:cxnSpLocks noChangeShapeType="1"/>
            </p:cNvCxnSpPr>
            <p:nvPr/>
          </p:nvCxnSpPr>
          <p:spPr bwMode="auto">
            <a:xfrm flipV="1">
              <a:off x="839263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4" name="AutoShape 43"/>
            <p:cNvCxnSpPr>
              <a:cxnSpLocks noChangeShapeType="1"/>
            </p:cNvCxnSpPr>
            <p:nvPr/>
          </p:nvCxnSpPr>
          <p:spPr bwMode="auto">
            <a:xfrm>
              <a:off x="1338569" y="5567222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6686896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11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7180358" y="3464885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7702354" y="3462218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13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8189859" y="34663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9" name="Text Box 51"/>
            <p:cNvSpPr txBox="1">
              <a:spLocks noChangeArrowheads="1"/>
            </p:cNvSpPr>
            <p:nvPr/>
          </p:nvSpPr>
          <p:spPr bwMode="auto">
            <a:xfrm>
              <a:off x="810221" y="4853875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785865" y="5331214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1" name="Text Box 99"/>
            <p:cNvSpPr txBox="1">
              <a:spLocks noChangeArrowheads="1"/>
            </p:cNvSpPr>
            <p:nvPr/>
          </p:nvSpPr>
          <p:spPr bwMode="auto">
            <a:xfrm rot="16200000">
              <a:off x="-387501" y="3132278"/>
              <a:ext cx="2199559" cy="41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velocity (m/s [E])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615398" y="3478841"/>
              <a:ext cx="670039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209757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261779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3102628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22847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12129" y="3473507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4639458" y="34535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5121630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5619271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9.0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53709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7988668" y="3756868"/>
              <a:ext cx="1206455" cy="40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53" name="Group 54"/>
          <p:cNvGrpSpPr/>
          <p:nvPr/>
        </p:nvGrpSpPr>
        <p:grpSpPr>
          <a:xfrm>
            <a:off x="1306166" y="1569428"/>
            <a:ext cx="7062122" cy="4032051"/>
            <a:chOff x="1357289" y="1535172"/>
            <a:chExt cx="7062122" cy="4032051"/>
          </a:xfrm>
        </p:grpSpPr>
        <p:cxnSp>
          <p:nvCxnSpPr>
            <p:cNvPr id="54" name="Straight Connector 53"/>
            <p:cNvCxnSpPr/>
            <p:nvPr/>
          </p:nvCxnSpPr>
          <p:spPr>
            <a:xfrm rot="5400000" flipH="1" flipV="1">
              <a:off x="833883" y="2058579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47183" y="1535172"/>
              <a:ext cx="1511584" cy="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2850023" y="2543919"/>
              <a:ext cx="4032048" cy="2014556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92047" y="5567221"/>
              <a:ext cx="1537473" cy="2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6906114" y="4053924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239335" y="2024746"/>
            <a:ext cx="310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x-axis does not represent the origin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Straight Arrow Connector 59"/>
          <p:cNvCxnSpPr>
            <a:stCxn id="59" idx="1"/>
            <a:endCxn id="45" idx="0"/>
          </p:cNvCxnSpPr>
          <p:nvPr/>
        </p:nvCxnSpPr>
        <p:spPr>
          <a:xfrm rot="10800000" flipV="1">
            <a:off x="3369641" y="2501800"/>
            <a:ext cx="1869695" cy="1000008"/>
          </a:xfrm>
          <a:prstGeom prst="straightConnector1">
            <a:avLst/>
          </a:prstGeom>
          <a:ln w="41275" cap="rnd">
            <a:solidFill>
              <a:srgbClr val="FFC000"/>
            </a:solidFill>
            <a:prstDash val="sys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69693" y="4648203"/>
            <a:ext cx="3518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x-axis represents a velocity of zero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3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1.  What is the slope of a v-t graph?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46" y="2214554"/>
            <a:ext cx="4563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Displacement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Velocity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Acceleration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Position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2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2.  What is the area under a v-t graph?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46" y="2214554"/>
            <a:ext cx="4563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Displacement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Velocity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Acceleration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Position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990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3.  Which v-t graph depicts no motion?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5776" y="264889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1080994" y="287129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40080" y="364617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68730" y="426339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57300" y="357759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1286" y="266413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b.</a:t>
            </a:r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3256504" y="288653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2815590" y="366141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4240" y="427863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44240" y="426720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3013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c.</a:t>
            </a:r>
          </a:p>
        </p:txBody>
      </p:sp>
      <p:sp>
        <p:nvSpPr>
          <p:cNvPr id="25" name="Rectangle 67"/>
          <p:cNvSpPr>
            <a:spLocks noChangeArrowheads="1"/>
          </p:cNvSpPr>
          <p:nvPr/>
        </p:nvSpPr>
        <p:spPr bwMode="auto">
          <a:xfrm>
            <a:off x="548535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504444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7309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669280" y="3581400"/>
            <a:ext cx="1055370" cy="68199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3038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d.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48560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704469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7334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61910" y="3581400"/>
            <a:ext cx="1070610" cy="65913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36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Uniform velocity Time Graphs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382936" y="1052736"/>
              <a:ext cx="16535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42910" y="1500174"/>
            <a:ext cx="4838099" cy="4730449"/>
            <a:chOff x="1091223" y="1771649"/>
            <a:chExt cx="4838099" cy="4730449"/>
          </a:xfrm>
        </p:grpSpPr>
        <p:grpSp>
          <p:nvGrpSpPr>
            <p:cNvPr id="104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118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119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2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3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4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5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6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7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8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9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30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31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32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33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34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135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6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7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810" y="4112"/>
                <a:ext cx="2295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velocity (m/s [U])</a:t>
                </a:r>
                <a:endParaRPr kumimoji="0" lang="en-US" sz="2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105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6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7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8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0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1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2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3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4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5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6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7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52255"/>
              </p:ext>
            </p:extLst>
          </p:nvPr>
        </p:nvGraphicFramePr>
        <p:xfrm>
          <a:off x="5857884" y="1500174"/>
          <a:ext cx="3068402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30477"/>
                <a:gridCol w="193792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velocity (m/s [U])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10.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10.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10.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10.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1o.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9" name="Straight Connector 138"/>
          <p:cNvCxnSpPr/>
          <p:nvPr/>
        </p:nvCxnSpPr>
        <p:spPr>
          <a:xfrm flipV="1">
            <a:off x="1524000" y="2873829"/>
            <a:ext cx="3646714" cy="1"/>
          </a:xfrm>
          <a:prstGeom prst="line">
            <a:avLst/>
          </a:pr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Object 2"/>
          <p:cNvGraphicFramePr>
            <a:graphicFrameLocks noChangeAspect="1"/>
          </p:cNvGraphicFramePr>
          <p:nvPr/>
        </p:nvGraphicFramePr>
        <p:xfrm>
          <a:off x="6056307" y="4565650"/>
          <a:ext cx="20812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1028520" imgH="583920" progId="Equation.DSMT4">
                  <p:embed/>
                </p:oleObj>
              </mc:Choice>
              <mc:Fallback>
                <p:oleObj name="Equation" r:id="rId3" imgW="10285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07" y="4565650"/>
                        <a:ext cx="2081212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3"/>
          <p:cNvSpPr txBox="1">
            <a:spLocks noChangeArrowheads="1"/>
          </p:cNvSpPr>
          <p:nvPr/>
        </p:nvSpPr>
        <p:spPr>
          <a:xfrm>
            <a:off x="609600" y="6286520"/>
            <a:ext cx="8534400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Since the </a:t>
            </a:r>
            <a:r>
              <a:rPr lang="en-US" sz="2800" noProof="0" dirty="0" err="1" smtClean="0">
                <a:solidFill>
                  <a:schemeClr val="bg1"/>
                </a:solidFill>
                <a:latin typeface="+mj-lt"/>
              </a:rPr>
              <a:t>accel</a:t>
            </a: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 is zero, the object has a constant velocity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582885" y="2808507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1950566" y="2806484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44" name="Object 143"/>
          <p:cNvGraphicFramePr>
            <a:graphicFrameLocks noChangeAspect="1"/>
          </p:cNvGraphicFramePr>
          <p:nvPr/>
        </p:nvGraphicFramePr>
        <p:xfrm>
          <a:off x="6273800" y="5854700"/>
          <a:ext cx="2312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1155600" imgH="215640" progId="Equation.DSMT4">
                  <p:embed/>
                </p:oleObj>
              </mc:Choice>
              <mc:Fallback>
                <p:oleObj name="Equation" r:id="rId5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854700"/>
                        <a:ext cx="2312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86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2910" y="500042"/>
            <a:ext cx="8098971" cy="785818"/>
            <a:chOff x="740229" y="500042"/>
            <a:chExt cx="8098971" cy="785818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740229" y="500042"/>
              <a:ext cx="8098971" cy="785818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txBody>
            <a:bodyPr anchor="ctr" anchorCtr="0"/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b="1" i="1" dirty="0" smtClean="0">
                  <a:solidFill>
                    <a:srgbClr val="92D050"/>
                  </a:solidFill>
                  <a:latin typeface="+mj-lt"/>
                </a:rPr>
                <a:t>Uniform motion is a horizontal line on a v-t graph</a:t>
              </a:r>
              <a:endPara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083886" y="762661"/>
              <a:ext cx="285752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42910" y="1500174"/>
            <a:ext cx="4838099" cy="4730449"/>
            <a:chOff x="1091223" y="1771649"/>
            <a:chExt cx="4838099" cy="4730449"/>
          </a:xfrm>
        </p:grpSpPr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23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24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7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8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9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0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1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2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3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4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5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6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7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8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9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40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1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2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810" y="4112"/>
                <a:ext cx="2295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velocity (m/s [U])</a:t>
                </a:r>
                <a:endParaRPr kumimoji="0" lang="en-US" sz="2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10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7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9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1524000" y="2873829"/>
            <a:ext cx="3646714" cy="1"/>
          </a:xfrm>
          <a:prstGeom prst="line">
            <a:avLst/>
          </a:pr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078621"/>
              </p:ext>
            </p:extLst>
          </p:nvPr>
        </p:nvGraphicFramePr>
        <p:xfrm>
          <a:off x="5576887" y="1687513"/>
          <a:ext cx="3565191" cy="90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1600200" imgH="406080" progId="Equation.DSMT4">
                  <p:embed/>
                </p:oleObj>
              </mc:Choice>
              <mc:Fallback>
                <p:oleObj name="Equation" r:id="rId3" imgW="1600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7" y="1687513"/>
                        <a:ext cx="3565191" cy="9052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88013"/>
              </p:ext>
            </p:extLst>
          </p:nvPr>
        </p:nvGraphicFramePr>
        <p:xfrm>
          <a:off x="5538788" y="2811463"/>
          <a:ext cx="2797977" cy="55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1269720" imgH="253800" progId="Equation.DSMT4">
                  <p:embed/>
                </p:oleObj>
              </mc:Choice>
              <mc:Fallback>
                <p:oleObj name="Equation" r:id="rId5" imgW="1269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2811463"/>
                        <a:ext cx="2797977" cy="5592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/>
          <p:cNvSpPr/>
          <p:nvPr/>
        </p:nvSpPr>
        <p:spPr>
          <a:xfrm>
            <a:off x="2024743" y="2873829"/>
            <a:ext cx="2623457" cy="2623457"/>
          </a:xfrm>
          <a:prstGeom prst="rect">
            <a:avLst/>
          </a:prstGeom>
          <a:solidFill>
            <a:srgbClr val="ACF32D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36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NON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CA" sz="36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Uniform velocity Time Graphs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316416" y="1052736"/>
              <a:ext cx="72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3"/>
          <p:cNvGrpSpPr/>
          <p:nvPr/>
        </p:nvGrpSpPr>
        <p:grpSpPr>
          <a:xfrm>
            <a:off x="642910" y="1500174"/>
            <a:ext cx="4838099" cy="4730449"/>
            <a:chOff x="1091223" y="1771649"/>
            <a:chExt cx="4838099" cy="4730449"/>
          </a:xfrm>
        </p:grpSpPr>
        <p:grpSp>
          <p:nvGrpSpPr>
            <p:cNvPr id="51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66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69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0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1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2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3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4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5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6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7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8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9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0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1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82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3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4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696" y="4226"/>
                <a:ext cx="2522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velocity(m/s [E])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1481699" y="242290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1481699" y="294392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4" name="Text Box 98"/>
            <p:cNvSpPr txBox="1">
              <a:spLocks noChangeArrowheads="1"/>
            </p:cNvSpPr>
            <p:nvPr/>
          </p:nvSpPr>
          <p:spPr bwMode="auto">
            <a:xfrm>
              <a:off x="1481699" y="3994541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5" name="Text Box 98"/>
            <p:cNvSpPr txBox="1">
              <a:spLocks noChangeArrowheads="1"/>
            </p:cNvSpPr>
            <p:nvPr/>
          </p:nvSpPr>
          <p:spPr bwMode="auto">
            <a:xfrm>
              <a:off x="1481699" y="346060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481699" y="503224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1481699" y="450427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8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275218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380158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2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3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3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4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68715"/>
              </p:ext>
            </p:extLst>
          </p:nvPr>
        </p:nvGraphicFramePr>
        <p:xfrm>
          <a:off x="5830587" y="1500174"/>
          <a:ext cx="3095047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40294"/>
                <a:gridCol w="195475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velocity (m/s [E])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12.0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5757339" y="4006164"/>
            <a:ext cx="3251195" cy="143737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Notice that the line is not curved.  It is a diagonal line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485895" y="439619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1417014" y="5447525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3538875" y="3336050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4591275" y="228033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Straight Connector 90"/>
          <p:cNvCxnSpPr/>
          <p:nvPr/>
        </p:nvCxnSpPr>
        <p:spPr>
          <a:xfrm rot="5400000" flipH="1" flipV="1">
            <a:off x="1500166" y="1857364"/>
            <a:ext cx="3643338" cy="3643338"/>
          </a:xfrm>
          <a:prstGeom prst="line">
            <a:avLst/>
          </a:pr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20810"/>
              </p:ext>
            </p:extLst>
          </p:nvPr>
        </p:nvGraphicFramePr>
        <p:xfrm>
          <a:off x="6000749" y="1593850"/>
          <a:ext cx="2446398" cy="138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1028520" imgH="583920" progId="Equation.DSMT4">
                  <p:embed/>
                </p:oleObj>
              </mc:Choice>
              <mc:Fallback>
                <p:oleObj name="Equation" r:id="rId3" imgW="10285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49" y="1593850"/>
                        <a:ext cx="2446398" cy="13891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08647"/>
              </p:ext>
            </p:extLst>
          </p:nvPr>
        </p:nvGraphicFramePr>
        <p:xfrm>
          <a:off x="5875338" y="3241674"/>
          <a:ext cx="2657102" cy="50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5" imgW="1130040" imgH="215640" progId="Equation.DSMT4">
                  <p:embed/>
                </p:oleObj>
              </mc:Choice>
              <mc:Fallback>
                <p:oleObj name="Equation" r:id="rId5" imgW="1130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3241674"/>
                        <a:ext cx="2657102" cy="5071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42910" y="1500174"/>
            <a:ext cx="4838099" cy="4730449"/>
            <a:chOff x="1091223" y="1771649"/>
            <a:chExt cx="4838099" cy="4730449"/>
          </a:xfrm>
        </p:grpSpPr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19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20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3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4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5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6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7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8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9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0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1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2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3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4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5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36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7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8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696" y="4226"/>
                <a:ext cx="2522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velocity (m /s [E])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6" name="Text Box 98"/>
            <p:cNvSpPr txBox="1">
              <a:spLocks noChangeArrowheads="1"/>
            </p:cNvSpPr>
            <p:nvPr/>
          </p:nvSpPr>
          <p:spPr bwMode="auto">
            <a:xfrm>
              <a:off x="1481699" y="242290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" name="Text Box 98"/>
            <p:cNvSpPr txBox="1">
              <a:spLocks noChangeArrowheads="1"/>
            </p:cNvSpPr>
            <p:nvPr/>
          </p:nvSpPr>
          <p:spPr bwMode="auto">
            <a:xfrm>
              <a:off x="1481699" y="294392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Text Box 98"/>
            <p:cNvSpPr txBox="1">
              <a:spLocks noChangeArrowheads="1"/>
            </p:cNvSpPr>
            <p:nvPr/>
          </p:nvSpPr>
          <p:spPr bwMode="auto">
            <a:xfrm>
              <a:off x="1481699" y="3994541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Text Box 98"/>
            <p:cNvSpPr txBox="1">
              <a:spLocks noChangeArrowheads="1"/>
            </p:cNvSpPr>
            <p:nvPr/>
          </p:nvSpPr>
          <p:spPr bwMode="auto">
            <a:xfrm>
              <a:off x="1481699" y="346060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98"/>
            <p:cNvSpPr txBox="1">
              <a:spLocks noChangeArrowheads="1"/>
            </p:cNvSpPr>
            <p:nvPr/>
          </p:nvSpPr>
          <p:spPr bwMode="auto">
            <a:xfrm>
              <a:off x="1481699" y="503224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Text Box 98"/>
            <p:cNvSpPr txBox="1">
              <a:spLocks noChangeArrowheads="1"/>
            </p:cNvSpPr>
            <p:nvPr/>
          </p:nvSpPr>
          <p:spPr bwMode="auto">
            <a:xfrm>
              <a:off x="1481699" y="450427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Text Box 98"/>
            <p:cNvSpPr txBox="1">
              <a:spLocks noChangeArrowheads="1"/>
            </p:cNvSpPr>
            <p:nvPr/>
          </p:nvSpPr>
          <p:spPr bwMode="auto">
            <a:xfrm>
              <a:off x="275218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" name="Text Box 98"/>
            <p:cNvSpPr txBox="1">
              <a:spLocks noChangeArrowheads="1"/>
            </p:cNvSpPr>
            <p:nvPr/>
          </p:nvSpPr>
          <p:spPr bwMode="auto">
            <a:xfrm>
              <a:off x="380158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7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3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2485895" y="4407078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1417014" y="5447525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538875" y="3336050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4580389" y="228033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Connector 42"/>
          <p:cNvCxnSpPr/>
          <p:nvPr/>
        </p:nvCxnSpPr>
        <p:spPr>
          <a:xfrm rot="5400000" flipH="1" flipV="1">
            <a:off x="1500166" y="1857364"/>
            <a:ext cx="3643338" cy="3643338"/>
          </a:xfrm>
          <a:prstGeom prst="line">
            <a:avLst/>
          </a:pr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07571" y="151692"/>
            <a:ext cx="8033658" cy="143760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i="1" noProof="0" dirty="0" smtClean="0">
                <a:solidFill>
                  <a:srgbClr val="92D050"/>
                </a:solidFill>
                <a:latin typeface="+mj-lt"/>
              </a:rPr>
              <a:t>Curved velocity time graphs represent non-uniform acceleration and we will not be studying this type of motion in this class.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58493" y="2477627"/>
          <a:ext cx="1858677" cy="103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493" y="2477627"/>
                        <a:ext cx="1858677" cy="1038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5170" y="1888678"/>
            <a:ext cx="8534400" cy="941593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To determine average speed from a v-t graph we use: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82988" y="4502150"/>
          <a:ext cx="1919287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5" imgW="799920" imgH="469800" progId="Equation.DSMT4">
                  <p:embed/>
                </p:oleObj>
              </mc:Choice>
              <mc:Fallback>
                <p:oleObj name="Equation" r:id="rId5" imgW="799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4502150"/>
                        <a:ext cx="1919287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3695706"/>
            <a:ext cx="8534400" cy="941593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To determine average </a:t>
            </a:r>
            <a:r>
              <a:rPr lang="en-US" sz="2800" noProof="0" dirty="0" err="1" smtClean="0">
                <a:solidFill>
                  <a:schemeClr val="bg1"/>
                </a:solidFill>
                <a:latin typeface="+mj-lt"/>
              </a:rPr>
              <a:t>vel</a:t>
            </a: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 from a v-t graph we use: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5742221"/>
            <a:ext cx="8534400" cy="941593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To determine inst </a:t>
            </a:r>
            <a:r>
              <a:rPr lang="en-US" sz="2800" noProof="0" dirty="0" err="1" smtClean="0">
                <a:solidFill>
                  <a:schemeClr val="bg1"/>
                </a:solidFill>
                <a:latin typeface="+mj-lt"/>
              </a:rPr>
              <a:t>vel</a:t>
            </a: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 from a v-t graph we simply read the </a:t>
            </a:r>
            <a:r>
              <a:rPr lang="en-US" sz="2800" noProof="0" dirty="0" err="1" smtClean="0">
                <a:solidFill>
                  <a:schemeClr val="bg1"/>
                </a:solidFill>
                <a:latin typeface="+mj-lt"/>
              </a:rPr>
              <a:t>vel</a:t>
            </a: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 values on the graph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85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analyze graphs using basic 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motion types </a:t>
            </a:r>
            <a:r>
              <a:rPr lang="en-CA" sz="2800" smtClean="0">
                <a:solidFill>
                  <a:schemeClr val="bg1"/>
                </a:solidFill>
              </a:rPr>
              <a:t>on velocity </a:t>
            </a:r>
            <a:r>
              <a:rPr lang="en-CA" sz="2800" dirty="0" smtClean="0">
                <a:solidFill>
                  <a:schemeClr val="bg1"/>
                </a:solidFill>
              </a:rPr>
              <a:t>time graphs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distinguish between uniform and non uniform motion on v-t graphs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analyze uniform and non uniform v-t graphs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642910" y="164305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4.  Which v-t graph depicts an object moving at constant velocity?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5776" y="264889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1080994" y="287129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40080" y="364617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68730" y="426339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57300" y="357759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1286" y="266413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b.</a:t>
            </a:r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3256504" y="288653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2815590" y="366141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4240" y="427863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44240" y="426720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3013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c.</a:t>
            </a:r>
          </a:p>
        </p:txBody>
      </p:sp>
      <p:sp>
        <p:nvSpPr>
          <p:cNvPr id="25" name="Rectangle 67"/>
          <p:cNvSpPr>
            <a:spLocks noChangeArrowheads="1"/>
          </p:cNvSpPr>
          <p:nvPr/>
        </p:nvSpPr>
        <p:spPr bwMode="auto">
          <a:xfrm>
            <a:off x="548535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504444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7309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669280" y="3581400"/>
            <a:ext cx="1055370" cy="68199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3038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d.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48560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704469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7334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61910" y="3581400"/>
            <a:ext cx="1070610" cy="65913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Plot the velocity time data and answer the following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08655"/>
              </p:ext>
            </p:extLst>
          </p:nvPr>
        </p:nvGraphicFramePr>
        <p:xfrm>
          <a:off x="2710621" y="2348880"/>
          <a:ext cx="3805595" cy="4114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31959"/>
                <a:gridCol w="247363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velocity (m/s [N])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5.0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1.0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10.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2.0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10.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3.0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5.0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4.0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5.0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-5.0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6.0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-5.0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7.0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</a:t>
                      </a:r>
                      <a:endParaRPr lang="en-CA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5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5.  What is the </a:t>
            </a:r>
            <a:r>
              <a:rPr lang="en-US" sz="2800" dirty="0" err="1" smtClean="0">
                <a:solidFill>
                  <a:srgbClr val="FFC000"/>
                </a:solidFill>
                <a:latin typeface="Calibri" pitchFamily="34" charset="0"/>
              </a:rPr>
              <a:t>accel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 of the object between 0 – 1 s?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4546" y="2214554"/>
            <a:ext cx="321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-2.0 m/s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  <a:r>
              <a:rPr lang="en-CA" sz="2800" dirty="0" smtClean="0">
                <a:solidFill>
                  <a:srgbClr val="FFC000"/>
                </a:solidFill>
              </a:rPr>
              <a:t>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2.0 m/s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  <a:r>
              <a:rPr lang="en-CA" sz="2800" dirty="0" smtClean="0">
                <a:solidFill>
                  <a:srgbClr val="FFC000"/>
                </a:solidFill>
              </a:rPr>
              <a:t>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5.0 m/s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  <a:r>
              <a:rPr lang="en-CA" sz="2800" dirty="0" smtClean="0">
                <a:solidFill>
                  <a:srgbClr val="FFC000"/>
                </a:solidFill>
              </a:rPr>
              <a:t>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-5.0 m/s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  <a:r>
              <a:rPr lang="en-CA" sz="2800" dirty="0" smtClean="0">
                <a:solidFill>
                  <a:srgbClr val="FFC000"/>
                </a:solidFill>
              </a:rPr>
              <a:t> [S]</a:t>
            </a:r>
          </a:p>
        </p:txBody>
      </p:sp>
    </p:spTree>
    <p:extLst>
      <p:ext uri="{BB962C8B-B14F-4D97-AF65-F5344CB8AC3E}">
        <p14:creationId xmlns:p14="http://schemas.microsoft.com/office/powerpoint/2010/main" val="1307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6.  When is the object not moving?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5" y="2214554"/>
            <a:ext cx="413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Between 1 and 2 s 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Between 5 and 6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Both a and b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at 4.0 s and 7.0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never stops</a:t>
            </a:r>
          </a:p>
        </p:txBody>
      </p:sp>
    </p:spTree>
    <p:extLst>
      <p:ext uri="{BB962C8B-B14F-4D97-AF65-F5344CB8AC3E}">
        <p14:creationId xmlns:p14="http://schemas.microsoft.com/office/powerpoint/2010/main" val="1058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7.  How long was the object stopped?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6229" y="2214554"/>
            <a:ext cx="6966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1.0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2.0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5.0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stops for only a brief moment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never stops </a:t>
            </a:r>
          </a:p>
        </p:txBody>
      </p:sp>
    </p:spTree>
    <p:extLst>
      <p:ext uri="{BB962C8B-B14F-4D97-AF65-F5344CB8AC3E}">
        <p14:creationId xmlns:p14="http://schemas.microsoft.com/office/powerpoint/2010/main" val="1058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8.  What is the objects displacement?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6" y="2214554"/>
            <a:ext cx="6429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5.0 m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18 m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5.0 m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33 m [N]</a:t>
            </a:r>
          </a:p>
        </p:txBody>
      </p:sp>
    </p:spTree>
    <p:extLst>
      <p:ext uri="{BB962C8B-B14F-4D97-AF65-F5344CB8AC3E}">
        <p14:creationId xmlns:p14="http://schemas.microsoft.com/office/powerpoint/2010/main" val="1058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9.  What is the average speed of the object?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46" y="2214554"/>
            <a:ext cx="6429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2.6 m/s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2.6 m/s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5.4 m/s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5.4 m/s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60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10.  What is the average velocity of the object?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6" y="2214554"/>
            <a:ext cx="6429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2.6 m/s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2.6 m/s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5.4 m/s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5.4 m/s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9631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1.3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Tutorials 1 and 2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3 pg 24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25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pg 26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29</a:t>
            </a:r>
            <a:endParaRPr lang="en-CA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484784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924944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measure slope and area on a v-t graph to determine acceleration and displacement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tell when a  v-t graph shows uniform and non uniform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acceleration of an object using a v-t graph and </a:t>
            </a:r>
            <a:r>
              <a:rPr lang="en-CA" sz="2800" dirty="0" err="1" smtClean="0">
                <a:solidFill>
                  <a:schemeClr val="bg1"/>
                </a:solidFill>
              </a:rPr>
              <a:t>eqns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displacement of an object using a </a:t>
            </a:r>
          </a:p>
          <a:p>
            <a:r>
              <a:rPr lang="en-CA" sz="2800" dirty="0" smtClean="0">
                <a:solidFill>
                  <a:schemeClr val="bg1"/>
                </a:solidFill>
              </a:rPr>
              <a:t>      v-t graph and </a:t>
            </a:r>
            <a:r>
              <a:rPr lang="en-CA" sz="2800" dirty="0" err="1" smtClean="0">
                <a:solidFill>
                  <a:schemeClr val="bg1"/>
                </a:solidFill>
              </a:rPr>
              <a:t>eqns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32971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The Basics of </a:t>
                </a:r>
                <a:r>
                  <a:rPr lang="en-CA" sz="4400" b="1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v-t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Graphs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372200" y="1052736"/>
              <a:ext cx="26642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95536" y="1722887"/>
            <a:ext cx="4838099" cy="4730449"/>
            <a:chOff x="1091223" y="1771649"/>
            <a:chExt cx="4838099" cy="4730449"/>
          </a:xfrm>
        </p:grpSpPr>
        <p:grpSp>
          <p:nvGrpSpPr>
            <p:cNvPr id="58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72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73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6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7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8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9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0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1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2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3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4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5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6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7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8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89" name="Text Box 91"/>
              <p:cNvSpPr txBox="1">
                <a:spLocks noChangeArrowheads="1"/>
              </p:cNvSpPr>
              <p:nvPr/>
            </p:nvSpPr>
            <p:spPr bwMode="auto">
              <a:xfrm>
                <a:off x="5304" y="7373"/>
                <a:ext cx="131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0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7.0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1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897" y="3920"/>
                <a:ext cx="2188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velocity (m/s [U])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2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3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4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5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6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7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8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9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0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1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 rot="5400000" flipH="1" flipV="1">
            <a:off x="1252792" y="2080077"/>
            <a:ext cx="3643338" cy="3643338"/>
          </a:xfrm>
          <a:prstGeom prst="line">
            <a:avLst/>
          </a:pr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3"/>
          <p:cNvSpPr txBox="1">
            <a:spLocks noChangeArrowheads="1"/>
          </p:cNvSpPr>
          <p:nvPr/>
        </p:nvSpPr>
        <p:spPr>
          <a:xfrm>
            <a:off x="5331526" y="1705217"/>
            <a:ext cx="3565099" cy="1761439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 of the slope are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m/s/s or m/s</a:t>
            </a:r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 of acceleration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90064" y="4679415"/>
            <a:ext cx="2106000" cy="104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ight Triangle 94"/>
          <p:cNvSpPr/>
          <p:nvPr/>
        </p:nvSpPr>
        <p:spPr>
          <a:xfrm rot="16200000">
            <a:off x="2281064" y="2571144"/>
            <a:ext cx="2106000" cy="2124000"/>
          </a:xfrm>
          <a:prstGeom prst="rt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2898588" y="4436846"/>
            <a:ext cx="111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00B050"/>
                </a:solidFill>
              </a:rPr>
              <a:t>Area</a:t>
            </a:r>
            <a:endParaRPr lang="en-CA" sz="3200" baseline="-25000" dirty="0">
              <a:solidFill>
                <a:srgbClr val="00B05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324626" y="2508705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2225720" y="4629383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5315226" y="3616534"/>
            <a:ext cx="35814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 of the area are m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units of displacement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/>
      <p:bldP spid="97" grpId="0" animBg="1"/>
      <p:bldP spid="98" grpId="0" animBg="1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9823" y="489161"/>
            <a:ext cx="6638263" cy="785818"/>
            <a:chOff x="1438937" y="565356"/>
            <a:chExt cx="6638263" cy="785818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1438937" y="565356"/>
              <a:ext cx="6638263" cy="785818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txBody>
            <a:bodyPr anchor="ctr" anchorCtr="0"/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b="1" i="1" noProof="0" dirty="0" smtClean="0">
                  <a:solidFill>
                    <a:srgbClr val="92D050"/>
                  </a:solidFill>
                  <a:latin typeface="+mj-lt"/>
                </a:rPr>
                <a:t>The slope of a v-t graph is acceleration, a</a:t>
              </a:r>
              <a:endPara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818158" y="806206"/>
              <a:ext cx="285752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7606391" y="740894"/>
            <a:ext cx="285752" cy="158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188554" y="5344253"/>
            <a:ext cx="7334953" cy="785818"/>
            <a:chOff x="1177669" y="2513946"/>
            <a:chExt cx="7334953" cy="785818"/>
          </a:xfrm>
        </p:grpSpPr>
        <p:grpSp>
          <p:nvGrpSpPr>
            <p:cNvPr id="20" name="Group 19"/>
            <p:cNvGrpSpPr/>
            <p:nvPr/>
          </p:nvGrpSpPr>
          <p:grpSpPr>
            <a:xfrm>
              <a:off x="1177669" y="2513946"/>
              <a:ext cx="7334953" cy="785818"/>
              <a:chOff x="1177673" y="565356"/>
              <a:chExt cx="7334953" cy="785818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>
              <a:xfrm>
                <a:off x="1177673" y="565356"/>
                <a:ext cx="7334953" cy="785818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txBody>
              <a:bodyPr anchor="ctr" anchorCtr="0"/>
              <a:lstStyle/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800" b="1" i="1" noProof="0" dirty="0" smtClean="0">
                    <a:solidFill>
                      <a:srgbClr val="92D050"/>
                    </a:solidFill>
                    <a:latin typeface="+mj-lt"/>
                  </a:rPr>
                  <a:t>The area under a v-t graph is displacement, </a:t>
                </a:r>
                <a:r>
                  <a:rPr lang="en-US" sz="2800" b="1" i="1" noProof="0" dirty="0" err="1" smtClean="0">
                    <a:solidFill>
                      <a:srgbClr val="92D050"/>
                    </a:solidFill>
                    <a:latin typeface="Symbol" pitchFamily="18" charset="2"/>
                  </a:rPr>
                  <a:t>D</a:t>
                </a:r>
                <a:r>
                  <a:rPr lang="en-US" sz="2800" b="1" i="1" noProof="0" dirty="0" err="1" smtClean="0">
                    <a:solidFill>
                      <a:srgbClr val="92D050"/>
                    </a:solidFill>
                    <a:latin typeface="+mj-lt"/>
                  </a:rPr>
                  <a:t>d</a:t>
                </a:r>
                <a:endParaRPr kumimoji="0" 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3927018" y="795320"/>
                <a:ext cx="285752" cy="1588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>
              <a:off x="8118013" y="2689481"/>
              <a:ext cx="285752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58824"/>
              </p:ext>
            </p:extLst>
          </p:nvPr>
        </p:nvGraphicFramePr>
        <p:xfrm>
          <a:off x="3466186" y="1569603"/>
          <a:ext cx="2420938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927000" imgH="1282680" progId="Equation.DSMT4">
                  <p:embed/>
                </p:oleObj>
              </mc:Choice>
              <mc:Fallback>
                <p:oleObj name="Equation" r:id="rId3" imgW="92700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186" y="1569603"/>
                        <a:ext cx="2420938" cy="334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52793" y="1242313"/>
            <a:ext cx="8691207" cy="4649835"/>
            <a:chOff x="503916" y="1208057"/>
            <a:chExt cx="8691207" cy="4649835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513807" y="1208057"/>
              <a:ext cx="8424357" cy="4649835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4000"/>
            </a:p>
          </p:txBody>
        </p:sp>
        <p:cxnSp>
          <p:nvCxnSpPr>
            <p:cNvPr id="50" name="AutoShape 11"/>
            <p:cNvCxnSpPr>
              <a:cxnSpLocks noChangeShapeType="1"/>
            </p:cNvCxnSpPr>
            <p:nvPr/>
          </p:nvCxnSpPr>
          <p:spPr bwMode="auto">
            <a:xfrm flipV="1">
              <a:off x="1338569" y="1356503"/>
              <a:ext cx="889" cy="4210718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12"/>
            <p:cNvCxnSpPr>
              <a:cxnSpLocks noChangeShapeType="1"/>
            </p:cNvCxnSpPr>
            <p:nvPr/>
          </p:nvCxnSpPr>
          <p:spPr bwMode="auto">
            <a:xfrm>
              <a:off x="1338569" y="3551197"/>
              <a:ext cx="7557928" cy="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13"/>
            <p:cNvCxnSpPr>
              <a:cxnSpLocks noChangeShapeType="1"/>
            </p:cNvCxnSpPr>
            <p:nvPr/>
          </p:nvCxnSpPr>
          <p:spPr bwMode="auto">
            <a:xfrm>
              <a:off x="1339457" y="1535172"/>
              <a:ext cx="7053177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53" name="AutoShape 14"/>
            <p:cNvCxnSpPr>
              <a:cxnSpLocks noChangeShapeType="1"/>
            </p:cNvCxnSpPr>
            <p:nvPr/>
          </p:nvCxnSpPr>
          <p:spPr bwMode="auto">
            <a:xfrm flipV="1">
              <a:off x="184243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54" name="AutoShape 15"/>
            <p:cNvCxnSpPr>
              <a:cxnSpLocks noChangeShapeType="1"/>
            </p:cNvCxnSpPr>
            <p:nvPr/>
          </p:nvCxnSpPr>
          <p:spPr bwMode="auto">
            <a:xfrm flipV="1">
              <a:off x="234629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 flipV="1">
              <a:off x="285015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 flipV="1">
              <a:off x="486560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57" name="AutoShape 18"/>
            <p:cNvCxnSpPr>
              <a:cxnSpLocks noChangeShapeType="1"/>
            </p:cNvCxnSpPr>
            <p:nvPr/>
          </p:nvCxnSpPr>
          <p:spPr bwMode="auto">
            <a:xfrm flipV="1">
              <a:off x="4361740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58" name="AutoShape 19"/>
            <p:cNvCxnSpPr>
              <a:cxnSpLocks noChangeShapeType="1"/>
            </p:cNvCxnSpPr>
            <p:nvPr/>
          </p:nvCxnSpPr>
          <p:spPr bwMode="auto">
            <a:xfrm flipV="1">
              <a:off x="3354016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59" name="AutoShape 20"/>
            <p:cNvCxnSpPr>
              <a:cxnSpLocks noChangeShapeType="1"/>
            </p:cNvCxnSpPr>
            <p:nvPr/>
          </p:nvCxnSpPr>
          <p:spPr bwMode="auto">
            <a:xfrm flipV="1">
              <a:off x="3857878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0" name="AutoShape 21"/>
            <p:cNvCxnSpPr>
              <a:cxnSpLocks noChangeShapeType="1"/>
            </p:cNvCxnSpPr>
            <p:nvPr/>
          </p:nvCxnSpPr>
          <p:spPr bwMode="auto">
            <a:xfrm>
              <a:off x="1338569" y="2039178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1" name="AutoShape 22"/>
            <p:cNvCxnSpPr>
              <a:cxnSpLocks noChangeShapeType="1"/>
            </p:cNvCxnSpPr>
            <p:nvPr/>
          </p:nvCxnSpPr>
          <p:spPr bwMode="auto">
            <a:xfrm>
              <a:off x="1338569" y="2543185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2" name="AutoShape 23"/>
            <p:cNvCxnSpPr>
              <a:cxnSpLocks noChangeShapeType="1"/>
            </p:cNvCxnSpPr>
            <p:nvPr/>
          </p:nvCxnSpPr>
          <p:spPr bwMode="auto">
            <a:xfrm>
              <a:off x="1338569" y="3047191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3" name="AutoShape 24"/>
            <p:cNvCxnSpPr>
              <a:cxnSpLocks noChangeShapeType="1"/>
            </p:cNvCxnSpPr>
            <p:nvPr/>
          </p:nvCxnSpPr>
          <p:spPr bwMode="auto">
            <a:xfrm>
              <a:off x="1338569" y="5063216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4" name="AutoShape 25"/>
            <p:cNvCxnSpPr>
              <a:cxnSpLocks noChangeShapeType="1"/>
            </p:cNvCxnSpPr>
            <p:nvPr/>
          </p:nvCxnSpPr>
          <p:spPr bwMode="auto">
            <a:xfrm>
              <a:off x="1338569" y="4055203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5" name="AutoShape 26"/>
            <p:cNvCxnSpPr>
              <a:cxnSpLocks noChangeShapeType="1"/>
            </p:cNvCxnSpPr>
            <p:nvPr/>
          </p:nvCxnSpPr>
          <p:spPr bwMode="auto">
            <a:xfrm>
              <a:off x="1338569" y="4559209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787906" y="4343646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810484" y="3834573"/>
              <a:ext cx="982842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1087707" y="335670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907083" y="284496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895794" y="234095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918372" y="1837839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895794" y="132343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73" name="AutoShape 36"/>
            <p:cNvCxnSpPr>
              <a:cxnSpLocks noChangeShapeType="1"/>
            </p:cNvCxnSpPr>
            <p:nvPr/>
          </p:nvCxnSpPr>
          <p:spPr bwMode="auto">
            <a:xfrm flipV="1">
              <a:off x="536946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4" name="AutoShape 37"/>
            <p:cNvCxnSpPr>
              <a:cxnSpLocks noChangeShapeType="1"/>
            </p:cNvCxnSpPr>
            <p:nvPr/>
          </p:nvCxnSpPr>
          <p:spPr bwMode="auto">
            <a:xfrm flipV="1">
              <a:off x="587332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5" name="AutoShape 38"/>
            <p:cNvCxnSpPr>
              <a:cxnSpLocks noChangeShapeType="1"/>
            </p:cNvCxnSpPr>
            <p:nvPr/>
          </p:nvCxnSpPr>
          <p:spPr bwMode="auto">
            <a:xfrm flipV="1">
              <a:off x="6377187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6" name="AutoShape 39"/>
            <p:cNvCxnSpPr>
              <a:cxnSpLocks noChangeShapeType="1"/>
            </p:cNvCxnSpPr>
            <p:nvPr/>
          </p:nvCxnSpPr>
          <p:spPr bwMode="auto">
            <a:xfrm flipV="1">
              <a:off x="6881049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7" name="AutoShape 40"/>
            <p:cNvCxnSpPr>
              <a:cxnSpLocks noChangeShapeType="1"/>
            </p:cNvCxnSpPr>
            <p:nvPr/>
          </p:nvCxnSpPr>
          <p:spPr bwMode="auto">
            <a:xfrm flipV="1">
              <a:off x="738491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8" name="AutoShape 41"/>
            <p:cNvCxnSpPr>
              <a:cxnSpLocks noChangeShapeType="1"/>
            </p:cNvCxnSpPr>
            <p:nvPr/>
          </p:nvCxnSpPr>
          <p:spPr bwMode="auto">
            <a:xfrm flipV="1">
              <a:off x="7888773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9" name="AutoShape 42"/>
            <p:cNvCxnSpPr>
              <a:cxnSpLocks noChangeShapeType="1"/>
            </p:cNvCxnSpPr>
            <p:nvPr/>
          </p:nvCxnSpPr>
          <p:spPr bwMode="auto">
            <a:xfrm flipV="1">
              <a:off x="839263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0" name="AutoShape 43"/>
            <p:cNvCxnSpPr>
              <a:cxnSpLocks noChangeShapeType="1"/>
            </p:cNvCxnSpPr>
            <p:nvPr/>
          </p:nvCxnSpPr>
          <p:spPr bwMode="auto">
            <a:xfrm>
              <a:off x="1338569" y="5567222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6686896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11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2" name="Text Box 48"/>
            <p:cNvSpPr txBox="1">
              <a:spLocks noChangeArrowheads="1"/>
            </p:cNvSpPr>
            <p:nvPr/>
          </p:nvSpPr>
          <p:spPr bwMode="auto">
            <a:xfrm>
              <a:off x="7180358" y="3464885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3" name="Text Box 49"/>
            <p:cNvSpPr txBox="1">
              <a:spLocks noChangeArrowheads="1"/>
            </p:cNvSpPr>
            <p:nvPr/>
          </p:nvSpPr>
          <p:spPr bwMode="auto">
            <a:xfrm>
              <a:off x="7702354" y="3462218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13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4" name="Text Box 50"/>
            <p:cNvSpPr txBox="1">
              <a:spLocks noChangeArrowheads="1"/>
            </p:cNvSpPr>
            <p:nvPr/>
          </p:nvSpPr>
          <p:spPr bwMode="auto">
            <a:xfrm>
              <a:off x="8189859" y="34663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5" name="Text Box 51"/>
            <p:cNvSpPr txBox="1">
              <a:spLocks noChangeArrowheads="1"/>
            </p:cNvSpPr>
            <p:nvPr/>
          </p:nvSpPr>
          <p:spPr bwMode="auto">
            <a:xfrm>
              <a:off x="810221" y="4853875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6" name="Text Box 52"/>
            <p:cNvSpPr txBox="1">
              <a:spLocks noChangeArrowheads="1"/>
            </p:cNvSpPr>
            <p:nvPr/>
          </p:nvSpPr>
          <p:spPr bwMode="auto">
            <a:xfrm>
              <a:off x="785865" y="5331214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7" name="Text Box 99"/>
            <p:cNvSpPr txBox="1">
              <a:spLocks noChangeArrowheads="1"/>
            </p:cNvSpPr>
            <p:nvPr/>
          </p:nvSpPr>
          <p:spPr bwMode="auto">
            <a:xfrm rot="16200000">
              <a:off x="-387501" y="3132278"/>
              <a:ext cx="2199559" cy="41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velocity (m/s [E])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8" name="Text Box 4"/>
            <p:cNvSpPr txBox="1">
              <a:spLocks noChangeArrowheads="1"/>
            </p:cNvSpPr>
            <p:nvPr/>
          </p:nvSpPr>
          <p:spPr bwMode="auto">
            <a:xfrm>
              <a:off x="1615398" y="3478841"/>
              <a:ext cx="670039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9" name="Text Box 5"/>
            <p:cNvSpPr txBox="1">
              <a:spLocks noChangeArrowheads="1"/>
            </p:cNvSpPr>
            <p:nvPr/>
          </p:nvSpPr>
          <p:spPr bwMode="auto">
            <a:xfrm>
              <a:off x="209757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261779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102628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2" name="Text Box 8"/>
            <p:cNvSpPr txBox="1">
              <a:spLocks noChangeArrowheads="1"/>
            </p:cNvSpPr>
            <p:nvPr/>
          </p:nvSpPr>
          <p:spPr bwMode="auto">
            <a:xfrm>
              <a:off x="3622847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4112129" y="3473507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4639458" y="34535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121630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5619271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9.0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6153709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8" name="Text Box 91"/>
            <p:cNvSpPr txBox="1">
              <a:spLocks noChangeArrowheads="1"/>
            </p:cNvSpPr>
            <p:nvPr/>
          </p:nvSpPr>
          <p:spPr bwMode="auto">
            <a:xfrm>
              <a:off x="7988668" y="3756868"/>
              <a:ext cx="1206455" cy="40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06166" y="1569428"/>
            <a:ext cx="7062122" cy="4032051"/>
            <a:chOff x="1357289" y="1535172"/>
            <a:chExt cx="7062122" cy="4032051"/>
          </a:xfrm>
        </p:grpSpPr>
        <p:cxnSp>
          <p:nvCxnSpPr>
            <p:cNvPr id="100" name="Straight Connector 99"/>
            <p:cNvCxnSpPr/>
            <p:nvPr/>
          </p:nvCxnSpPr>
          <p:spPr>
            <a:xfrm rot="5400000" flipH="1" flipV="1">
              <a:off x="833883" y="2058579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347183" y="1535172"/>
              <a:ext cx="1511584" cy="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V="1">
              <a:off x="2850023" y="2543919"/>
              <a:ext cx="4032048" cy="2014556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892047" y="5567221"/>
              <a:ext cx="1537473" cy="2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6906114" y="4053924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5239335" y="2024746"/>
            <a:ext cx="310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east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rot="10800000" flipV="1">
            <a:off x="1864765" y="2286356"/>
            <a:ext cx="3374570" cy="217362"/>
          </a:xfrm>
          <a:prstGeom prst="straightConnector1">
            <a:avLst/>
          </a:prstGeom>
          <a:ln w="41275" cap="rnd">
            <a:solidFill>
              <a:srgbClr val="FFC000"/>
            </a:solidFill>
            <a:prstDash val="sys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3"/>
          <p:cNvGrpSpPr/>
          <p:nvPr/>
        </p:nvGrpSpPr>
        <p:grpSpPr>
          <a:xfrm>
            <a:off x="452793" y="1242313"/>
            <a:ext cx="8691207" cy="4649835"/>
            <a:chOff x="503916" y="1208057"/>
            <a:chExt cx="8691207" cy="4649835"/>
          </a:xfrm>
        </p:grpSpPr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513807" y="1208057"/>
              <a:ext cx="8424357" cy="4649835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4000"/>
            </a:p>
          </p:txBody>
        </p:sp>
        <p:cxnSp>
          <p:nvCxnSpPr>
            <p:cNvPr id="63" name="AutoShape 11"/>
            <p:cNvCxnSpPr>
              <a:cxnSpLocks noChangeShapeType="1"/>
            </p:cNvCxnSpPr>
            <p:nvPr/>
          </p:nvCxnSpPr>
          <p:spPr bwMode="auto">
            <a:xfrm flipV="1">
              <a:off x="1338569" y="1356503"/>
              <a:ext cx="889" cy="4210718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64" name="AutoShape 12"/>
            <p:cNvCxnSpPr>
              <a:cxnSpLocks noChangeShapeType="1"/>
            </p:cNvCxnSpPr>
            <p:nvPr/>
          </p:nvCxnSpPr>
          <p:spPr bwMode="auto">
            <a:xfrm>
              <a:off x="1338569" y="3551197"/>
              <a:ext cx="7557928" cy="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65" name="AutoShape 13"/>
            <p:cNvCxnSpPr>
              <a:cxnSpLocks noChangeShapeType="1"/>
            </p:cNvCxnSpPr>
            <p:nvPr/>
          </p:nvCxnSpPr>
          <p:spPr bwMode="auto">
            <a:xfrm>
              <a:off x="1339457" y="1535172"/>
              <a:ext cx="7053177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6" name="AutoShape 14"/>
            <p:cNvCxnSpPr>
              <a:cxnSpLocks noChangeShapeType="1"/>
            </p:cNvCxnSpPr>
            <p:nvPr/>
          </p:nvCxnSpPr>
          <p:spPr bwMode="auto">
            <a:xfrm flipV="1">
              <a:off x="184243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7" name="AutoShape 15"/>
            <p:cNvCxnSpPr>
              <a:cxnSpLocks noChangeShapeType="1"/>
            </p:cNvCxnSpPr>
            <p:nvPr/>
          </p:nvCxnSpPr>
          <p:spPr bwMode="auto">
            <a:xfrm flipV="1">
              <a:off x="234629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8" name="AutoShape 16"/>
            <p:cNvCxnSpPr>
              <a:cxnSpLocks noChangeShapeType="1"/>
            </p:cNvCxnSpPr>
            <p:nvPr/>
          </p:nvCxnSpPr>
          <p:spPr bwMode="auto">
            <a:xfrm flipV="1">
              <a:off x="285015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69" name="AutoShape 17"/>
            <p:cNvCxnSpPr>
              <a:cxnSpLocks noChangeShapeType="1"/>
            </p:cNvCxnSpPr>
            <p:nvPr/>
          </p:nvCxnSpPr>
          <p:spPr bwMode="auto">
            <a:xfrm flipV="1">
              <a:off x="486560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0" name="AutoShape 18"/>
            <p:cNvCxnSpPr>
              <a:cxnSpLocks noChangeShapeType="1"/>
            </p:cNvCxnSpPr>
            <p:nvPr/>
          </p:nvCxnSpPr>
          <p:spPr bwMode="auto">
            <a:xfrm flipV="1">
              <a:off x="4361740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1" name="AutoShape 19"/>
            <p:cNvCxnSpPr>
              <a:cxnSpLocks noChangeShapeType="1"/>
            </p:cNvCxnSpPr>
            <p:nvPr/>
          </p:nvCxnSpPr>
          <p:spPr bwMode="auto">
            <a:xfrm flipV="1">
              <a:off x="3354016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2" name="AutoShape 20"/>
            <p:cNvCxnSpPr>
              <a:cxnSpLocks noChangeShapeType="1"/>
            </p:cNvCxnSpPr>
            <p:nvPr/>
          </p:nvCxnSpPr>
          <p:spPr bwMode="auto">
            <a:xfrm flipV="1">
              <a:off x="3857878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3" name="AutoShape 21"/>
            <p:cNvCxnSpPr>
              <a:cxnSpLocks noChangeShapeType="1"/>
            </p:cNvCxnSpPr>
            <p:nvPr/>
          </p:nvCxnSpPr>
          <p:spPr bwMode="auto">
            <a:xfrm>
              <a:off x="1338569" y="2039178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4" name="AutoShape 22"/>
            <p:cNvCxnSpPr>
              <a:cxnSpLocks noChangeShapeType="1"/>
            </p:cNvCxnSpPr>
            <p:nvPr/>
          </p:nvCxnSpPr>
          <p:spPr bwMode="auto">
            <a:xfrm>
              <a:off x="1338569" y="2543185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5" name="AutoShape 23"/>
            <p:cNvCxnSpPr>
              <a:cxnSpLocks noChangeShapeType="1"/>
            </p:cNvCxnSpPr>
            <p:nvPr/>
          </p:nvCxnSpPr>
          <p:spPr bwMode="auto">
            <a:xfrm>
              <a:off x="1338569" y="3047191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6" name="AutoShape 24"/>
            <p:cNvCxnSpPr>
              <a:cxnSpLocks noChangeShapeType="1"/>
            </p:cNvCxnSpPr>
            <p:nvPr/>
          </p:nvCxnSpPr>
          <p:spPr bwMode="auto">
            <a:xfrm>
              <a:off x="1338569" y="5063216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7" name="AutoShape 25"/>
            <p:cNvCxnSpPr>
              <a:cxnSpLocks noChangeShapeType="1"/>
            </p:cNvCxnSpPr>
            <p:nvPr/>
          </p:nvCxnSpPr>
          <p:spPr bwMode="auto">
            <a:xfrm>
              <a:off x="1338569" y="4055203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8" name="AutoShape 26"/>
            <p:cNvCxnSpPr>
              <a:cxnSpLocks noChangeShapeType="1"/>
            </p:cNvCxnSpPr>
            <p:nvPr/>
          </p:nvCxnSpPr>
          <p:spPr bwMode="auto">
            <a:xfrm>
              <a:off x="1338569" y="4559209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787906" y="4343646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0" name="Text Box 29"/>
            <p:cNvSpPr txBox="1">
              <a:spLocks noChangeArrowheads="1"/>
            </p:cNvSpPr>
            <p:nvPr/>
          </p:nvSpPr>
          <p:spPr bwMode="auto">
            <a:xfrm>
              <a:off x="810484" y="3834573"/>
              <a:ext cx="982842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1" name="Text Box 30"/>
            <p:cNvSpPr txBox="1">
              <a:spLocks noChangeArrowheads="1"/>
            </p:cNvSpPr>
            <p:nvPr/>
          </p:nvSpPr>
          <p:spPr bwMode="auto">
            <a:xfrm>
              <a:off x="1087707" y="335670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907083" y="284496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3" name="Text Box 32"/>
            <p:cNvSpPr txBox="1">
              <a:spLocks noChangeArrowheads="1"/>
            </p:cNvSpPr>
            <p:nvPr/>
          </p:nvSpPr>
          <p:spPr bwMode="auto">
            <a:xfrm>
              <a:off x="895794" y="234095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4" name="Text Box 33"/>
            <p:cNvSpPr txBox="1">
              <a:spLocks noChangeArrowheads="1"/>
            </p:cNvSpPr>
            <p:nvPr/>
          </p:nvSpPr>
          <p:spPr bwMode="auto">
            <a:xfrm>
              <a:off x="918372" y="1837839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5" name="Text Box 34"/>
            <p:cNvSpPr txBox="1">
              <a:spLocks noChangeArrowheads="1"/>
            </p:cNvSpPr>
            <p:nvPr/>
          </p:nvSpPr>
          <p:spPr bwMode="auto">
            <a:xfrm>
              <a:off x="895794" y="132343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86" name="AutoShape 36"/>
            <p:cNvCxnSpPr>
              <a:cxnSpLocks noChangeShapeType="1"/>
            </p:cNvCxnSpPr>
            <p:nvPr/>
          </p:nvCxnSpPr>
          <p:spPr bwMode="auto">
            <a:xfrm flipV="1">
              <a:off x="536946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7" name="AutoShape 37"/>
            <p:cNvCxnSpPr>
              <a:cxnSpLocks noChangeShapeType="1"/>
            </p:cNvCxnSpPr>
            <p:nvPr/>
          </p:nvCxnSpPr>
          <p:spPr bwMode="auto">
            <a:xfrm flipV="1">
              <a:off x="587332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8" name="AutoShape 38"/>
            <p:cNvCxnSpPr>
              <a:cxnSpLocks noChangeShapeType="1"/>
            </p:cNvCxnSpPr>
            <p:nvPr/>
          </p:nvCxnSpPr>
          <p:spPr bwMode="auto">
            <a:xfrm flipV="1">
              <a:off x="6377187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9" name="AutoShape 39"/>
            <p:cNvCxnSpPr>
              <a:cxnSpLocks noChangeShapeType="1"/>
            </p:cNvCxnSpPr>
            <p:nvPr/>
          </p:nvCxnSpPr>
          <p:spPr bwMode="auto">
            <a:xfrm flipV="1">
              <a:off x="6881049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0" name="AutoShape 40"/>
            <p:cNvCxnSpPr>
              <a:cxnSpLocks noChangeShapeType="1"/>
            </p:cNvCxnSpPr>
            <p:nvPr/>
          </p:nvCxnSpPr>
          <p:spPr bwMode="auto">
            <a:xfrm flipV="1">
              <a:off x="738491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1" name="AutoShape 41"/>
            <p:cNvCxnSpPr>
              <a:cxnSpLocks noChangeShapeType="1"/>
            </p:cNvCxnSpPr>
            <p:nvPr/>
          </p:nvCxnSpPr>
          <p:spPr bwMode="auto">
            <a:xfrm flipV="1">
              <a:off x="7888773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2" name="AutoShape 42"/>
            <p:cNvCxnSpPr>
              <a:cxnSpLocks noChangeShapeType="1"/>
            </p:cNvCxnSpPr>
            <p:nvPr/>
          </p:nvCxnSpPr>
          <p:spPr bwMode="auto">
            <a:xfrm flipV="1">
              <a:off x="839263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3" name="AutoShape 43"/>
            <p:cNvCxnSpPr>
              <a:cxnSpLocks noChangeShapeType="1"/>
            </p:cNvCxnSpPr>
            <p:nvPr/>
          </p:nvCxnSpPr>
          <p:spPr bwMode="auto">
            <a:xfrm>
              <a:off x="1338569" y="5567222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94" name="Text Box 47"/>
            <p:cNvSpPr txBox="1">
              <a:spLocks noChangeArrowheads="1"/>
            </p:cNvSpPr>
            <p:nvPr/>
          </p:nvSpPr>
          <p:spPr bwMode="auto">
            <a:xfrm>
              <a:off x="6686896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11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5" name="Text Box 48"/>
            <p:cNvSpPr txBox="1">
              <a:spLocks noChangeArrowheads="1"/>
            </p:cNvSpPr>
            <p:nvPr/>
          </p:nvSpPr>
          <p:spPr bwMode="auto">
            <a:xfrm>
              <a:off x="7180358" y="3464885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6" name="Text Box 49"/>
            <p:cNvSpPr txBox="1">
              <a:spLocks noChangeArrowheads="1"/>
            </p:cNvSpPr>
            <p:nvPr/>
          </p:nvSpPr>
          <p:spPr bwMode="auto">
            <a:xfrm>
              <a:off x="7702354" y="3462218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13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7" name="Text Box 50"/>
            <p:cNvSpPr txBox="1">
              <a:spLocks noChangeArrowheads="1"/>
            </p:cNvSpPr>
            <p:nvPr/>
          </p:nvSpPr>
          <p:spPr bwMode="auto">
            <a:xfrm>
              <a:off x="8189859" y="34663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8" name="Text Box 51"/>
            <p:cNvSpPr txBox="1">
              <a:spLocks noChangeArrowheads="1"/>
            </p:cNvSpPr>
            <p:nvPr/>
          </p:nvSpPr>
          <p:spPr bwMode="auto">
            <a:xfrm>
              <a:off x="810221" y="4853875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785865" y="5331214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 rot="16200000">
              <a:off x="-387501" y="3132278"/>
              <a:ext cx="2199559" cy="41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velocity (m/s [E])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1" name="Text Box 4"/>
            <p:cNvSpPr txBox="1">
              <a:spLocks noChangeArrowheads="1"/>
            </p:cNvSpPr>
            <p:nvPr/>
          </p:nvSpPr>
          <p:spPr bwMode="auto">
            <a:xfrm>
              <a:off x="1615398" y="3478841"/>
              <a:ext cx="670039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209757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3" name="Text Box 6"/>
            <p:cNvSpPr txBox="1">
              <a:spLocks noChangeArrowheads="1"/>
            </p:cNvSpPr>
            <p:nvPr/>
          </p:nvSpPr>
          <p:spPr bwMode="auto">
            <a:xfrm>
              <a:off x="261779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3102628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5" name="Text Box 8"/>
            <p:cNvSpPr txBox="1">
              <a:spLocks noChangeArrowheads="1"/>
            </p:cNvSpPr>
            <p:nvPr/>
          </p:nvSpPr>
          <p:spPr bwMode="auto">
            <a:xfrm>
              <a:off x="3622847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4112129" y="3473507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7" name="Text Box 10"/>
            <p:cNvSpPr txBox="1">
              <a:spLocks noChangeArrowheads="1"/>
            </p:cNvSpPr>
            <p:nvPr/>
          </p:nvSpPr>
          <p:spPr bwMode="auto">
            <a:xfrm>
              <a:off x="4639458" y="34535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5121630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5619271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9.0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6153709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1" name="Text Box 91"/>
            <p:cNvSpPr txBox="1">
              <a:spLocks noChangeArrowheads="1"/>
            </p:cNvSpPr>
            <p:nvPr/>
          </p:nvSpPr>
          <p:spPr bwMode="auto">
            <a:xfrm>
              <a:off x="7988668" y="3756868"/>
              <a:ext cx="1206455" cy="40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112" name="Group 54"/>
          <p:cNvGrpSpPr/>
          <p:nvPr/>
        </p:nvGrpSpPr>
        <p:grpSpPr>
          <a:xfrm>
            <a:off x="1306166" y="1569428"/>
            <a:ext cx="7062122" cy="4032051"/>
            <a:chOff x="1357289" y="1535172"/>
            <a:chExt cx="7062122" cy="4032051"/>
          </a:xfrm>
        </p:grpSpPr>
        <p:cxnSp>
          <p:nvCxnSpPr>
            <p:cNvPr id="113" name="Straight Connector 112"/>
            <p:cNvCxnSpPr/>
            <p:nvPr/>
          </p:nvCxnSpPr>
          <p:spPr>
            <a:xfrm rot="5400000" flipH="1" flipV="1">
              <a:off x="833883" y="2058579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2347183" y="1535172"/>
              <a:ext cx="1511584" cy="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V="1">
              <a:off x="2850023" y="2543919"/>
              <a:ext cx="4032048" cy="2014556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892047" y="5567221"/>
              <a:ext cx="1537473" cy="2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 flipH="1" flipV="1">
              <a:off x="6906114" y="4053924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5239335" y="2024746"/>
            <a:ext cx="310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east at constant velocity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0" name="Straight Arrow Connector 119"/>
          <p:cNvCxnSpPr>
            <a:stCxn id="119" idx="1"/>
          </p:cNvCxnSpPr>
          <p:nvPr/>
        </p:nvCxnSpPr>
        <p:spPr>
          <a:xfrm rot="10800000">
            <a:off x="3124201" y="1621972"/>
            <a:ext cx="2115135" cy="879829"/>
          </a:xfrm>
          <a:prstGeom prst="straightConnector1">
            <a:avLst/>
          </a:prstGeom>
          <a:ln w="41275" cap="rnd">
            <a:solidFill>
              <a:srgbClr val="FFC000"/>
            </a:solidFill>
            <a:prstDash val="sys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52793" y="1242313"/>
            <a:ext cx="8691207" cy="4649835"/>
            <a:chOff x="503916" y="1208057"/>
            <a:chExt cx="8691207" cy="4649835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513807" y="1208057"/>
              <a:ext cx="8424357" cy="4649835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4000"/>
            </a:p>
          </p:txBody>
        </p:sp>
        <p:cxnSp>
          <p:nvCxnSpPr>
            <p:cNvPr id="4" name="AutoShape 11"/>
            <p:cNvCxnSpPr>
              <a:cxnSpLocks noChangeShapeType="1"/>
            </p:cNvCxnSpPr>
            <p:nvPr/>
          </p:nvCxnSpPr>
          <p:spPr bwMode="auto">
            <a:xfrm flipV="1">
              <a:off x="1338569" y="1356503"/>
              <a:ext cx="889" cy="4210718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5" name="AutoShape 12"/>
            <p:cNvCxnSpPr>
              <a:cxnSpLocks noChangeShapeType="1"/>
            </p:cNvCxnSpPr>
            <p:nvPr/>
          </p:nvCxnSpPr>
          <p:spPr bwMode="auto">
            <a:xfrm>
              <a:off x="1338569" y="3551197"/>
              <a:ext cx="7557928" cy="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6" name="AutoShape 13"/>
            <p:cNvCxnSpPr>
              <a:cxnSpLocks noChangeShapeType="1"/>
            </p:cNvCxnSpPr>
            <p:nvPr/>
          </p:nvCxnSpPr>
          <p:spPr bwMode="auto">
            <a:xfrm>
              <a:off x="1339457" y="1535172"/>
              <a:ext cx="7053177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" name="AutoShape 14"/>
            <p:cNvCxnSpPr>
              <a:cxnSpLocks noChangeShapeType="1"/>
            </p:cNvCxnSpPr>
            <p:nvPr/>
          </p:nvCxnSpPr>
          <p:spPr bwMode="auto">
            <a:xfrm flipV="1">
              <a:off x="184243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" name="AutoShape 15"/>
            <p:cNvCxnSpPr>
              <a:cxnSpLocks noChangeShapeType="1"/>
            </p:cNvCxnSpPr>
            <p:nvPr/>
          </p:nvCxnSpPr>
          <p:spPr bwMode="auto">
            <a:xfrm flipV="1">
              <a:off x="234629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" name="AutoShape 16"/>
            <p:cNvCxnSpPr>
              <a:cxnSpLocks noChangeShapeType="1"/>
            </p:cNvCxnSpPr>
            <p:nvPr/>
          </p:nvCxnSpPr>
          <p:spPr bwMode="auto">
            <a:xfrm flipV="1">
              <a:off x="285015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 flipV="1">
              <a:off x="486560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1" name="AutoShape 18"/>
            <p:cNvCxnSpPr>
              <a:cxnSpLocks noChangeShapeType="1"/>
            </p:cNvCxnSpPr>
            <p:nvPr/>
          </p:nvCxnSpPr>
          <p:spPr bwMode="auto">
            <a:xfrm flipV="1">
              <a:off x="4361740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2" name="AutoShape 19"/>
            <p:cNvCxnSpPr>
              <a:cxnSpLocks noChangeShapeType="1"/>
            </p:cNvCxnSpPr>
            <p:nvPr/>
          </p:nvCxnSpPr>
          <p:spPr bwMode="auto">
            <a:xfrm flipV="1">
              <a:off x="3354016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3" name="AutoShape 20"/>
            <p:cNvCxnSpPr>
              <a:cxnSpLocks noChangeShapeType="1"/>
            </p:cNvCxnSpPr>
            <p:nvPr/>
          </p:nvCxnSpPr>
          <p:spPr bwMode="auto">
            <a:xfrm flipV="1">
              <a:off x="3857878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4" name="AutoShape 21"/>
            <p:cNvCxnSpPr>
              <a:cxnSpLocks noChangeShapeType="1"/>
            </p:cNvCxnSpPr>
            <p:nvPr/>
          </p:nvCxnSpPr>
          <p:spPr bwMode="auto">
            <a:xfrm>
              <a:off x="1338569" y="2039178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5" name="AutoShape 22"/>
            <p:cNvCxnSpPr>
              <a:cxnSpLocks noChangeShapeType="1"/>
            </p:cNvCxnSpPr>
            <p:nvPr/>
          </p:nvCxnSpPr>
          <p:spPr bwMode="auto">
            <a:xfrm>
              <a:off x="1338569" y="2543185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6" name="AutoShape 23"/>
            <p:cNvCxnSpPr>
              <a:cxnSpLocks noChangeShapeType="1"/>
            </p:cNvCxnSpPr>
            <p:nvPr/>
          </p:nvCxnSpPr>
          <p:spPr bwMode="auto">
            <a:xfrm>
              <a:off x="1338569" y="3047191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</p:cNvCxnSpPr>
            <p:nvPr/>
          </p:nvCxnSpPr>
          <p:spPr bwMode="auto">
            <a:xfrm>
              <a:off x="1338569" y="5063216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8" name="AutoShape 25"/>
            <p:cNvCxnSpPr>
              <a:cxnSpLocks noChangeShapeType="1"/>
            </p:cNvCxnSpPr>
            <p:nvPr/>
          </p:nvCxnSpPr>
          <p:spPr bwMode="auto">
            <a:xfrm>
              <a:off x="1338569" y="4055203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9" name="AutoShape 26"/>
            <p:cNvCxnSpPr>
              <a:cxnSpLocks noChangeShapeType="1"/>
            </p:cNvCxnSpPr>
            <p:nvPr/>
          </p:nvCxnSpPr>
          <p:spPr bwMode="auto">
            <a:xfrm>
              <a:off x="1338569" y="4559209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787906" y="4343646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810484" y="3834573"/>
              <a:ext cx="982842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087707" y="335670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907083" y="284496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895794" y="234095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918372" y="1837839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895794" y="132343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27" name="AutoShape 36"/>
            <p:cNvCxnSpPr>
              <a:cxnSpLocks noChangeShapeType="1"/>
            </p:cNvCxnSpPr>
            <p:nvPr/>
          </p:nvCxnSpPr>
          <p:spPr bwMode="auto">
            <a:xfrm flipV="1">
              <a:off x="536946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8" name="AutoShape 37"/>
            <p:cNvCxnSpPr>
              <a:cxnSpLocks noChangeShapeType="1"/>
            </p:cNvCxnSpPr>
            <p:nvPr/>
          </p:nvCxnSpPr>
          <p:spPr bwMode="auto">
            <a:xfrm flipV="1">
              <a:off x="587332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9" name="AutoShape 38"/>
            <p:cNvCxnSpPr>
              <a:cxnSpLocks noChangeShapeType="1"/>
            </p:cNvCxnSpPr>
            <p:nvPr/>
          </p:nvCxnSpPr>
          <p:spPr bwMode="auto">
            <a:xfrm flipV="1">
              <a:off x="6377187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0" name="AutoShape 39"/>
            <p:cNvCxnSpPr>
              <a:cxnSpLocks noChangeShapeType="1"/>
            </p:cNvCxnSpPr>
            <p:nvPr/>
          </p:nvCxnSpPr>
          <p:spPr bwMode="auto">
            <a:xfrm flipV="1">
              <a:off x="6881049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1" name="AutoShape 40"/>
            <p:cNvCxnSpPr>
              <a:cxnSpLocks noChangeShapeType="1"/>
            </p:cNvCxnSpPr>
            <p:nvPr/>
          </p:nvCxnSpPr>
          <p:spPr bwMode="auto">
            <a:xfrm flipV="1">
              <a:off x="738491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2" name="AutoShape 41"/>
            <p:cNvCxnSpPr>
              <a:cxnSpLocks noChangeShapeType="1"/>
            </p:cNvCxnSpPr>
            <p:nvPr/>
          </p:nvCxnSpPr>
          <p:spPr bwMode="auto">
            <a:xfrm flipV="1">
              <a:off x="7888773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3" name="AutoShape 42"/>
            <p:cNvCxnSpPr>
              <a:cxnSpLocks noChangeShapeType="1"/>
            </p:cNvCxnSpPr>
            <p:nvPr/>
          </p:nvCxnSpPr>
          <p:spPr bwMode="auto">
            <a:xfrm flipV="1">
              <a:off x="839263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4" name="AutoShape 43"/>
            <p:cNvCxnSpPr>
              <a:cxnSpLocks noChangeShapeType="1"/>
            </p:cNvCxnSpPr>
            <p:nvPr/>
          </p:nvCxnSpPr>
          <p:spPr bwMode="auto">
            <a:xfrm>
              <a:off x="1338569" y="5567222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6686896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11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7180358" y="3464885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7702354" y="3462218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13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8189859" y="34663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9" name="Text Box 51"/>
            <p:cNvSpPr txBox="1">
              <a:spLocks noChangeArrowheads="1"/>
            </p:cNvSpPr>
            <p:nvPr/>
          </p:nvSpPr>
          <p:spPr bwMode="auto">
            <a:xfrm>
              <a:off x="810221" y="4853875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785865" y="5331214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1" name="Text Box 99"/>
            <p:cNvSpPr txBox="1">
              <a:spLocks noChangeArrowheads="1"/>
            </p:cNvSpPr>
            <p:nvPr/>
          </p:nvSpPr>
          <p:spPr bwMode="auto">
            <a:xfrm rot="16200000">
              <a:off x="-387501" y="3132278"/>
              <a:ext cx="2199559" cy="41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velocity (m/s [E])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615398" y="3478841"/>
              <a:ext cx="670039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209757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261779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3102628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22847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12129" y="3473507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4639458" y="34535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5121630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5619271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9.0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53709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7988668" y="3756868"/>
              <a:ext cx="1206455" cy="40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53" name="Group 54"/>
          <p:cNvGrpSpPr/>
          <p:nvPr/>
        </p:nvGrpSpPr>
        <p:grpSpPr>
          <a:xfrm>
            <a:off x="1306166" y="1569428"/>
            <a:ext cx="7062122" cy="4032051"/>
            <a:chOff x="1357289" y="1535172"/>
            <a:chExt cx="7062122" cy="4032051"/>
          </a:xfrm>
        </p:grpSpPr>
        <p:cxnSp>
          <p:nvCxnSpPr>
            <p:cNvPr id="54" name="Straight Connector 53"/>
            <p:cNvCxnSpPr/>
            <p:nvPr/>
          </p:nvCxnSpPr>
          <p:spPr>
            <a:xfrm rot="5400000" flipH="1" flipV="1">
              <a:off x="833883" y="2058579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47183" y="1535172"/>
              <a:ext cx="1511584" cy="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2850023" y="2543919"/>
              <a:ext cx="4032048" cy="2014556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92047" y="5567221"/>
              <a:ext cx="1537473" cy="2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6906114" y="4053924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239335" y="2024746"/>
            <a:ext cx="310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west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Straight Arrow Connector 59"/>
          <p:cNvCxnSpPr>
            <a:stCxn id="59" idx="1"/>
          </p:cNvCxnSpPr>
          <p:nvPr/>
        </p:nvCxnSpPr>
        <p:spPr>
          <a:xfrm rot="10800000" flipV="1">
            <a:off x="4757057" y="2286356"/>
            <a:ext cx="482278" cy="1055558"/>
          </a:xfrm>
          <a:prstGeom prst="straightConnector1">
            <a:avLst/>
          </a:prstGeom>
          <a:ln w="41275" cap="rnd">
            <a:solidFill>
              <a:srgbClr val="FFC000"/>
            </a:solidFill>
            <a:prstDash val="sys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52793" y="1242313"/>
            <a:ext cx="8691207" cy="4649835"/>
            <a:chOff x="503916" y="1208057"/>
            <a:chExt cx="8691207" cy="4649835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513807" y="1208057"/>
              <a:ext cx="8424357" cy="4649835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4000"/>
            </a:p>
          </p:txBody>
        </p:sp>
        <p:cxnSp>
          <p:nvCxnSpPr>
            <p:cNvPr id="4" name="AutoShape 11"/>
            <p:cNvCxnSpPr>
              <a:cxnSpLocks noChangeShapeType="1"/>
            </p:cNvCxnSpPr>
            <p:nvPr/>
          </p:nvCxnSpPr>
          <p:spPr bwMode="auto">
            <a:xfrm flipV="1">
              <a:off x="1338569" y="1356503"/>
              <a:ext cx="889" cy="4210718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5" name="AutoShape 12"/>
            <p:cNvCxnSpPr>
              <a:cxnSpLocks noChangeShapeType="1"/>
            </p:cNvCxnSpPr>
            <p:nvPr/>
          </p:nvCxnSpPr>
          <p:spPr bwMode="auto">
            <a:xfrm>
              <a:off x="1338569" y="3551197"/>
              <a:ext cx="7557928" cy="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6" name="AutoShape 13"/>
            <p:cNvCxnSpPr>
              <a:cxnSpLocks noChangeShapeType="1"/>
            </p:cNvCxnSpPr>
            <p:nvPr/>
          </p:nvCxnSpPr>
          <p:spPr bwMode="auto">
            <a:xfrm>
              <a:off x="1339457" y="1535172"/>
              <a:ext cx="7053177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" name="AutoShape 14"/>
            <p:cNvCxnSpPr>
              <a:cxnSpLocks noChangeShapeType="1"/>
            </p:cNvCxnSpPr>
            <p:nvPr/>
          </p:nvCxnSpPr>
          <p:spPr bwMode="auto">
            <a:xfrm flipV="1">
              <a:off x="184243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" name="AutoShape 15"/>
            <p:cNvCxnSpPr>
              <a:cxnSpLocks noChangeShapeType="1"/>
            </p:cNvCxnSpPr>
            <p:nvPr/>
          </p:nvCxnSpPr>
          <p:spPr bwMode="auto">
            <a:xfrm flipV="1">
              <a:off x="234629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" name="AutoShape 16"/>
            <p:cNvCxnSpPr>
              <a:cxnSpLocks noChangeShapeType="1"/>
            </p:cNvCxnSpPr>
            <p:nvPr/>
          </p:nvCxnSpPr>
          <p:spPr bwMode="auto">
            <a:xfrm flipV="1">
              <a:off x="285015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 flipV="1">
              <a:off x="486560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1" name="AutoShape 18"/>
            <p:cNvCxnSpPr>
              <a:cxnSpLocks noChangeShapeType="1"/>
            </p:cNvCxnSpPr>
            <p:nvPr/>
          </p:nvCxnSpPr>
          <p:spPr bwMode="auto">
            <a:xfrm flipV="1">
              <a:off x="4361740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2" name="AutoShape 19"/>
            <p:cNvCxnSpPr>
              <a:cxnSpLocks noChangeShapeType="1"/>
            </p:cNvCxnSpPr>
            <p:nvPr/>
          </p:nvCxnSpPr>
          <p:spPr bwMode="auto">
            <a:xfrm flipV="1">
              <a:off x="3354016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3" name="AutoShape 20"/>
            <p:cNvCxnSpPr>
              <a:cxnSpLocks noChangeShapeType="1"/>
            </p:cNvCxnSpPr>
            <p:nvPr/>
          </p:nvCxnSpPr>
          <p:spPr bwMode="auto">
            <a:xfrm flipV="1">
              <a:off x="3857878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4" name="AutoShape 21"/>
            <p:cNvCxnSpPr>
              <a:cxnSpLocks noChangeShapeType="1"/>
            </p:cNvCxnSpPr>
            <p:nvPr/>
          </p:nvCxnSpPr>
          <p:spPr bwMode="auto">
            <a:xfrm>
              <a:off x="1338569" y="2039178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5" name="AutoShape 22"/>
            <p:cNvCxnSpPr>
              <a:cxnSpLocks noChangeShapeType="1"/>
            </p:cNvCxnSpPr>
            <p:nvPr/>
          </p:nvCxnSpPr>
          <p:spPr bwMode="auto">
            <a:xfrm>
              <a:off x="1338569" y="2543185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6" name="AutoShape 23"/>
            <p:cNvCxnSpPr>
              <a:cxnSpLocks noChangeShapeType="1"/>
            </p:cNvCxnSpPr>
            <p:nvPr/>
          </p:nvCxnSpPr>
          <p:spPr bwMode="auto">
            <a:xfrm>
              <a:off x="1338569" y="3047191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</p:cNvCxnSpPr>
            <p:nvPr/>
          </p:nvCxnSpPr>
          <p:spPr bwMode="auto">
            <a:xfrm>
              <a:off x="1338569" y="5063216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8" name="AutoShape 25"/>
            <p:cNvCxnSpPr>
              <a:cxnSpLocks noChangeShapeType="1"/>
            </p:cNvCxnSpPr>
            <p:nvPr/>
          </p:nvCxnSpPr>
          <p:spPr bwMode="auto">
            <a:xfrm>
              <a:off x="1338569" y="4055203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9" name="AutoShape 26"/>
            <p:cNvCxnSpPr>
              <a:cxnSpLocks noChangeShapeType="1"/>
            </p:cNvCxnSpPr>
            <p:nvPr/>
          </p:nvCxnSpPr>
          <p:spPr bwMode="auto">
            <a:xfrm>
              <a:off x="1338569" y="4559209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787906" y="4343646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810484" y="3834573"/>
              <a:ext cx="982842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087707" y="335670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907083" y="284496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895794" y="234095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918372" y="1837839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895794" y="132343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27" name="AutoShape 36"/>
            <p:cNvCxnSpPr>
              <a:cxnSpLocks noChangeShapeType="1"/>
            </p:cNvCxnSpPr>
            <p:nvPr/>
          </p:nvCxnSpPr>
          <p:spPr bwMode="auto">
            <a:xfrm flipV="1">
              <a:off x="536946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8" name="AutoShape 37"/>
            <p:cNvCxnSpPr>
              <a:cxnSpLocks noChangeShapeType="1"/>
            </p:cNvCxnSpPr>
            <p:nvPr/>
          </p:nvCxnSpPr>
          <p:spPr bwMode="auto">
            <a:xfrm flipV="1">
              <a:off x="587332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9" name="AutoShape 38"/>
            <p:cNvCxnSpPr>
              <a:cxnSpLocks noChangeShapeType="1"/>
            </p:cNvCxnSpPr>
            <p:nvPr/>
          </p:nvCxnSpPr>
          <p:spPr bwMode="auto">
            <a:xfrm flipV="1">
              <a:off x="6377187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0" name="AutoShape 39"/>
            <p:cNvCxnSpPr>
              <a:cxnSpLocks noChangeShapeType="1"/>
            </p:cNvCxnSpPr>
            <p:nvPr/>
          </p:nvCxnSpPr>
          <p:spPr bwMode="auto">
            <a:xfrm flipV="1">
              <a:off x="6881049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1" name="AutoShape 40"/>
            <p:cNvCxnSpPr>
              <a:cxnSpLocks noChangeShapeType="1"/>
            </p:cNvCxnSpPr>
            <p:nvPr/>
          </p:nvCxnSpPr>
          <p:spPr bwMode="auto">
            <a:xfrm flipV="1">
              <a:off x="738491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2" name="AutoShape 41"/>
            <p:cNvCxnSpPr>
              <a:cxnSpLocks noChangeShapeType="1"/>
            </p:cNvCxnSpPr>
            <p:nvPr/>
          </p:nvCxnSpPr>
          <p:spPr bwMode="auto">
            <a:xfrm flipV="1">
              <a:off x="7888773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3" name="AutoShape 42"/>
            <p:cNvCxnSpPr>
              <a:cxnSpLocks noChangeShapeType="1"/>
            </p:cNvCxnSpPr>
            <p:nvPr/>
          </p:nvCxnSpPr>
          <p:spPr bwMode="auto">
            <a:xfrm flipV="1">
              <a:off x="839263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4" name="AutoShape 43"/>
            <p:cNvCxnSpPr>
              <a:cxnSpLocks noChangeShapeType="1"/>
            </p:cNvCxnSpPr>
            <p:nvPr/>
          </p:nvCxnSpPr>
          <p:spPr bwMode="auto">
            <a:xfrm>
              <a:off x="1338569" y="5567222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6686896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11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7180358" y="3464885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7702354" y="3462218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13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8189859" y="34663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9" name="Text Box 51"/>
            <p:cNvSpPr txBox="1">
              <a:spLocks noChangeArrowheads="1"/>
            </p:cNvSpPr>
            <p:nvPr/>
          </p:nvSpPr>
          <p:spPr bwMode="auto">
            <a:xfrm>
              <a:off x="810221" y="4853875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785865" y="5331214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1" name="Text Box 99"/>
            <p:cNvSpPr txBox="1">
              <a:spLocks noChangeArrowheads="1"/>
            </p:cNvSpPr>
            <p:nvPr/>
          </p:nvSpPr>
          <p:spPr bwMode="auto">
            <a:xfrm rot="16200000">
              <a:off x="-387501" y="3132278"/>
              <a:ext cx="2199559" cy="41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velocity (m/s [E])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615398" y="3478841"/>
              <a:ext cx="670039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209757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261779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3102628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22847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12129" y="3473507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4639458" y="34535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5121630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5619271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9.0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53709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7988668" y="3756868"/>
              <a:ext cx="1206455" cy="40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53" name="Group 54"/>
          <p:cNvGrpSpPr/>
          <p:nvPr/>
        </p:nvGrpSpPr>
        <p:grpSpPr>
          <a:xfrm>
            <a:off x="1306166" y="1569428"/>
            <a:ext cx="7062122" cy="4032051"/>
            <a:chOff x="1357289" y="1535172"/>
            <a:chExt cx="7062122" cy="4032051"/>
          </a:xfrm>
        </p:grpSpPr>
        <p:cxnSp>
          <p:nvCxnSpPr>
            <p:cNvPr id="54" name="Straight Connector 53"/>
            <p:cNvCxnSpPr/>
            <p:nvPr/>
          </p:nvCxnSpPr>
          <p:spPr>
            <a:xfrm rot="5400000" flipH="1" flipV="1">
              <a:off x="833883" y="2058579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47183" y="1535172"/>
              <a:ext cx="1511584" cy="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2850023" y="2543919"/>
              <a:ext cx="4032048" cy="2014556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92047" y="5567221"/>
              <a:ext cx="1537473" cy="2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6906114" y="4053924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239335" y="2024746"/>
            <a:ext cx="310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west at constant velocity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396330" y="4157496"/>
            <a:ext cx="2572863" cy="215577"/>
          </a:xfrm>
          <a:prstGeom prst="straightConnector1">
            <a:avLst/>
          </a:prstGeom>
          <a:ln w="41275" cap="rnd">
            <a:solidFill>
              <a:srgbClr val="FFC000"/>
            </a:solidFill>
            <a:prstDash val="sys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1061</Words>
  <Application>Microsoft Office PowerPoint</Application>
  <PresentationFormat>On-screen Show (4:3)</PresentationFormat>
  <Paragraphs>384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70</cp:revision>
  <dcterms:created xsi:type="dcterms:W3CDTF">2013-07-23T20:53:01Z</dcterms:created>
  <dcterms:modified xsi:type="dcterms:W3CDTF">2013-09-12T17:49:30Z</dcterms:modified>
</cp:coreProperties>
</file>