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267" r:id="rId14"/>
    <p:sldId id="282" r:id="rId15"/>
    <p:sldId id="290" r:id="rId16"/>
    <p:sldId id="321" r:id="rId17"/>
    <p:sldId id="322" r:id="rId18"/>
    <p:sldId id="323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rct=j&amp;q=&amp;esrc=s&amp;frm=1&amp;source=images&amp;cd=&amp;cad=rja&amp;docid=QpFImrs61LNkgM&amp;tbnid=0k4oA5fJgyHvpM:&amp;ved=0CAUQjRw&amp;url=http://www.af.mil/information/heritage/person_print.asp?storyID=123006472&amp;ei=li4KUqurOaOdyQGOnYH4DA&amp;bvm=bv.50500085,d.b2I&amp;psig=AFQjCNGtOPVy0wqyuv3Tt6hutZe33B2TXg&amp;ust=137648538693248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Acceleration – Time Graphs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This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will teach you how to draw and analyze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acceleration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graphs.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Many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aspects of graphical analysis will also be covered</a:t>
            </a:r>
          </a:p>
          <a:p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https://encrypted-tbn0.gstatic.com/images?q=tbn:ANd9GcTj2tN1YLOvgbCnPvIb5WFVRhu5lzM306K269Z_je6mAY7YMXKFp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99095"/>
            <a:ext cx="4622254" cy="42551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6570" y="645150"/>
            <a:ext cx="5937048" cy="5752040"/>
            <a:chOff x="1041923" y="1722344"/>
            <a:chExt cx="4887399" cy="4735100"/>
          </a:xfrm>
        </p:grpSpPr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1041923" y="1722344"/>
              <a:ext cx="4864888" cy="4735100"/>
              <a:chOff x="1612" y="2737"/>
              <a:chExt cx="5230" cy="5090"/>
            </a:xfrm>
          </p:grpSpPr>
          <p:sp>
            <p:nvSpPr>
              <p:cNvPr id="17" name="Rectangle 67"/>
              <p:cNvSpPr>
                <a:spLocks noChangeArrowheads="1"/>
              </p:cNvSpPr>
              <p:nvPr/>
            </p:nvSpPr>
            <p:spPr bwMode="auto">
              <a:xfrm>
                <a:off x="1612" y="2737"/>
                <a:ext cx="5177" cy="5085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D6E3BC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cxnSp>
            <p:nvCxnSpPr>
              <p:cNvPr id="18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574" y="2940"/>
                <a:ext cx="1" cy="417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" name="AutoShape 76"/>
              <p:cNvCxnSpPr>
                <a:cxnSpLocks noChangeShapeType="1"/>
              </p:cNvCxnSpPr>
              <p:nvPr/>
            </p:nvCxnSpPr>
            <p:spPr bwMode="auto">
              <a:xfrm>
                <a:off x="2574" y="7110"/>
                <a:ext cx="4146" cy="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" name="AutoShape 77"/>
              <p:cNvCxnSpPr>
                <a:cxnSpLocks noChangeShapeType="1"/>
              </p:cNvCxnSpPr>
              <p:nvPr/>
            </p:nvCxnSpPr>
            <p:spPr bwMode="auto">
              <a:xfrm>
                <a:off x="2575" y="3141"/>
                <a:ext cx="3968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1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3141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2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3708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3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275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4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6543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5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5976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6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4842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7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409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8" name="AutoShape 85"/>
              <p:cNvCxnSpPr>
                <a:cxnSpLocks noChangeShapeType="1"/>
              </p:cNvCxnSpPr>
              <p:nvPr/>
            </p:nvCxnSpPr>
            <p:spPr bwMode="auto">
              <a:xfrm>
                <a:off x="2574" y="3708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9" name="AutoShape 86"/>
              <p:cNvCxnSpPr>
                <a:cxnSpLocks noChangeShapeType="1"/>
              </p:cNvCxnSpPr>
              <p:nvPr/>
            </p:nvCxnSpPr>
            <p:spPr bwMode="auto">
              <a:xfrm>
                <a:off x="2574" y="4275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0" name="AutoShape 87"/>
              <p:cNvCxnSpPr>
                <a:cxnSpLocks noChangeShapeType="1"/>
              </p:cNvCxnSpPr>
              <p:nvPr/>
            </p:nvCxnSpPr>
            <p:spPr bwMode="auto">
              <a:xfrm>
                <a:off x="2574" y="4842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1" name="AutoShape 88"/>
              <p:cNvCxnSpPr>
                <a:cxnSpLocks noChangeShapeType="1"/>
              </p:cNvCxnSpPr>
              <p:nvPr/>
            </p:nvCxnSpPr>
            <p:spPr bwMode="auto">
              <a:xfrm>
                <a:off x="2574" y="5409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2" name="AutoShape 89"/>
              <p:cNvCxnSpPr>
                <a:cxnSpLocks noChangeShapeType="1"/>
              </p:cNvCxnSpPr>
              <p:nvPr/>
            </p:nvCxnSpPr>
            <p:spPr bwMode="auto">
              <a:xfrm>
                <a:off x="2574" y="5976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3" name="AutoShape 90"/>
              <p:cNvCxnSpPr>
                <a:cxnSpLocks noChangeShapeType="1"/>
              </p:cNvCxnSpPr>
              <p:nvPr/>
            </p:nvCxnSpPr>
            <p:spPr bwMode="auto">
              <a:xfrm>
                <a:off x="2574" y="6543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sp>
            <p:nvSpPr>
              <p:cNvPr id="34" name="Text Box 91"/>
              <p:cNvSpPr txBox="1">
                <a:spLocks noChangeArrowheads="1"/>
              </p:cNvSpPr>
              <p:nvPr/>
            </p:nvSpPr>
            <p:spPr bwMode="auto">
              <a:xfrm>
                <a:off x="5545" y="7388"/>
                <a:ext cx="129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time (s)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35" name="Text Box 98"/>
              <p:cNvSpPr txBox="1">
                <a:spLocks noChangeArrowheads="1"/>
              </p:cNvSpPr>
              <p:nvPr/>
            </p:nvSpPr>
            <p:spPr bwMode="auto">
              <a:xfrm>
                <a:off x="2108" y="2910"/>
                <a:ext cx="5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70.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36" name="Text Box 99"/>
              <p:cNvSpPr txBox="1">
                <a:spLocks noChangeArrowheads="1"/>
              </p:cNvSpPr>
              <p:nvPr/>
            </p:nvSpPr>
            <p:spPr bwMode="auto">
              <a:xfrm rot="16200000">
                <a:off x="810" y="4112"/>
                <a:ext cx="2295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velocity (m/s [D])</a:t>
                </a:r>
                <a:endParaRPr kumimoji="0" lang="en-US" sz="28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4" name="Text Box 98"/>
            <p:cNvSpPr txBox="1">
              <a:spLocks noChangeArrowheads="1"/>
            </p:cNvSpPr>
            <p:nvPr/>
          </p:nvSpPr>
          <p:spPr bwMode="auto">
            <a:xfrm>
              <a:off x="1481699" y="240032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" name="Text Box 98"/>
            <p:cNvSpPr txBox="1">
              <a:spLocks noChangeArrowheads="1"/>
            </p:cNvSpPr>
            <p:nvPr/>
          </p:nvSpPr>
          <p:spPr bwMode="auto">
            <a:xfrm>
              <a:off x="1481699" y="29552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5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" name="Text Box 98"/>
            <p:cNvSpPr txBox="1">
              <a:spLocks noChangeArrowheads="1"/>
            </p:cNvSpPr>
            <p:nvPr/>
          </p:nvSpPr>
          <p:spPr bwMode="auto">
            <a:xfrm>
              <a:off x="1498063" y="4004690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30.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" name="Text Box 98"/>
            <p:cNvSpPr txBox="1">
              <a:spLocks noChangeArrowheads="1"/>
            </p:cNvSpPr>
            <p:nvPr/>
          </p:nvSpPr>
          <p:spPr bwMode="auto">
            <a:xfrm>
              <a:off x="1481699" y="347189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40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" name="Text Box 98"/>
            <p:cNvSpPr txBox="1">
              <a:spLocks noChangeArrowheads="1"/>
            </p:cNvSpPr>
            <p:nvPr/>
          </p:nvSpPr>
          <p:spPr bwMode="auto">
            <a:xfrm>
              <a:off x="1481699" y="504353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dirty="0" smtClean="0">
                  <a:solidFill>
                    <a:srgbClr val="4F6228"/>
                  </a:solidFill>
                  <a:cs typeface="Arial" pitchFamily="34" charset="0"/>
                </a:rPr>
                <a:t>10.</a:t>
              </a:r>
            </a:p>
          </p:txBody>
        </p:sp>
        <p:sp>
          <p:nvSpPr>
            <p:cNvPr id="9" name="Text Box 98"/>
            <p:cNvSpPr txBox="1">
              <a:spLocks noChangeArrowheads="1"/>
            </p:cNvSpPr>
            <p:nvPr/>
          </p:nvSpPr>
          <p:spPr bwMode="auto">
            <a:xfrm>
              <a:off x="1481699" y="4526852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" name="Text Box 98"/>
            <p:cNvSpPr txBox="1">
              <a:spLocks noChangeArrowheads="1"/>
            </p:cNvSpPr>
            <p:nvPr/>
          </p:nvSpPr>
          <p:spPr bwMode="auto">
            <a:xfrm>
              <a:off x="226381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" name="Text Box 98"/>
            <p:cNvSpPr txBox="1">
              <a:spLocks noChangeArrowheads="1"/>
            </p:cNvSpPr>
            <p:nvPr/>
          </p:nvSpPr>
          <p:spPr bwMode="auto">
            <a:xfrm>
              <a:off x="2786050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" name="Text Box 98"/>
            <p:cNvSpPr txBox="1">
              <a:spLocks noChangeArrowheads="1"/>
            </p:cNvSpPr>
            <p:nvPr/>
          </p:nvSpPr>
          <p:spPr bwMode="auto">
            <a:xfrm>
              <a:off x="3835449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4" name="Text Box 98"/>
            <p:cNvSpPr txBox="1">
              <a:spLocks noChangeArrowheads="1"/>
            </p:cNvSpPr>
            <p:nvPr/>
          </p:nvSpPr>
          <p:spPr bwMode="auto">
            <a:xfrm>
              <a:off x="435768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5" name="Text Box 98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" name="Text Box 98"/>
            <p:cNvSpPr txBox="1">
              <a:spLocks noChangeArrowheads="1"/>
            </p:cNvSpPr>
            <p:nvPr/>
          </p:nvSpPr>
          <p:spPr bwMode="auto">
            <a:xfrm>
              <a:off x="5407085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V="1">
            <a:off x="2723322" y="1073426"/>
            <a:ext cx="4532244" cy="4492489"/>
          </a:xfrm>
          <a:prstGeom prst="line">
            <a:avLst/>
          </a:prstGeom>
          <a:ln w="508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9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43530" y="269360"/>
            <a:ext cx="7594730" cy="1045090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rgbClr val="92D050"/>
                </a:solidFill>
                <a:latin typeface="+mj-lt"/>
              </a:rPr>
              <a:t>To determine the d-t graph we use the area under the v-t graph to calculate the displacement.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02180" y="1852138"/>
            <a:ext cx="4832810" cy="4682212"/>
            <a:chOff x="1636570" y="1714978"/>
            <a:chExt cx="4832810" cy="4682212"/>
          </a:xfrm>
        </p:grpSpPr>
        <p:grpSp>
          <p:nvGrpSpPr>
            <p:cNvPr id="4" name="Group 3"/>
            <p:cNvGrpSpPr/>
            <p:nvPr/>
          </p:nvGrpSpPr>
          <p:grpSpPr>
            <a:xfrm>
              <a:off x="1636570" y="1714978"/>
              <a:ext cx="4832810" cy="4682212"/>
              <a:chOff x="1041923" y="1722344"/>
              <a:chExt cx="4887399" cy="4735100"/>
            </a:xfrm>
          </p:grpSpPr>
          <p:grpSp>
            <p:nvGrpSpPr>
              <p:cNvPr id="6" name="Group 66"/>
              <p:cNvGrpSpPr>
                <a:grpSpLocks/>
              </p:cNvGrpSpPr>
              <p:nvPr/>
            </p:nvGrpSpPr>
            <p:grpSpPr bwMode="auto">
              <a:xfrm>
                <a:off x="1041923" y="1722344"/>
                <a:ext cx="4864888" cy="4735100"/>
                <a:chOff x="1612" y="2737"/>
                <a:chExt cx="5230" cy="5090"/>
              </a:xfrm>
            </p:grpSpPr>
            <p:sp>
              <p:nvSpPr>
                <p:cNvPr id="20" name="Rectangle 67"/>
                <p:cNvSpPr>
                  <a:spLocks noChangeArrowheads="1"/>
                </p:cNvSpPr>
                <p:nvPr/>
              </p:nvSpPr>
              <p:spPr bwMode="auto">
                <a:xfrm>
                  <a:off x="1612" y="2737"/>
                  <a:ext cx="5177" cy="5085"/>
                </a:xfrm>
                <a:prstGeom prst="rect">
                  <a:avLst/>
                </a:prstGeom>
                <a:solidFill>
                  <a:srgbClr val="EAF1DD"/>
                </a:solidFill>
                <a:ln w="9525">
                  <a:solidFill>
                    <a:srgbClr val="D6E3BC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cxnSp>
              <p:nvCxnSpPr>
                <p:cNvPr id="21" name="AutoShape 75"/>
                <p:cNvCxnSpPr>
                  <a:cxnSpLocks noChangeShapeType="1"/>
                </p:cNvCxnSpPr>
                <p:nvPr/>
              </p:nvCxnSpPr>
              <p:spPr bwMode="auto">
                <a:xfrm flipV="1">
                  <a:off x="2574" y="2940"/>
                  <a:ext cx="1" cy="4170"/>
                </a:xfrm>
                <a:prstGeom prst="straightConnector1">
                  <a:avLst/>
                </a:prstGeom>
                <a:noFill/>
                <a:ln w="38100">
                  <a:solidFill>
                    <a:srgbClr val="76923C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" name="AutoShape 76"/>
                <p:cNvCxnSpPr>
                  <a:cxnSpLocks noChangeShapeType="1"/>
                </p:cNvCxnSpPr>
                <p:nvPr/>
              </p:nvCxnSpPr>
              <p:spPr bwMode="auto">
                <a:xfrm>
                  <a:off x="2574" y="7110"/>
                  <a:ext cx="4146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76923C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" name="AutoShape 77"/>
                <p:cNvCxnSpPr>
                  <a:cxnSpLocks noChangeShapeType="1"/>
                </p:cNvCxnSpPr>
                <p:nvPr/>
              </p:nvCxnSpPr>
              <p:spPr bwMode="auto">
                <a:xfrm>
                  <a:off x="2575" y="3141"/>
                  <a:ext cx="396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" name="AutoShape 78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41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5" name="AutoShape 7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708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" name="AutoShape 8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275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" name="AutoShape 8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543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8" name="AutoShape 8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76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" name="AutoShape 8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42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" name="AutoShape 8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409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1" name="AutoShape 85"/>
                <p:cNvCxnSpPr>
                  <a:cxnSpLocks noChangeShapeType="1"/>
                </p:cNvCxnSpPr>
                <p:nvPr/>
              </p:nvCxnSpPr>
              <p:spPr bwMode="auto">
                <a:xfrm>
                  <a:off x="2574" y="3708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" name="AutoShape 86"/>
                <p:cNvCxnSpPr>
                  <a:cxnSpLocks noChangeShapeType="1"/>
                </p:cNvCxnSpPr>
                <p:nvPr/>
              </p:nvCxnSpPr>
              <p:spPr bwMode="auto">
                <a:xfrm>
                  <a:off x="2574" y="4275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" name="AutoShape 87"/>
                <p:cNvCxnSpPr>
                  <a:cxnSpLocks noChangeShapeType="1"/>
                </p:cNvCxnSpPr>
                <p:nvPr/>
              </p:nvCxnSpPr>
              <p:spPr bwMode="auto">
                <a:xfrm>
                  <a:off x="2574" y="4842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4" name="AutoShape 88"/>
                <p:cNvCxnSpPr>
                  <a:cxnSpLocks noChangeShapeType="1"/>
                </p:cNvCxnSpPr>
                <p:nvPr/>
              </p:nvCxnSpPr>
              <p:spPr bwMode="auto">
                <a:xfrm>
                  <a:off x="2574" y="5409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" name="AutoShape 89"/>
                <p:cNvCxnSpPr>
                  <a:cxnSpLocks noChangeShapeType="1"/>
                </p:cNvCxnSpPr>
                <p:nvPr/>
              </p:nvCxnSpPr>
              <p:spPr bwMode="auto">
                <a:xfrm>
                  <a:off x="2574" y="5976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" name="AutoShape 90"/>
                <p:cNvCxnSpPr>
                  <a:cxnSpLocks noChangeShapeType="1"/>
                </p:cNvCxnSpPr>
                <p:nvPr/>
              </p:nvCxnSpPr>
              <p:spPr bwMode="auto">
                <a:xfrm>
                  <a:off x="2574" y="6543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sp>
              <p:nvSpPr>
                <p:cNvPr id="37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5545" y="7388"/>
                  <a:ext cx="1297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time (s)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3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108" y="2910"/>
                  <a:ext cx="561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70.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39" name="Text Box 99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10" y="4112"/>
                  <a:ext cx="2295" cy="4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velocity (m/s [D])</a:t>
                  </a:r>
                  <a:endParaRPr kumimoji="0" lang="en-US" sz="28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p:grpSp>
          <p:sp>
            <p:nvSpPr>
              <p:cNvPr id="7" name="Text Box 98"/>
              <p:cNvSpPr txBox="1">
                <a:spLocks noChangeArrowheads="1"/>
              </p:cNvSpPr>
              <p:nvPr/>
            </p:nvSpPr>
            <p:spPr bwMode="auto">
              <a:xfrm>
                <a:off x="1481699" y="2400327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60.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" name="Text Box 98"/>
              <p:cNvSpPr txBox="1">
                <a:spLocks noChangeArrowheads="1"/>
              </p:cNvSpPr>
              <p:nvPr/>
            </p:nvSpPr>
            <p:spPr bwMode="auto">
              <a:xfrm>
                <a:off x="1481699" y="29552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CA" sz="2000" dirty="0" smtClean="0">
                    <a:solidFill>
                      <a:srgbClr val="4F6228"/>
                    </a:solidFill>
                    <a:cs typeface="Arial" pitchFamily="34" charset="0"/>
                  </a:rPr>
                  <a:t>5</a:t>
                </a: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0.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" name="Text Box 98"/>
              <p:cNvSpPr txBox="1">
                <a:spLocks noChangeArrowheads="1"/>
              </p:cNvSpPr>
              <p:nvPr/>
            </p:nvSpPr>
            <p:spPr bwMode="auto">
              <a:xfrm>
                <a:off x="1498063" y="4004690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CA" sz="2000" dirty="0" smtClean="0">
                    <a:solidFill>
                      <a:srgbClr val="4F6228"/>
                    </a:solidFill>
                    <a:cs typeface="Arial" pitchFamily="34" charset="0"/>
                  </a:rPr>
                  <a:t>30.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" name="Text Box 98"/>
              <p:cNvSpPr txBox="1">
                <a:spLocks noChangeArrowheads="1"/>
              </p:cNvSpPr>
              <p:nvPr/>
            </p:nvSpPr>
            <p:spPr bwMode="auto">
              <a:xfrm>
                <a:off x="1481699" y="3471897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CA" sz="2000" dirty="0" smtClean="0">
                    <a:solidFill>
                      <a:srgbClr val="4F6228"/>
                    </a:solidFill>
                    <a:cs typeface="Arial" pitchFamily="34" charset="0"/>
                  </a:rPr>
                  <a:t>40</a:t>
                </a: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.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" name="Text Box 98"/>
              <p:cNvSpPr txBox="1">
                <a:spLocks noChangeArrowheads="1"/>
              </p:cNvSpPr>
              <p:nvPr/>
            </p:nvSpPr>
            <p:spPr bwMode="auto">
              <a:xfrm>
                <a:off x="1481699" y="5043533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dirty="0" smtClean="0">
                    <a:solidFill>
                      <a:srgbClr val="4F6228"/>
                    </a:solidFill>
                    <a:cs typeface="Arial" pitchFamily="34" charset="0"/>
                  </a:rPr>
                  <a:t>10.</a:t>
                </a:r>
              </a:p>
            </p:txBody>
          </p:sp>
          <p:sp>
            <p:nvSpPr>
              <p:cNvPr id="12" name="Text Box 98"/>
              <p:cNvSpPr txBox="1">
                <a:spLocks noChangeArrowheads="1"/>
              </p:cNvSpPr>
              <p:nvPr/>
            </p:nvSpPr>
            <p:spPr bwMode="auto">
              <a:xfrm>
                <a:off x="1481699" y="4526852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CA" sz="2000" dirty="0" smtClean="0">
                    <a:solidFill>
                      <a:srgbClr val="4F6228"/>
                    </a:solidFill>
                    <a:cs typeface="Arial" pitchFamily="34" charset="0"/>
                  </a:rPr>
                  <a:t>2</a:t>
                </a: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0.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" name="Text Box 98"/>
              <p:cNvSpPr txBox="1">
                <a:spLocks noChangeArrowheads="1"/>
              </p:cNvSpPr>
              <p:nvPr/>
            </p:nvSpPr>
            <p:spPr bwMode="auto">
              <a:xfrm>
                <a:off x="2263813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1.0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4" name="Text Box 98"/>
              <p:cNvSpPr txBox="1">
                <a:spLocks noChangeArrowheads="1"/>
              </p:cNvSpPr>
              <p:nvPr/>
            </p:nvSpPr>
            <p:spPr bwMode="auto">
              <a:xfrm>
                <a:off x="2786050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2.0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5" name="Text Box 98"/>
              <p:cNvSpPr txBox="1">
                <a:spLocks noChangeArrowheads="1"/>
              </p:cNvSpPr>
              <p:nvPr/>
            </p:nvSpPr>
            <p:spPr bwMode="auto">
              <a:xfrm>
                <a:off x="3286116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3.0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6" name="Text Box 98"/>
              <p:cNvSpPr txBox="1">
                <a:spLocks noChangeArrowheads="1"/>
              </p:cNvSpPr>
              <p:nvPr/>
            </p:nvSpPr>
            <p:spPr bwMode="auto">
              <a:xfrm>
                <a:off x="3835449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4.0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7" name="Text Box 98"/>
              <p:cNvSpPr txBox="1">
                <a:spLocks noChangeArrowheads="1"/>
              </p:cNvSpPr>
              <p:nvPr/>
            </p:nvSpPr>
            <p:spPr bwMode="auto">
              <a:xfrm>
                <a:off x="4357686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5.0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8" name="Text Box 98"/>
              <p:cNvSpPr txBox="1">
                <a:spLocks noChangeArrowheads="1"/>
              </p:cNvSpPr>
              <p:nvPr/>
            </p:nvSpPr>
            <p:spPr bwMode="auto">
              <a:xfrm>
                <a:off x="4857752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6.0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9" name="Text Box 98"/>
              <p:cNvSpPr txBox="1">
                <a:spLocks noChangeArrowheads="1"/>
              </p:cNvSpPr>
              <p:nvPr/>
            </p:nvSpPr>
            <p:spPr bwMode="auto">
              <a:xfrm>
                <a:off x="5407085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7.0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flipV="1">
              <a:off x="2548890" y="2137411"/>
              <a:ext cx="3634740" cy="3611879"/>
            </a:xfrm>
            <a:prstGeom prst="line">
              <a:avLst/>
            </a:prstGeom>
            <a:ln w="5080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4843"/>
              </p:ext>
            </p:extLst>
          </p:nvPr>
        </p:nvGraphicFramePr>
        <p:xfrm>
          <a:off x="5749290" y="1888794"/>
          <a:ext cx="3143250" cy="2494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8585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time (s)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Displacement </a:t>
                      </a:r>
                    </a:p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(m [D])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2.0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600950" y="2537461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0.0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16190" y="2884171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5.0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479030" y="326136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20.0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459980" y="361950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45.0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52360" y="398907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80.0</a:t>
            </a:r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H="1">
            <a:off x="1725930" y="5386388"/>
            <a:ext cx="493395" cy="488632"/>
          </a:xfrm>
          <a:prstGeom prst="rtTriangle">
            <a:avLst/>
          </a:prstGeom>
          <a:solidFill>
            <a:srgbClr val="ACF32D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/>
          <p:cNvSpPr/>
          <p:nvPr/>
        </p:nvSpPr>
        <p:spPr>
          <a:xfrm flipH="1">
            <a:off x="1729739" y="4877753"/>
            <a:ext cx="1017270" cy="974407"/>
          </a:xfrm>
          <a:prstGeom prst="rtTriangle">
            <a:avLst/>
          </a:prstGeom>
          <a:solidFill>
            <a:srgbClr val="ACF32D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/>
          <p:cNvSpPr/>
          <p:nvPr/>
        </p:nvSpPr>
        <p:spPr>
          <a:xfrm flipH="1">
            <a:off x="1730692" y="4367214"/>
            <a:ext cx="1526858" cy="1517332"/>
          </a:xfrm>
          <a:prstGeom prst="rtTriangle">
            <a:avLst/>
          </a:prstGeom>
          <a:solidFill>
            <a:srgbClr val="ACF32D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/>
          <p:cNvSpPr/>
          <p:nvPr/>
        </p:nvSpPr>
        <p:spPr>
          <a:xfrm flipH="1">
            <a:off x="1711641" y="3856673"/>
            <a:ext cx="2069783" cy="2026921"/>
          </a:xfrm>
          <a:prstGeom prst="rtTriangle">
            <a:avLst/>
          </a:prstGeom>
          <a:solidFill>
            <a:srgbClr val="ACF32D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11930" y="297180"/>
            <a:ext cx="251460" cy="158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954530" y="811530"/>
            <a:ext cx="251460" cy="158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6570" y="194310"/>
            <a:ext cx="5909702" cy="6202880"/>
            <a:chOff x="1636570" y="194310"/>
            <a:chExt cx="5909702" cy="6202880"/>
          </a:xfrm>
        </p:grpSpPr>
        <p:sp>
          <p:nvSpPr>
            <p:cNvPr id="3" name="Rectangle 67"/>
            <p:cNvSpPr>
              <a:spLocks noChangeArrowheads="1"/>
            </p:cNvSpPr>
            <p:nvPr/>
          </p:nvSpPr>
          <p:spPr bwMode="auto">
            <a:xfrm>
              <a:off x="1636570" y="194310"/>
              <a:ext cx="5849814" cy="6197230"/>
            </a:xfrm>
            <a:prstGeom prst="rect">
              <a:avLst/>
            </a:prstGeom>
            <a:solidFill>
              <a:srgbClr val="EAF1DD"/>
            </a:solidFill>
            <a:ln w="9525">
              <a:solidFill>
                <a:srgbClr val="D6E3BC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cxnSp>
          <p:nvCxnSpPr>
            <p:cNvPr id="4" name="AutoShape 75"/>
            <p:cNvCxnSpPr>
              <a:cxnSpLocks noChangeShapeType="1"/>
            </p:cNvCxnSpPr>
            <p:nvPr/>
          </p:nvCxnSpPr>
          <p:spPr bwMode="auto">
            <a:xfrm rot="16200000" flipV="1">
              <a:off x="-71500" y="3031870"/>
              <a:ext cx="5438344" cy="14684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5" name="AutoShape 76"/>
            <p:cNvCxnSpPr>
              <a:cxnSpLocks noChangeShapeType="1"/>
            </p:cNvCxnSpPr>
            <p:nvPr/>
          </p:nvCxnSpPr>
          <p:spPr bwMode="auto">
            <a:xfrm>
              <a:off x="2655014" y="5758382"/>
              <a:ext cx="4684823" cy="0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6" name="AutoShape 77"/>
            <p:cNvCxnSpPr>
              <a:cxnSpLocks noChangeShapeType="1"/>
            </p:cNvCxnSpPr>
            <p:nvPr/>
          </p:nvCxnSpPr>
          <p:spPr bwMode="auto">
            <a:xfrm>
              <a:off x="2656144" y="1273147"/>
              <a:ext cx="4483690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7" name="AutoShape 78"/>
            <p:cNvCxnSpPr>
              <a:cxnSpLocks noChangeShapeType="1"/>
            </p:cNvCxnSpPr>
            <p:nvPr/>
          </p:nvCxnSpPr>
          <p:spPr bwMode="auto">
            <a:xfrm rot="16200000" flipV="1">
              <a:off x="728905" y="3191586"/>
              <a:ext cx="5129733" cy="3862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8" name="AutoShape 79"/>
            <p:cNvCxnSpPr>
              <a:cxnSpLocks noChangeShapeType="1"/>
            </p:cNvCxnSpPr>
            <p:nvPr/>
          </p:nvCxnSpPr>
          <p:spPr bwMode="auto">
            <a:xfrm rot="16200000" flipV="1">
              <a:off x="1363575" y="3185566"/>
              <a:ext cx="5129733" cy="15901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9" name="AutoShape 80"/>
            <p:cNvCxnSpPr>
              <a:cxnSpLocks noChangeShapeType="1"/>
            </p:cNvCxnSpPr>
            <p:nvPr/>
          </p:nvCxnSpPr>
          <p:spPr bwMode="auto">
            <a:xfrm rot="5400000" flipH="1" flipV="1">
              <a:off x="2015388" y="3190342"/>
              <a:ext cx="5129733" cy="6351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0" name="AutoShape 81"/>
            <p:cNvCxnSpPr>
              <a:cxnSpLocks noChangeShapeType="1"/>
            </p:cNvCxnSpPr>
            <p:nvPr/>
          </p:nvCxnSpPr>
          <p:spPr bwMode="auto">
            <a:xfrm rot="5400000" flipH="1" flipV="1">
              <a:off x="4576925" y="3191559"/>
              <a:ext cx="5129733" cy="3917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1" name="AutoShape 82"/>
            <p:cNvCxnSpPr>
              <a:cxnSpLocks noChangeShapeType="1"/>
            </p:cNvCxnSpPr>
            <p:nvPr/>
          </p:nvCxnSpPr>
          <p:spPr bwMode="auto">
            <a:xfrm rot="5400000" flipH="1" flipV="1">
              <a:off x="3942256" y="3196970"/>
              <a:ext cx="5118303" cy="4525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2" name="AutoShape 83"/>
            <p:cNvCxnSpPr>
              <a:cxnSpLocks noChangeShapeType="1"/>
            </p:cNvCxnSpPr>
            <p:nvPr/>
          </p:nvCxnSpPr>
          <p:spPr bwMode="auto">
            <a:xfrm rot="16200000" flipV="1">
              <a:off x="2655773" y="3196388"/>
              <a:ext cx="5118303" cy="5688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3" name="AutoShape 84"/>
            <p:cNvCxnSpPr>
              <a:cxnSpLocks noChangeShapeType="1"/>
            </p:cNvCxnSpPr>
            <p:nvPr/>
          </p:nvCxnSpPr>
          <p:spPr bwMode="auto">
            <a:xfrm rot="5400000" flipH="1" flipV="1">
              <a:off x="3296157" y="3190950"/>
              <a:ext cx="5129733" cy="5134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4" name="AutoShape 85"/>
            <p:cNvCxnSpPr>
              <a:cxnSpLocks noChangeShapeType="1"/>
            </p:cNvCxnSpPr>
            <p:nvPr/>
          </p:nvCxnSpPr>
          <p:spPr bwMode="auto">
            <a:xfrm>
              <a:off x="2655014" y="1913895"/>
              <a:ext cx="4484820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5" name="AutoShape 86"/>
            <p:cNvCxnSpPr>
              <a:cxnSpLocks noChangeShapeType="1"/>
            </p:cNvCxnSpPr>
            <p:nvPr/>
          </p:nvCxnSpPr>
          <p:spPr bwMode="auto">
            <a:xfrm>
              <a:off x="2655014" y="2554643"/>
              <a:ext cx="4484820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6" name="AutoShape 87"/>
            <p:cNvCxnSpPr>
              <a:cxnSpLocks noChangeShapeType="1"/>
            </p:cNvCxnSpPr>
            <p:nvPr/>
          </p:nvCxnSpPr>
          <p:spPr bwMode="auto">
            <a:xfrm>
              <a:off x="2655014" y="3195391"/>
              <a:ext cx="4484820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7" name="AutoShape 88"/>
            <p:cNvCxnSpPr>
              <a:cxnSpLocks noChangeShapeType="1"/>
            </p:cNvCxnSpPr>
            <p:nvPr/>
          </p:nvCxnSpPr>
          <p:spPr bwMode="auto">
            <a:xfrm>
              <a:off x="2655014" y="3836138"/>
              <a:ext cx="4484820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8" name="AutoShape 89"/>
            <p:cNvCxnSpPr>
              <a:cxnSpLocks noChangeShapeType="1"/>
            </p:cNvCxnSpPr>
            <p:nvPr/>
          </p:nvCxnSpPr>
          <p:spPr bwMode="auto">
            <a:xfrm>
              <a:off x="2655014" y="4476886"/>
              <a:ext cx="4484820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9" name="AutoShape 90"/>
            <p:cNvCxnSpPr>
              <a:cxnSpLocks noChangeShapeType="1"/>
            </p:cNvCxnSpPr>
            <p:nvPr/>
          </p:nvCxnSpPr>
          <p:spPr bwMode="auto">
            <a:xfrm>
              <a:off x="2655014" y="5117634"/>
              <a:ext cx="4484820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20" name="Text Box 91"/>
            <p:cNvSpPr txBox="1">
              <a:spLocks noChangeArrowheads="1"/>
            </p:cNvSpPr>
            <p:nvPr/>
          </p:nvSpPr>
          <p:spPr bwMode="auto">
            <a:xfrm>
              <a:off x="6080711" y="5901091"/>
              <a:ext cx="1465561" cy="496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time (s)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Text Box 98"/>
            <p:cNvSpPr txBox="1">
              <a:spLocks noChangeArrowheads="1"/>
            </p:cNvSpPr>
            <p:nvPr/>
          </p:nvSpPr>
          <p:spPr bwMode="auto">
            <a:xfrm>
              <a:off x="2128451" y="1012102"/>
              <a:ext cx="633909" cy="413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2" name="Text Box 99"/>
            <p:cNvSpPr txBox="1">
              <a:spLocks noChangeArrowheads="1"/>
            </p:cNvSpPr>
            <p:nvPr/>
          </p:nvSpPr>
          <p:spPr bwMode="auto">
            <a:xfrm rot="16200000">
              <a:off x="661640" y="2370465"/>
              <a:ext cx="2593503" cy="506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Position (m [D])</a:t>
              </a:r>
              <a:endParaRPr kumimoji="0" lang="en-US" sz="2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3" name="Text Box 98"/>
            <p:cNvSpPr txBox="1">
              <a:spLocks noChangeArrowheads="1"/>
            </p:cNvSpPr>
            <p:nvPr/>
          </p:nvSpPr>
          <p:spPr bwMode="auto">
            <a:xfrm>
              <a:off x="2102215" y="1640191"/>
              <a:ext cx="634396" cy="413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Text Box 98"/>
            <p:cNvSpPr txBox="1">
              <a:spLocks noChangeArrowheads="1"/>
            </p:cNvSpPr>
            <p:nvPr/>
          </p:nvSpPr>
          <p:spPr bwMode="auto">
            <a:xfrm>
              <a:off x="2102215" y="2314251"/>
              <a:ext cx="634396" cy="413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5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5" name="Text Box 98"/>
            <p:cNvSpPr txBox="1">
              <a:spLocks noChangeArrowheads="1"/>
            </p:cNvSpPr>
            <p:nvPr/>
          </p:nvSpPr>
          <p:spPr bwMode="auto">
            <a:xfrm>
              <a:off x="2122094" y="3589117"/>
              <a:ext cx="634396" cy="413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30.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6" name="Text Box 98"/>
            <p:cNvSpPr txBox="1">
              <a:spLocks noChangeArrowheads="1"/>
            </p:cNvSpPr>
            <p:nvPr/>
          </p:nvSpPr>
          <p:spPr bwMode="auto">
            <a:xfrm>
              <a:off x="2102215" y="2941898"/>
              <a:ext cx="634396" cy="413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40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7" name="Text Box 98"/>
            <p:cNvSpPr txBox="1">
              <a:spLocks noChangeArrowheads="1"/>
            </p:cNvSpPr>
            <p:nvPr/>
          </p:nvSpPr>
          <p:spPr bwMode="auto">
            <a:xfrm>
              <a:off x="2102215" y="4851069"/>
              <a:ext cx="634396" cy="413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dirty="0" smtClean="0">
                  <a:solidFill>
                    <a:srgbClr val="4F6228"/>
                  </a:solidFill>
                  <a:cs typeface="Arial" pitchFamily="34" charset="0"/>
                </a:rPr>
                <a:t>10.</a:t>
              </a:r>
            </a:p>
          </p:txBody>
        </p:sp>
        <p:sp>
          <p:nvSpPr>
            <p:cNvPr id="28" name="Text Box 98"/>
            <p:cNvSpPr txBox="1">
              <a:spLocks noChangeArrowheads="1"/>
            </p:cNvSpPr>
            <p:nvPr/>
          </p:nvSpPr>
          <p:spPr bwMode="auto">
            <a:xfrm>
              <a:off x="2102215" y="4223422"/>
              <a:ext cx="634396" cy="413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9" name="Text Box 98"/>
            <p:cNvSpPr txBox="1">
              <a:spLocks noChangeArrowheads="1"/>
            </p:cNvSpPr>
            <p:nvPr/>
          </p:nvSpPr>
          <p:spPr bwMode="auto">
            <a:xfrm>
              <a:off x="3052301" y="5666763"/>
              <a:ext cx="634396" cy="413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3686697" y="5666763"/>
              <a:ext cx="634396" cy="413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1" name="Text Box 98"/>
            <p:cNvSpPr txBox="1">
              <a:spLocks noChangeArrowheads="1"/>
            </p:cNvSpPr>
            <p:nvPr/>
          </p:nvSpPr>
          <p:spPr bwMode="auto">
            <a:xfrm>
              <a:off x="4294160" y="5666763"/>
              <a:ext cx="634396" cy="413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2" name="Text Box 98"/>
            <p:cNvSpPr txBox="1">
              <a:spLocks noChangeArrowheads="1"/>
            </p:cNvSpPr>
            <p:nvPr/>
          </p:nvSpPr>
          <p:spPr bwMode="auto">
            <a:xfrm>
              <a:off x="4961471" y="5666763"/>
              <a:ext cx="634396" cy="413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3" name="Text Box 98"/>
            <p:cNvSpPr txBox="1">
              <a:spLocks noChangeArrowheads="1"/>
            </p:cNvSpPr>
            <p:nvPr/>
          </p:nvSpPr>
          <p:spPr bwMode="auto">
            <a:xfrm>
              <a:off x="5595867" y="5666763"/>
              <a:ext cx="634396" cy="413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4" name="Text Box 98"/>
            <p:cNvSpPr txBox="1">
              <a:spLocks noChangeArrowheads="1"/>
            </p:cNvSpPr>
            <p:nvPr/>
          </p:nvSpPr>
          <p:spPr bwMode="auto">
            <a:xfrm>
              <a:off x="6203331" y="5666763"/>
              <a:ext cx="634396" cy="413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5" name="Text Box 98"/>
            <p:cNvSpPr txBox="1">
              <a:spLocks noChangeArrowheads="1"/>
            </p:cNvSpPr>
            <p:nvPr/>
          </p:nvSpPr>
          <p:spPr bwMode="auto">
            <a:xfrm>
              <a:off x="6870642" y="5666763"/>
              <a:ext cx="634396" cy="413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591734" y="5672148"/>
              <a:ext cx="142876" cy="142876"/>
            </a:xfrm>
            <a:prstGeom prst="ellipse">
              <a:avLst/>
            </a:prstGeom>
            <a:solidFill>
              <a:srgbClr val="ACF32D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AutoShape 85"/>
            <p:cNvCxnSpPr>
              <a:cxnSpLocks noChangeShapeType="1"/>
            </p:cNvCxnSpPr>
            <p:nvPr/>
          </p:nvCxnSpPr>
          <p:spPr bwMode="auto">
            <a:xfrm>
              <a:off x="2635964" y="626115"/>
              <a:ext cx="4507786" cy="2535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38" name="Text Box 98"/>
            <p:cNvSpPr txBox="1">
              <a:spLocks noChangeArrowheads="1"/>
            </p:cNvSpPr>
            <p:nvPr/>
          </p:nvSpPr>
          <p:spPr bwMode="auto">
            <a:xfrm>
              <a:off x="2132261" y="444412"/>
              <a:ext cx="633909" cy="413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8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3224194" y="5344488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3864274" y="4418658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4504354" y="2807028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5136814" y="570558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reeform 42"/>
          <p:cNvSpPr/>
          <p:nvPr/>
        </p:nvSpPr>
        <p:spPr>
          <a:xfrm>
            <a:off x="2663190" y="628650"/>
            <a:ext cx="2548890" cy="5120640"/>
          </a:xfrm>
          <a:custGeom>
            <a:avLst/>
            <a:gdLst>
              <a:gd name="connsiteX0" fmla="*/ 0 w 2548890"/>
              <a:gd name="connsiteY0" fmla="*/ 5120640 h 5120640"/>
              <a:gd name="connsiteX1" fmla="*/ 640080 w 2548890"/>
              <a:gd name="connsiteY1" fmla="*/ 4789170 h 5120640"/>
              <a:gd name="connsiteX2" fmla="*/ 1280160 w 2548890"/>
              <a:gd name="connsiteY2" fmla="*/ 3863340 h 5120640"/>
              <a:gd name="connsiteX3" fmla="*/ 1920240 w 2548890"/>
              <a:gd name="connsiteY3" fmla="*/ 2240280 h 5120640"/>
              <a:gd name="connsiteX4" fmla="*/ 2548890 w 2548890"/>
              <a:gd name="connsiteY4" fmla="*/ 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890" h="5120640">
                <a:moveTo>
                  <a:pt x="0" y="5120640"/>
                </a:moveTo>
                <a:cubicBezTo>
                  <a:pt x="213360" y="5059680"/>
                  <a:pt x="426720" y="4998720"/>
                  <a:pt x="640080" y="4789170"/>
                </a:cubicBezTo>
                <a:cubicBezTo>
                  <a:pt x="853440" y="4579620"/>
                  <a:pt x="1066800" y="4288155"/>
                  <a:pt x="1280160" y="3863340"/>
                </a:cubicBezTo>
                <a:cubicBezTo>
                  <a:pt x="1493520" y="3438525"/>
                  <a:pt x="1708785" y="2884170"/>
                  <a:pt x="1920240" y="2240280"/>
                </a:cubicBezTo>
                <a:cubicBezTo>
                  <a:pt x="2131695" y="1596390"/>
                  <a:pt x="2340292" y="798195"/>
                  <a:pt x="2548890" y="0"/>
                </a:cubicBezTo>
              </a:path>
            </a:pathLst>
          </a:custGeom>
          <a:ln w="3175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1.  The area under an a-t graph is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4546" y="2214554"/>
            <a:ext cx="6429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position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displacement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 </a:t>
            </a:r>
            <a:r>
              <a:rPr lang="en-CA" sz="2800" dirty="0" err="1" smtClean="0">
                <a:solidFill>
                  <a:srgbClr val="FFC000"/>
                </a:solidFill>
                <a:latin typeface="Symbol" pitchFamily="18" charset="2"/>
              </a:rPr>
              <a:t>D</a:t>
            </a:r>
            <a:r>
              <a:rPr lang="en-CA" sz="2800" dirty="0" err="1" smtClean="0">
                <a:solidFill>
                  <a:srgbClr val="FFC000"/>
                </a:solidFill>
              </a:rPr>
              <a:t>v</a:t>
            </a:r>
            <a:endParaRPr lang="en-CA" sz="2800" dirty="0" smtClean="0">
              <a:solidFill>
                <a:srgbClr val="FFC000"/>
              </a:solidFill>
            </a:endParaRP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acceleration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jerk</a:t>
            </a:r>
          </a:p>
        </p:txBody>
      </p:sp>
    </p:spTree>
    <p:extLst>
      <p:ext uri="{BB962C8B-B14F-4D97-AF65-F5344CB8AC3E}">
        <p14:creationId xmlns:p14="http://schemas.microsoft.com/office/powerpoint/2010/main" val="1821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2.  The slope of an a-t graph is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4546" y="2214554"/>
            <a:ext cx="6429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position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displacement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 </a:t>
            </a:r>
            <a:r>
              <a:rPr lang="en-CA" sz="2800" dirty="0" err="1" smtClean="0">
                <a:solidFill>
                  <a:srgbClr val="FFC000"/>
                </a:solidFill>
                <a:latin typeface="Symbol" pitchFamily="18" charset="2"/>
              </a:rPr>
              <a:t>D</a:t>
            </a:r>
            <a:r>
              <a:rPr lang="en-CA" sz="2800" dirty="0" err="1" smtClean="0">
                <a:solidFill>
                  <a:srgbClr val="FFC000"/>
                </a:solidFill>
              </a:rPr>
              <a:t>v</a:t>
            </a:r>
            <a:endParaRPr lang="en-CA" sz="2800" dirty="0" smtClean="0">
              <a:solidFill>
                <a:srgbClr val="FFC000"/>
              </a:solidFill>
            </a:endParaRP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acceleration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jerk</a:t>
            </a:r>
          </a:p>
        </p:txBody>
      </p:sp>
    </p:spTree>
    <p:extLst>
      <p:ext uri="{BB962C8B-B14F-4D97-AF65-F5344CB8AC3E}">
        <p14:creationId xmlns:p14="http://schemas.microsoft.com/office/powerpoint/2010/main" val="39908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3.  Which a-t graph depicts uniform motion?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5776" y="264889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6" name="Rectangle 67"/>
          <p:cNvSpPr>
            <a:spLocks noChangeArrowheads="1"/>
          </p:cNvSpPr>
          <p:nvPr/>
        </p:nvSpPr>
        <p:spPr bwMode="auto">
          <a:xfrm>
            <a:off x="1080994" y="287129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37" name="Straight Connector 36"/>
          <p:cNvCxnSpPr/>
          <p:nvPr/>
        </p:nvCxnSpPr>
        <p:spPr>
          <a:xfrm rot="16200000" flipH="1">
            <a:off x="640080" y="364617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68730" y="426339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57300" y="3577590"/>
            <a:ext cx="1062990" cy="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01286" y="266413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b.</a:t>
            </a:r>
          </a:p>
        </p:txBody>
      </p:sp>
      <p:sp>
        <p:nvSpPr>
          <p:cNvPr id="41" name="Rectangle 67"/>
          <p:cNvSpPr>
            <a:spLocks noChangeArrowheads="1"/>
          </p:cNvSpPr>
          <p:nvPr/>
        </p:nvSpPr>
        <p:spPr bwMode="auto">
          <a:xfrm>
            <a:off x="3256504" y="288653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42" name="Straight Connector 41"/>
          <p:cNvCxnSpPr/>
          <p:nvPr/>
        </p:nvCxnSpPr>
        <p:spPr>
          <a:xfrm rot="16200000" flipH="1">
            <a:off x="2815590" y="366141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44240" y="427863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444240" y="4267200"/>
            <a:ext cx="1062990" cy="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30136" y="265270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c.</a:t>
            </a:r>
          </a:p>
        </p:txBody>
      </p:sp>
      <p:sp>
        <p:nvSpPr>
          <p:cNvPr id="46" name="Rectangle 67"/>
          <p:cNvSpPr>
            <a:spLocks noChangeArrowheads="1"/>
          </p:cNvSpPr>
          <p:nvPr/>
        </p:nvSpPr>
        <p:spPr bwMode="auto">
          <a:xfrm>
            <a:off x="5485354" y="287510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47" name="Straight Connector 46"/>
          <p:cNvCxnSpPr/>
          <p:nvPr/>
        </p:nvCxnSpPr>
        <p:spPr>
          <a:xfrm rot="16200000" flipH="1">
            <a:off x="5044440" y="364998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73090" y="426720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669280" y="3581400"/>
            <a:ext cx="1055370" cy="68199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30386" y="265270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d.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485604" y="287510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52" name="Straight Connector 51"/>
          <p:cNvCxnSpPr/>
          <p:nvPr/>
        </p:nvCxnSpPr>
        <p:spPr>
          <a:xfrm rot="16200000" flipH="1">
            <a:off x="7044690" y="364998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673340" y="426720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61910" y="3581400"/>
            <a:ext cx="1070610" cy="65913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114550" y="1737360"/>
            <a:ext cx="251460" cy="1588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642910" y="1643050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4.  Which a-t graph depicts non-uniform motion, </a:t>
            </a:r>
            <a:r>
              <a:rPr lang="en-US" sz="2800" smtClean="0">
                <a:solidFill>
                  <a:srgbClr val="FFC000"/>
                </a:solidFill>
                <a:latin typeface="Calibri" pitchFamily="34" charset="0"/>
              </a:rPr>
              <a:t>positive acceleration? 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5776" y="264889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1080994" y="287129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40080" y="364617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68730" y="426339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57300" y="3577590"/>
            <a:ext cx="1062990" cy="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01286" y="266413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b.</a:t>
            </a:r>
          </a:p>
        </p:txBody>
      </p:sp>
      <p:sp>
        <p:nvSpPr>
          <p:cNvPr id="57" name="Rectangle 67"/>
          <p:cNvSpPr>
            <a:spLocks noChangeArrowheads="1"/>
          </p:cNvSpPr>
          <p:nvPr/>
        </p:nvSpPr>
        <p:spPr bwMode="auto">
          <a:xfrm>
            <a:off x="3256504" y="288653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58" name="Straight Connector 57"/>
          <p:cNvCxnSpPr/>
          <p:nvPr/>
        </p:nvCxnSpPr>
        <p:spPr>
          <a:xfrm rot="16200000" flipH="1">
            <a:off x="2815590" y="366141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444240" y="427863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444240" y="4267200"/>
            <a:ext cx="1062990" cy="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030136" y="265270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c.</a:t>
            </a:r>
          </a:p>
        </p:txBody>
      </p:sp>
      <p:sp>
        <p:nvSpPr>
          <p:cNvPr id="62" name="Rectangle 67"/>
          <p:cNvSpPr>
            <a:spLocks noChangeArrowheads="1"/>
          </p:cNvSpPr>
          <p:nvPr/>
        </p:nvSpPr>
        <p:spPr bwMode="auto">
          <a:xfrm>
            <a:off x="5485354" y="287510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63" name="Straight Connector 62"/>
          <p:cNvCxnSpPr/>
          <p:nvPr/>
        </p:nvCxnSpPr>
        <p:spPr>
          <a:xfrm rot="16200000" flipH="1">
            <a:off x="5044440" y="364998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73090" y="426720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669280" y="3581400"/>
            <a:ext cx="1055370" cy="68199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30386" y="265270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d.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485604" y="287510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68" name="Straight Connector 67"/>
          <p:cNvCxnSpPr/>
          <p:nvPr/>
        </p:nvCxnSpPr>
        <p:spPr>
          <a:xfrm rot="16200000" flipH="1">
            <a:off x="7044690" y="364998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673340" y="426720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661910" y="3581400"/>
            <a:ext cx="1070610" cy="65913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125980" y="1737360"/>
            <a:ext cx="251460" cy="1588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5.  Which v-t graph depicts uniform motion?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5776" y="264889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6" name="Rectangle 67"/>
          <p:cNvSpPr>
            <a:spLocks noChangeArrowheads="1"/>
          </p:cNvSpPr>
          <p:nvPr/>
        </p:nvSpPr>
        <p:spPr bwMode="auto">
          <a:xfrm>
            <a:off x="1080994" y="287129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37" name="Straight Connector 36"/>
          <p:cNvCxnSpPr/>
          <p:nvPr/>
        </p:nvCxnSpPr>
        <p:spPr>
          <a:xfrm rot="16200000" flipH="1">
            <a:off x="640080" y="364617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68730" y="426339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57300" y="3577590"/>
            <a:ext cx="1062990" cy="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01286" y="266413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b.</a:t>
            </a:r>
          </a:p>
        </p:txBody>
      </p:sp>
      <p:sp>
        <p:nvSpPr>
          <p:cNvPr id="41" name="Rectangle 67"/>
          <p:cNvSpPr>
            <a:spLocks noChangeArrowheads="1"/>
          </p:cNvSpPr>
          <p:nvPr/>
        </p:nvSpPr>
        <p:spPr bwMode="auto">
          <a:xfrm>
            <a:off x="3256504" y="288653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42" name="Straight Connector 41"/>
          <p:cNvCxnSpPr/>
          <p:nvPr/>
        </p:nvCxnSpPr>
        <p:spPr>
          <a:xfrm rot="16200000" flipH="1">
            <a:off x="2815590" y="366141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44240" y="427863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30136" y="265270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c.</a:t>
            </a: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5485354" y="287510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5044440" y="364998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73090" y="426720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669280" y="3581400"/>
            <a:ext cx="1055370" cy="68199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30386" y="265270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d.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485604" y="287510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51" name="Straight Connector 50"/>
          <p:cNvCxnSpPr/>
          <p:nvPr/>
        </p:nvCxnSpPr>
        <p:spPr>
          <a:xfrm rot="16200000" flipH="1">
            <a:off x="7044690" y="364998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73340" y="426720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661910" y="3581400"/>
            <a:ext cx="1070610" cy="65913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3429000" y="3086100"/>
            <a:ext cx="1055370" cy="1165860"/>
          </a:xfrm>
          <a:custGeom>
            <a:avLst/>
            <a:gdLst>
              <a:gd name="connsiteX0" fmla="*/ 0 w 1055370"/>
              <a:gd name="connsiteY0" fmla="*/ 1165860 h 1165860"/>
              <a:gd name="connsiteX1" fmla="*/ 205740 w 1055370"/>
              <a:gd name="connsiteY1" fmla="*/ 1108710 h 1165860"/>
              <a:gd name="connsiteX2" fmla="*/ 480060 w 1055370"/>
              <a:gd name="connsiteY2" fmla="*/ 937260 h 1165860"/>
              <a:gd name="connsiteX3" fmla="*/ 731520 w 1055370"/>
              <a:gd name="connsiteY3" fmla="*/ 662940 h 1165860"/>
              <a:gd name="connsiteX4" fmla="*/ 1005840 w 1055370"/>
              <a:gd name="connsiteY4" fmla="*/ 102870 h 1165860"/>
              <a:gd name="connsiteX5" fmla="*/ 1028700 w 1055370"/>
              <a:gd name="connsiteY5" fmla="*/ 4572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5370" h="1165860">
                <a:moveTo>
                  <a:pt x="0" y="1165860"/>
                </a:moveTo>
                <a:cubicBezTo>
                  <a:pt x="62865" y="1156335"/>
                  <a:pt x="125730" y="1146810"/>
                  <a:pt x="205740" y="1108710"/>
                </a:cubicBezTo>
                <a:cubicBezTo>
                  <a:pt x="285750" y="1070610"/>
                  <a:pt x="392430" y="1011555"/>
                  <a:pt x="480060" y="937260"/>
                </a:cubicBezTo>
                <a:cubicBezTo>
                  <a:pt x="567690" y="862965"/>
                  <a:pt x="643890" y="802005"/>
                  <a:pt x="731520" y="662940"/>
                </a:cubicBezTo>
                <a:cubicBezTo>
                  <a:pt x="819150" y="523875"/>
                  <a:pt x="956310" y="205740"/>
                  <a:pt x="1005840" y="102870"/>
                </a:cubicBezTo>
                <a:cubicBezTo>
                  <a:pt x="1055370" y="0"/>
                  <a:pt x="1042035" y="22860"/>
                  <a:pt x="1028700" y="45720"/>
                </a:cubicBezTo>
              </a:path>
            </a:pathLst>
          </a:cu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125980" y="1748790"/>
            <a:ext cx="251460" cy="1588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6.  Which d-t graph depicts non-uniform motion?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5776" y="264889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1080994" y="287129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40080" y="364617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68730" y="426339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57300" y="3577590"/>
            <a:ext cx="1062990" cy="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01286" y="266413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b.</a:t>
            </a:r>
          </a:p>
        </p:txBody>
      </p:sp>
      <p:sp>
        <p:nvSpPr>
          <p:cNvPr id="57" name="Rectangle 67"/>
          <p:cNvSpPr>
            <a:spLocks noChangeArrowheads="1"/>
          </p:cNvSpPr>
          <p:nvPr/>
        </p:nvSpPr>
        <p:spPr bwMode="auto">
          <a:xfrm>
            <a:off x="3256504" y="288653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58" name="Straight Connector 57"/>
          <p:cNvCxnSpPr/>
          <p:nvPr/>
        </p:nvCxnSpPr>
        <p:spPr>
          <a:xfrm rot="16200000" flipH="1">
            <a:off x="2815590" y="366141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444240" y="427863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30136" y="265270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c.</a:t>
            </a:r>
          </a:p>
        </p:txBody>
      </p:sp>
      <p:sp>
        <p:nvSpPr>
          <p:cNvPr id="61" name="Rectangle 67"/>
          <p:cNvSpPr>
            <a:spLocks noChangeArrowheads="1"/>
          </p:cNvSpPr>
          <p:nvPr/>
        </p:nvSpPr>
        <p:spPr bwMode="auto">
          <a:xfrm>
            <a:off x="5485354" y="287510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62" name="Straight Connector 61"/>
          <p:cNvCxnSpPr/>
          <p:nvPr/>
        </p:nvCxnSpPr>
        <p:spPr>
          <a:xfrm rot="16200000" flipH="1">
            <a:off x="5044440" y="364998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673090" y="426720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669280" y="3581400"/>
            <a:ext cx="1055370" cy="68199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30386" y="2652704"/>
            <a:ext cx="58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d.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485604" y="2875104"/>
            <a:ext cx="1490755" cy="1579290"/>
          </a:xfrm>
          <a:prstGeom prst="rect">
            <a:avLst/>
          </a:prstGeom>
          <a:solidFill>
            <a:srgbClr val="EAF1DD"/>
          </a:solidFill>
          <a:ln w="9525">
            <a:solidFill>
              <a:srgbClr val="D6E3B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67" name="Straight Connector 66"/>
          <p:cNvCxnSpPr/>
          <p:nvPr/>
        </p:nvCxnSpPr>
        <p:spPr>
          <a:xfrm rot="16200000" flipH="1">
            <a:off x="7044690" y="3649980"/>
            <a:ext cx="1223010" cy="1143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673340" y="4267200"/>
            <a:ext cx="1097280" cy="0"/>
          </a:xfrm>
          <a:prstGeom prst="line">
            <a:avLst/>
          </a:prstGeom>
          <a:ln w="25400">
            <a:solidFill>
              <a:srgbClr val="769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661910" y="3581400"/>
            <a:ext cx="1070610" cy="659130"/>
          </a:xfrm>
          <a:prstGeom prst="line">
            <a:avLst/>
          </a:pr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3429000" y="3086100"/>
            <a:ext cx="1055370" cy="1165860"/>
          </a:xfrm>
          <a:custGeom>
            <a:avLst/>
            <a:gdLst>
              <a:gd name="connsiteX0" fmla="*/ 0 w 1055370"/>
              <a:gd name="connsiteY0" fmla="*/ 1165860 h 1165860"/>
              <a:gd name="connsiteX1" fmla="*/ 205740 w 1055370"/>
              <a:gd name="connsiteY1" fmla="*/ 1108710 h 1165860"/>
              <a:gd name="connsiteX2" fmla="*/ 480060 w 1055370"/>
              <a:gd name="connsiteY2" fmla="*/ 937260 h 1165860"/>
              <a:gd name="connsiteX3" fmla="*/ 731520 w 1055370"/>
              <a:gd name="connsiteY3" fmla="*/ 662940 h 1165860"/>
              <a:gd name="connsiteX4" fmla="*/ 1005840 w 1055370"/>
              <a:gd name="connsiteY4" fmla="*/ 102870 h 1165860"/>
              <a:gd name="connsiteX5" fmla="*/ 1028700 w 1055370"/>
              <a:gd name="connsiteY5" fmla="*/ 4572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5370" h="1165860">
                <a:moveTo>
                  <a:pt x="0" y="1165860"/>
                </a:moveTo>
                <a:cubicBezTo>
                  <a:pt x="62865" y="1156335"/>
                  <a:pt x="125730" y="1146810"/>
                  <a:pt x="205740" y="1108710"/>
                </a:cubicBezTo>
                <a:cubicBezTo>
                  <a:pt x="285750" y="1070610"/>
                  <a:pt x="392430" y="1011555"/>
                  <a:pt x="480060" y="937260"/>
                </a:cubicBezTo>
                <a:cubicBezTo>
                  <a:pt x="567690" y="862965"/>
                  <a:pt x="643890" y="802005"/>
                  <a:pt x="731520" y="662940"/>
                </a:cubicBezTo>
                <a:cubicBezTo>
                  <a:pt x="819150" y="523875"/>
                  <a:pt x="956310" y="205740"/>
                  <a:pt x="1005840" y="102870"/>
                </a:cubicBezTo>
                <a:cubicBezTo>
                  <a:pt x="1055370" y="0"/>
                  <a:pt x="1042035" y="22860"/>
                  <a:pt x="1028700" y="45720"/>
                </a:cubicBezTo>
              </a:path>
            </a:pathLst>
          </a:custGeom>
          <a:ln w="254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137410" y="1680210"/>
            <a:ext cx="251460" cy="1588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1.4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1 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pg 34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4 pg 35</a:t>
            </a: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077072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analyze graphs using basic techniques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motion types on acceleration time graphs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distinguish between uniform and non uniform motion on a-t graphs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analyze uniform and non uniform a-t graphs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3356992"/>
            <a:ext cx="8064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measure slope and area on an a-t graph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tell when a  a-t graph shows uniform and non uniform motion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acceleration of an object using an a-t graph and </a:t>
            </a:r>
            <a:r>
              <a:rPr lang="en-CA" sz="2800" dirty="0" err="1" smtClean="0">
                <a:solidFill>
                  <a:schemeClr val="bg1"/>
                </a:solidFill>
              </a:rPr>
              <a:t>eqns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change in </a:t>
            </a:r>
            <a:r>
              <a:rPr lang="en-CA" sz="2800" dirty="0" err="1" smtClean="0">
                <a:solidFill>
                  <a:schemeClr val="bg1"/>
                </a:solidFill>
              </a:rPr>
              <a:t>vel</a:t>
            </a:r>
            <a:r>
              <a:rPr lang="en-CA" sz="2800" dirty="0" smtClean="0">
                <a:solidFill>
                  <a:schemeClr val="bg1"/>
                </a:solidFill>
              </a:rPr>
              <a:t> and jerk of an object using an a-t graph and </a:t>
            </a:r>
            <a:r>
              <a:rPr lang="en-CA" sz="2800" dirty="0" err="1" smtClean="0">
                <a:solidFill>
                  <a:schemeClr val="bg1"/>
                </a:solidFill>
              </a:rPr>
              <a:t>eqns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Uniform motion </a:t>
                </a:r>
                <a:r>
                  <a:rPr lang="en-CA" sz="4400" b="1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a-t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Graphs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244408" y="1052736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126389" y="2010919"/>
            <a:ext cx="4838099" cy="4730449"/>
            <a:chOff x="1091223" y="1771649"/>
            <a:chExt cx="4838099" cy="4730449"/>
          </a:xfrm>
        </p:grpSpPr>
        <p:grpSp>
          <p:nvGrpSpPr>
            <p:cNvPr id="53" name="Group 66"/>
            <p:cNvGrpSpPr>
              <a:grpSpLocks/>
            </p:cNvGrpSpPr>
            <p:nvPr/>
          </p:nvGrpSpPr>
          <p:grpSpPr bwMode="auto">
            <a:xfrm>
              <a:off x="1091223" y="1771649"/>
              <a:ext cx="4815588" cy="4730449"/>
              <a:chOff x="1665" y="2790"/>
              <a:chExt cx="5177" cy="5085"/>
            </a:xfrm>
          </p:grpSpPr>
          <p:sp>
            <p:nvSpPr>
              <p:cNvPr id="110" name="Rectangle 67"/>
              <p:cNvSpPr>
                <a:spLocks noChangeArrowheads="1"/>
              </p:cNvSpPr>
              <p:nvPr/>
            </p:nvSpPr>
            <p:spPr bwMode="auto">
              <a:xfrm>
                <a:off x="1665" y="2790"/>
                <a:ext cx="5177" cy="5085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D6E3BC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cxnSp>
            <p:nvCxnSpPr>
              <p:cNvPr id="111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574" y="2940"/>
                <a:ext cx="1" cy="417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2" name="AutoShape 76"/>
              <p:cNvCxnSpPr>
                <a:cxnSpLocks noChangeShapeType="1"/>
              </p:cNvCxnSpPr>
              <p:nvPr/>
            </p:nvCxnSpPr>
            <p:spPr bwMode="auto">
              <a:xfrm>
                <a:off x="2574" y="7110"/>
                <a:ext cx="4146" cy="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3" name="AutoShape 77"/>
              <p:cNvCxnSpPr>
                <a:cxnSpLocks noChangeShapeType="1"/>
              </p:cNvCxnSpPr>
              <p:nvPr/>
            </p:nvCxnSpPr>
            <p:spPr bwMode="auto">
              <a:xfrm>
                <a:off x="2575" y="3141"/>
                <a:ext cx="3968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14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3141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15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3708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16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275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17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6543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18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5976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19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4842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0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409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1" name="AutoShape 85"/>
              <p:cNvCxnSpPr>
                <a:cxnSpLocks noChangeShapeType="1"/>
              </p:cNvCxnSpPr>
              <p:nvPr/>
            </p:nvCxnSpPr>
            <p:spPr bwMode="auto">
              <a:xfrm>
                <a:off x="2574" y="3708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2" name="AutoShape 86"/>
              <p:cNvCxnSpPr>
                <a:cxnSpLocks noChangeShapeType="1"/>
              </p:cNvCxnSpPr>
              <p:nvPr/>
            </p:nvCxnSpPr>
            <p:spPr bwMode="auto">
              <a:xfrm>
                <a:off x="2574" y="4275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3" name="AutoShape 87"/>
              <p:cNvCxnSpPr>
                <a:cxnSpLocks noChangeShapeType="1"/>
              </p:cNvCxnSpPr>
              <p:nvPr/>
            </p:nvCxnSpPr>
            <p:spPr bwMode="auto">
              <a:xfrm>
                <a:off x="2574" y="4842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4" name="AutoShape 88"/>
              <p:cNvCxnSpPr>
                <a:cxnSpLocks noChangeShapeType="1"/>
              </p:cNvCxnSpPr>
              <p:nvPr/>
            </p:nvCxnSpPr>
            <p:spPr bwMode="auto">
              <a:xfrm>
                <a:off x="2574" y="5409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5" name="AutoShape 89"/>
              <p:cNvCxnSpPr>
                <a:cxnSpLocks noChangeShapeType="1"/>
              </p:cNvCxnSpPr>
              <p:nvPr/>
            </p:nvCxnSpPr>
            <p:spPr bwMode="auto">
              <a:xfrm>
                <a:off x="2574" y="5976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26" name="AutoShape 90"/>
              <p:cNvCxnSpPr>
                <a:cxnSpLocks noChangeShapeType="1"/>
              </p:cNvCxnSpPr>
              <p:nvPr/>
            </p:nvCxnSpPr>
            <p:spPr bwMode="auto">
              <a:xfrm>
                <a:off x="2574" y="6543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sp>
            <p:nvSpPr>
              <p:cNvPr id="127" name="Text Box 91"/>
              <p:cNvSpPr txBox="1">
                <a:spLocks noChangeArrowheads="1"/>
              </p:cNvSpPr>
              <p:nvPr/>
            </p:nvSpPr>
            <p:spPr bwMode="auto">
              <a:xfrm>
                <a:off x="5304" y="7373"/>
                <a:ext cx="1311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time (s)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8" name="Text Box 98"/>
              <p:cNvSpPr txBox="1">
                <a:spLocks noChangeArrowheads="1"/>
              </p:cNvSpPr>
              <p:nvPr/>
            </p:nvSpPr>
            <p:spPr bwMode="auto">
              <a:xfrm>
                <a:off x="2108" y="2910"/>
                <a:ext cx="5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7.0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9" name="Text Box 99"/>
              <p:cNvSpPr txBox="1">
                <a:spLocks noChangeArrowheads="1"/>
              </p:cNvSpPr>
              <p:nvPr/>
            </p:nvSpPr>
            <p:spPr bwMode="auto">
              <a:xfrm rot="16200000">
                <a:off x="897" y="3920"/>
                <a:ext cx="2188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CA" sz="2000" dirty="0" err="1" smtClean="0">
                    <a:solidFill>
                      <a:srgbClr val="4F6228"/>
                    </a:solidFill>
                    <a:cs typeface="Arial" pitchFamily="34" charset="0"/>
                  </a:rPr>
                  <a:t>a</a:t>
                </a:r>
                <a:r>
                  <a:rPr kumimoji="0" lang="en-CA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ccel</a:t>
                </a:r>
                <a:r>
                  <a:rPr kumimoji="0" lang="en-CA" sz="2000" b="0" i="0" u="none" strike="noStrike" cap="none" normalizeH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 </a:t>
                </a: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(m/s</a:t>
                </a:r>
                <a:r>
                  <a:rPr kumimoji="0" lang="en-CA" sz="2000" b="0" i="0" u="none" strike="noStrike" cap="none" normalizeH="0" baseline="3000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2</a:t>
                </a: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 [D])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54" name="Text Box 98"/>
            <p:cNvSpPr txBox="1">
              <a:spLocks noChangeArrowheads="1"/>
            </p:cNvSpPr>
            <p:nvPr/>
          </p:nvSpPr>
          <p:spPr bwMode="auto">
            <a:xfrm>
              <a:off x="1481699" y="240032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5" name="Text Box 98"/>
            <p:cNvSpPr txBox="1">
              <a:spLocks noChangeArrowheads="1"/>
            </p:cNvSpPr>
            <p:nvPr/>
          </p:nvSpPr>
          <p:spPr bwMode="auto">
            <a:xfrm>
              <a:off x="1481699" y="29552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1481699" y="397196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0" name="Text Box 98"/>
            <p:cNvSpPr txBox="1">
              <a:spLocks noChangeArrowheads="1"/>
            </p:cNvSpPr>
            <p:nvPr/>
          </p:nvSpPr>
          <p:spPr bwMode="auto">
            <a:xfrm>
              <a:off x="1481699" y="347189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1481699" y="504353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2" name="Text Box 98"/>
            <p:cNvSpPr txBox="1">
              <a:spLocks noChangeArrowheads="1"/>
            </p:cNvSpPr>
            <p:nvPr/>
          </p:nvSpPr>
          <p:spPr bwMode="auto">
            <a:xfrm>
              <a:off x="1481699" y="4526852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3" name="Text Box 98"/>
            <p:cNvSpPr txBox="1">
              <a:spLocks noChangeArrowheads="1"/>
            </p:cNvSpPr>
            <p:nvPr/>
          </p:nvSpPr>
          <p:spPr bwMode="auto">
            <a:xfrm>
              <a:off x="226381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4" name="Text Box 98"/>
            <p:cNvSpPr txBox="1">
              <a:spLocks noChangeArrowheads="1"/>
            </p:cNvSpPr>
            <p:nvPr/>
          </p:nvSpPr>
          <p:spPr bwMode="auto">
            <a:xfrm>
              <a:off x="2786050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5" name="Text Box 9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6" name="Text Box 98"/>
            <p:cNvSpPr txBox="1">
              <a:spLocks noChangeArrowheads="1"/>
            </p:cNvSpPr>
            <p:nvPr/>
          </p:nvSpPr>
          <p:spPr bwMode="auto">
            <a:xfrm>
              <a:off x="3835449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7" name="Text Box 98"/>
            <p:cNvSpPr txBox="1">
              <a:spLocks noChangeArrowheads="1"/>
            </p:cNvSpPr>
            <p:nvPr/>
          </p:nvSpPr>
          <p:spPr bwMode="auto">
            <a:xfrm>
              <a:off x="435768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8" name="Text Box 98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9" name="Text Box 98"/>
            <p:cNvSpPr txBox="1">
              <a:spLocks noChangeArrowheads="1"/>
            </p:cNvSpPr>
            <p:nvPr/>
          </p:nvSpPr>
          <p:spPr bwMode="auto">
            <a:xfrm>
              <a:off x="5407085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sp>
        <p:nvSpPr>
          <p:cNvPr id="130" name="Rectangle 3"/>
          <p:cNvSpPr txBox="1">
            <a:spLocks noChangeArrowheads="1"/>
          </p:cNvSpPr>
          <p:nvPr/>
        </p:nvSpPr>
        <p:spPr>
          <a:xfrm>
            <a:off x="286821" y="1893187"/>
            <a:ext cx="3565099" cy="959749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motion = zero acceleration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4963491" y="6029117"/>
            <a:ext cx="3732868" cy="1138"/>
          </a:xfrm>
          <a:prstGeom prst="line">
            <a:avLst/>
          </a:prstGeom>
          <a:ln w="635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15120" y="521206"/>
            <a:ext cx="8070573" cy="1234440"/>
            <a:chOff x="784245" y="565356"/>
            <a:chExt cx="7292956" cy="785818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>
            <a:xfrm>
              <a:off x="784245" y="565356"/>
              <a:ext cx="7292956" cy="785818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txBody>
            <a:bodyPr anchor="ctr" anchorCtr="0"/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b="1" i="1" noProof="0" dirty="0" smtClean="0">
                  <a:solidFill>
                    <a:srgbClr val="92D050"/>
                  </a:solidFill>
                  <a:latin typeface="+mj-lt"/>
                </a:rPr>
                <a:t>The slope of an a-t graph is called jerk, which is defined as the rate of change of acceleration</a:t>
              </a:r>
              <a:endPara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343038" y="691933"/>
              <a:ext cx="285752" cy="1588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5121" y="2139126"/>
            <a:ext cx="8071070" cy="1217866"/>
            <a:chOff x="1177669" y="2513946"/>
            <a:chExt cx="7334953" cy="785818"/>
          </a:xfrm>
        </p:grpSpPr>
        <p:grpSp>
          <p:nvGrpSpPr>
            <p:cNvPr id="26" name="Group 25"/>
            <p:cNvGrpSpPr/>
            <p:nvPr/>
          </p:nvGrpSpPr>
          <p:grpSpPr>
            <a:xfrm>
              <a:off x="1177669" y="2513946"/>
              <a:ext cx="7334953" cy="785818"/>
              <a:chOff x="1177673" y="565356"/>
              <a:chExt cx="7334953" cy="785818"/>
            </a:xfrm>
          </p:grpSpPr>
          <p:sp>
            <p:nvSpPr>
              <p:cNvPr id="28" name="Rectangle 3"/>
              <p:cNvSpPr txBox="1">
                <a:spLocks noChangeArrowheads="1"/>
              </p:cNvSpPr>
              <p:nvPr/>
            </p:nvSpPr>
            <p:spPr>
              <a:xfrm>
                <a:off x="1177673" y="565356"/>
                <a:ext cx="7334953" cy="785818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txBody>
              <a:bodyPr anchor="ctr" anchorCtr="0"/>
              <a:lstStyle/>
              <a:p>
                <a:pPr marR="0" lvl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800" b="1" i="1" noProof="0" dirty="0" smtClean="0">
                    <a:solidFill>
                      <a:srgbClr val="92D050"/>
                    </a:solidFill>
                    <a:latin typeface="+mj-lt"/>
                  </a:rPr>
                  <a:t>The area under an a-t graph is </a:t>
                </a:r>
                <a:r>
                  <a:rPr lang="en-US" sz="2800" b="1" i="1" noProof="0" dirty="0" err="1" smtClean="0">
                    <a:solidFill>
                      <a:srgbClr val="92D050"/>
                    </a:solidFill>
                    <a:latin typeface="Symbol" pitchFamily="18" charset="2"/>
                  </a:rPr>
                  <a:t>D</a:t>
                </a:r>
                <a:r>
                  <a:rPr lang="en-US" sz="2800" b="1" i="1" noProof="0" dirty="0" err="1" smtClean="0">
                    <a:solidFill>
                      <a:srgbClr val="92D050"/>
                    </a:solidFill>
                    <a:latin typeface="+mj-lt"/>
                  </a:rPr>
                  <a:t>v</a:t>
                </a:r>
                <a:endParaRPr kumimoji="0" 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5075431" y="840086"/>
                <a:ext cx="285752" cy="1588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6883773" y="2793880"/>
              <a:ext cx="285752" cy="1588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862667" y="3909411"/>
            <a:ext cx="7923524" cy="959749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course we will only be studying motion with a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jerk of zero.  i.e. a-t graphs with slope = zero</a:t>
            </a:r>
          </a:p>
        </p:txBody>
      </p:sp>
    </p:spTree>
    <p:extLst>
      <p:ext uri="{BB962C8B-B14F-4D97-AF65-F5344CB8AC3E}">
        <p14:creationId xmlns:p14="http://schemas.microsoft.com/office/powerpoint/2010/main" val="22744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NON Uniform motion </a:t>
                </a:r>
                <a:r>
                  <a:rPr lang="en-CA" sz="4000" b="1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a-t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Graphs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640452" y="1052736"/>
              <a:ext cx="3960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002336" y="1794895"/>
            <a:ext cx="4838099" cy="4730449"/>
            <a:chOff x="1091223" y="1771649"/>
            <a:chExt cx="4838099" cy="4730449"/>
          </a:xfrm>
        </p:grpSpPr>
        <p:grpSp>
          <p:nvGrpSpPr>
            <p:cNvPr id="47" name="Group 66"/>
            <p:cNvGrpSpPr>
              <a:grpSpLocks/>
            </p:cNvGrpSpPr>
            <p:nvPr/>
          </p:nvGrpSpPr>
          <p:grpSpPr bwMode="auto">
            <a:xfrm>
              <a:off x="1091223" y="1771649"/>
              <a:ext cx="4815588" cy="4730449"/>
              <a:chOff x="1665" y="2790"/>
              <a:chExt cx="5177" cy="5085"/>
            </a:xfrm>
          </p:grpSpPr>
          <p:sp>
            <p:nvSpPr>
              <p:cNvPr id="66" name="Rectangle 67"/>
              <p:cNvSpPr>
                <a:spLocks noChangeArrowheads="1"/>
              </p:cNvSpPr>
              <p:nvPr/>
            </p:nvSpPr>
            <p:spPr bwMode="auto">
              <a:xfrm>
                <a:off x="1665" y="2790"/>
                <a:ext cx="5177" cy="5085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D6E3BC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cxnSp>
            <p:nvCxnSpPr>
              <p:cNvPr id="67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574" y="2940"/>
                <a:ext cx="1" cy="417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" name="AutoShape 76"/>
              <p:cNvCxnSpPr>
                <a:cxnSpLocks noChangeShapeType="1"/>
              </p:cNvCxnSpPr>
              <p:nvPr/>
            </p:nvCxnSpPr>
            <p:spPr bwMode="auto">
              <a:xfrm>
                <a:off x="2574" y="7110"/>
                <a:ext cx="4146" cy="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9" name="AutoShape 77"/>
              <p:cNvCxnSpPr>
                <a:cxnSpLocks noChangeShapeType="1"/>
              </p:cNvCxnSpPr>
              <p:nvPr/>
            </p:nvCxnSpPr>
            <p:spPr bwMode="auto">
              <a:xfrm>
                <a:off x="2575" y="3141"/>
                <a:ext cx="3968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0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3141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1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3708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2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275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3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6543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4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5976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5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4842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6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409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7" name="AutoShape 85"/>
              <p:cNvCxnSpPr>
                <a:cxnSpLocks noChangeShapeType="1"/>
              </p:cNvCxnSpPr>
              <p:nvPr/>
            </p:nvCxnSpPr>
            <p:spPr bwMode="auto">
              <a:xfrm>
                <a:off x="2574" y="3708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8" name="AutoShape 86"/>
              <p:cNvCxnSpPr>
                <a:cxnSpLocks noChangeShapeType="1"/>
              </p:cNvCxnSpPr>
              <p:nvPr/>
            </p:nvCxnSpPr>
            <p:spPr bwMode="auto">
              <a:xfrm>
                <a:off x="2574" y="4275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79" name="AutoShape 87"/>
              <p:cNvCxnSpPr>
                <a:cxnSpLocks noChangeShapeType="1"/>
              </p:cNvCxnSpPr>
              <p:nvPr/>
            </p:nvCxnSpPr>
            <p:spPr bwMode="auto">
              <a:xfrm>
                <a:off x="2574" y="4842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0" name="AutoShape 88"/>
              <p:cNvCxnSpPr>
                <a:cxnSpLocks noChangeShapeType="1"/>
              </p:cNvCxnSpPr>
              <p:nvPr/>
            </p:nvCxnSpPr>
            <p:spPr bwMode="auto">
              <a:xfrm>
                <a:off x="2574" y="5409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1" name="AutoShape 89"/>
              <p:cNvCxnSpPr>
                <a:cxnSpLocks noChangeShapeType="1"/>
              </p:cNvCxnSpPr>
              <p:nvPr/>
            </p:nvCxnSpPr>
            <p:spPr bwMode="auto">
              <a:xfrm>
                <a:off x="2574" y="5976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2" name="AutoShape 90"/>
              <p:cNvCxnSpPr>
                <a:cxnSpLocks noChangeShapeType="1"/>
              </p:cNvCxnSpPr>
              <p:nvPr/>
            </p:nvCxnSpPr>
            <p:spPr bwMode="auto">
              <a:xfrm>
                <a:off x="2574" y="6543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sp>
            <p:nvSpPr>
              <p:cNvPr id="83" name="Text Box 91"/>
              <p:cNvSpPr txBox="1">
                <a:spLocks noChangeArrowheads="1"/>
              </p:cNvSpPr>
              <p:nvPr/>
            </p:nvSpPr>
            <p:spPr bwMode="auto">
              <a:xfrm>
                <a:off x="5545" y="7388"/>
                <a:ext cx="129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time (s)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4" name="Text Box 98"/>
              <p:cNvSpPr txBox="1">
                <a:spLocks noChangeArrowheads="1"/>
              </p:cNvSpPr>
              <p:nvPr/>
            </p:nvSpPr>
            <p:spPr bwMode="auto">
              <a:xfrm>
                <a:off x="2108" y="2910"/>
                <a:ext cx="5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14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5" name="Text Box 99"/>
              <p:cNvSpPr txBox="1">
                <a:spLocks noChangeArrowheads="1"/>
              </p:cNvSpPr>
              <p:nvPr/>
            </p:nvSpPr>
            <p:spPr bwMode="auto">
              <a:xfrm rot="16200000">
                <a:off x="810" y="4112"/>
                <a:ext cx="2295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u="none" strike="noStrike" cap="none" normalizeH="0" baseline="0" dirty="0" err="1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accel</a:t>
                </a:r>
                <a:r>
                  <a:rPr kumimoji="0" lang="en-CA" sz="2000" b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 (m/s</a:t>
                </a:r>
                <a:r>
                  <a:rPr kumimoji="0" lang="en-CA" sz="2000" b="0" u="none" strike="noStrike" cap="none" normalizeH="0" baseline="3000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2</a:t>
                </a:r>
                <a:r>
                  <a:rPr kumimoji="0" lang="en-CA" sz="2000" b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 [D])</a:t>
                </a:r>
                <a:endParaRPr kumimoji="0" lang="en-US" sz="28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48" name="Text Box 98"/>
            <p:cNvSpPr txBox="1">
              <a:spLocks noChangeArrowheads="1"/>
            </p:cNvSpPr>
            <p:nvPr/>
          </p:nvSpPr>
          <p:spPr bwMode="auto">
            <a:xfrm>
              <a:off x="1481699" y="240032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9" name="Text Box 98"/>
            <p:cNvSpPr txBox="1">
              <a:spLocks noChangeArrowheads="1"/>
            </p:cNvSpPr>
            <p:nvPr/>
          </p:nvSpPr>
          <p:spPr bwMode="auto">
            <a:xfrm>
              <a:off x="1481699" y="29552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0" name="Text Box 98"/>
            <p:cNvSpPr txBox="1">
              <a:spLocks noChangeArrowheads="1"/>
            </p:cNvSpPr>
            <p:nvPr/>
          </p:nvSpPr>
          <p:spPr bwMode="auto">
            <a:xfrm>
              <a:off x="1481699" y="397196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6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" name="Text Box 98"/>
            <p:cNvSpPr txBox="1">
              <a:spLocks noChangeArrowheads="1"/>
            </p:cNvSpPr>
            <p:nvPr/>
          </p:nvSpPr>
          <p:spPr bwMode="auto">
            <a:xfrm>
              <a:off x="1481699" y="347189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8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1481699" y="504353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8" name="Text Box 98"/>
            <p:cNvSpPr txBox="1">
              <a:spLocks noChangeArrowheads="1"/>
            </p:cNvSpPr>
            <p:nvPr/>
          </p:nvSpPr>
          <p:spPr bwMode="auto">
            <a:xfrm>
              <a:off x="1481699" y="4526852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4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226381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2786050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2" name="Text Box 98"/>
            <p:cNvSpPr txBox="1">
              <a:spLocks noChangeArrowheads="1"/>
            </p:cNvSpPr>
            <p:nvPr/>
          </p:nvSpPr>
          <p:spPr bwMode="auto">
            <a:xfrm>
              <a:off x="3835449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3" name="Text Box 98"/>
            <p:cNvSpPr txBox="1">
              <a:spLocks noChangeArrowheads="1"/>
            </p:cNvSpPr>
            <p:nvPr/>
          </p:nvSpPr>
          <p:spPr bwMode="auto">
            <a:xfrm>
              <a:off x="435768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4" name="Text Box 98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5" name="Text Box 98"/>
            <p:cNvSpPr txBox="1">
              <a:spLocks noChangeArrowheads="1"/>
            </p:cNvSpPr>
            <p:nvPr/>
          </p:nvSpPr>
          <p:spPr bwMode="auto">
            <a:xfrm>
              <a:off x="5407085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V="1">
            <a:off x="4883426" y="3168550"/>
            <a:ext cx="3646714" cy="1"/>
          </a:xfrm>
          <a:prstGeom prst="line">
            <a:avLst/>
          </a:prstGeom>
          <a:ln w="508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490331" y="1745833"/>
            <a:ext cx="3366052" cy="1451113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Non-uniform motion indicates that the object is accelerating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55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12" y="1500174"/>
            <a:ext cx="4838099" cy="4730449"/>
            <a:chOff x="1091223" y="1771649"/>
            <a:chExt cx="4838099" cy="4730449"/>
          </a:xfrm>
        </p:grpSpPr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1091223" y="1771649"/>
              <a:ext cx="4815588" cy="4730449"/>
              <a:chOff x="1665" y="2790"/>
              <a:chExt cx="5177" cy="5085"/>
            </a:xfrm>
          </p:grpSpPr>
          <p:sp>
            <p:nvSpPr>
              <p:cNvPr id="17" name="Rectangle 67"/>
              <p:cNvSpPr>
                <a:spLocks noChangeArrowheads="1"/>
              </p:cNvSpPr>
              <p:nvPr/>
            </p:nvSpPr>
            <p:spPr bwMode="auto">
              <a:xfrm>
                <a:off x="1665" y="2790"/>
                <a:ext cx="5177" cy="5085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D6E3BC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cxnSp>
            <p:nvCxnSpPr>
              <p:cNvPr id="18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574" y="2940"/>
                <a:ext cx="1" cy="417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" name="AutoShape 76"/>
              <p:cNvCxnSpPr>
                <a:cxnSpLocks noChangeShapeType="1"/>
              </p:cNvCxnSpPr>
              <p:nvPr/>
            </p:nvCxnSpPr>
            <p:spPr bwMode="auto">
              <a:xfrm>
                <a:off x="2574" y="7110"/>
                <a:ext cx="4146" cy="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" name="AutoShape 77"/>
              <p:cNvCxnSpPr>
                <a:cxnSpLocks noChangeShapeType="1"/>
              </p:cNvCxnSpPr>
              <p:nvPr/>
            </p:nvCxnSpPr>
            <p:spPr bwMode="auto">
              <a:xfrm>
                <a:off x="2575" y="3141"/>
                <a:ext cx="3968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1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3141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2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3708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3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275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4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6543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5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5976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6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4842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7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409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8" name="AutoShape 85"/>
              <p:cNvCxnSpPr>
                <a:cxnSpLocks noChangeShapeType="1"/>
              </p:cNvCxnSpPr>
              <p:nvPr/>
            </p:nvCxnSpPr>
            <p:spPr bwMode="auto">
              <a:xfrm>
                <a:off x="2574" y="3708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29" name="AutoShape 86"/>
              <p:cNvCxnSpPr>
                <a:cxnSpLocks noChangeShapeType="1"/>
              </p:cNvCxnSpPr>
              <p:nvPr/>
            </p:nvCxnSpPr>
            <p:spPr bwMode="auto">
              <a:xfrm>
                <a:off x="2574" y="4275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0" name="AutoShape 87"/>
              <p:cNvCxnSpPr>
                <a:cxnSpLocks noChangeShapeType="1"/>
              </p:cNvCxnSpPr>
              <p:nvPr/>
            </p:nvCxnSpPr>
            <p:spPr bwMode="auto">
              <a:xfrm>
                <a:off x="2574" y="4842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1" name="AutoShape 88"/>
              <p:cNvCxnSpPr>
                <a:cxnSpLocks noChangeShapeType="1"/>
              </p:cNvCxnSpPr>
              <p:nvPr/>
            </p:nvCxnSpPr>
            <p:spPr bwMode="auto">
              <a:xfrm>
                <a:off x="2574" y="5409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2" name="AutoShape 89"/>
              <p:cNvCxnSpPr>
                <a:cxnSpLocks noChangeShapeType="1"/>
              </p:cNvCxnSpPr>
              <p:nvPr/>
            </p:nvCxnSpPr>
            <p:spPr bwMode="auto">
              <a:xfrm>
                <a:off x="2574" y="5976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3" name="AutoShape 90"/>
              <p:cNvCxnSpPr>
                <a:cxnSpLocks noChangeShapeType="1"/>
              </p:cNvCxnSpPr>
              <p:nvPr/>
            </p:nvCxnSpPr>
            <p:spPr bwMode="auto">
              <a:xfrm>
                <a:off x="2574" y="6543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sp>
            <p:nvSpPr>
              <p:cNvPr id="34" name="Text Box 91"/>
              <p:cNvSpPr txBox="1">
                <a:spLocks noChangeArrowheads="1"/>
              </p:cNvSpPr>
              <p:nvPr/>
            </p:nvSpPr>
            <p:spPr bwMode="auto">
              <a:xfrm>
                <a:off x="5545" y="7388"/>
                <a:ext cx="129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time (s)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35" name="Text Box 98"/>
              <p:cNvSpPr txBox="1">
                <a:spLocks noChangeArrowheads="1"/>
              </p:cNvSpPr>
              <p:nvPr/>
            </p:nvSpPr>
            <p:spPr bwMode="auto">
              <a:xfrm>
                <a:off x="2108" y="2910"/>
                <a:ext cx="5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14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36" name="Text Box 99"/>
              <p:cNvSpPr txBox="1">
                <a:spLocks noChangeArrowheads="1"/>
              </p:cNvSpPr>
              <p:nvPr/>
            </p:nvSpPr>
            <p:spPr bwMode="auto">
              <a:xfrm rot="16200000">
                <a:off x="810" y="4112"/>
                <a:ext cx="2295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u="none" strike="noStrike" cap="none" normalizeH="0" baseline="0" dirty="0" err="1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accel</a:t>
                </a:r>
                <a:r>
                  <a:rPr kumimoji="0" lang="en-CA" sz="2000" b="0" u="none" strike="noStrike" cap="none" normalizeH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 </a:t>
                </a:r>
                <a:r>
                  <a:rPr kumimoji="0" lang="en-CA" sz="2000" b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 (m/s</a:t>
                </a:r>
                <a:r>
                  <a:rPr kumimoji="0" lang="en-CA" sz="2000" b="0" u="none" strike="noStrike" cap="none" normalizeH="0" baseline="3000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2</a:t>
                </a:r>
                <a:r>
                  <a:rPr kumimoji="0" lang="en-CA" sz="2000" b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 [D])</a:t>
                </a:r>
                <a:endParaRPr kumimoji="0" lang="en-US" sz="28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4" name="Text Box 98"/>
            <p:cNvSpPr txBox="1">
              <a:spLocks noChangeArrowheads="1"/>
            </p:cNvSpPr>
            <p:nvPr/>
          </p:nvSpPr>
          <p:spPr bwMode="auto">
            <a:xfrm>
              <a:off x="1481699" y="240032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" name="Text Box 98"/>
            <p:cNvSpPr txBox="1">
              <a:spLocks noChangeArrowheads="1"/>
            </p:cNvSpPr>
            <p:nvPr/>
          </p:nvSpPr>
          <p:spPr bwMode="auto">
            <a:xfrm>
              <a:off x="1481699" y="29552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" name="Text Box 98"/>
            <p:cNvSpPr txBox="1">
              <a:spLocks noChangeArrowheads="1"/>
            </p:cNvSpPr>
            <p:nvPr/>
          </p:nvSpPr>
          <p:spPr bwMode="auto">
            <a:xfrm>
              <a:off x="1481699" y="397196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6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" name="Text Box 98"/>
            <p:cNvSpPr txBox="1">
              <a:spLocks noChangeArrowheads="1"/>
            </p:cNvSpPr>
            <p:nvPr/>
          </p:nvSpPr>
          <p:spPr bwMode="auto">
            <a:xfrm>
              <a:off x="1481699" y="347189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8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" name="Text Box 98"/>
            <p:cNvSpPr txBox="1">
              <a:spLocks noChangeArrowheads="1"/>
            </p:cNvSpPr>
            <p:nvPr/>
          </p:nvSpPr>
          <p:spPr bwMode="auto">
            <a:xfrm>
              <a:off x="1481699" y="504353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" name="Text Box 98"/>
            <p:cNvSpPr txBox="1">
              <a:spLocks noChangeArrowheads="1"/>
            </p:cNvSpPr>
            <p:nvPr/>
          </p:nvSpPr>
          <p:spPr bwMode="auto">
            <a:xfrm>
              <a:off x="1481699" y="4526852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4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" name="Text Box 98"/>
            <p:cNvSpPr txBox="1">
              <a:spLocks noChangeArrowheads="1"/>
            </p:cNvSpPr>
            <p:nvPr/>
          </p:nvSpPr>
          <p:spPr bwMode="auto">
            <a:xfrm>
              <a:off x="226381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" name="Text Box 98"/>
            <p:cNvSpPr txBox="1">
              <a:spLocks noChangeArrowheads="1"/>
            </p:cNvSpPr>
            <p:nvPr/>
          </p:nvSpPr>
          <p:spPr bwMode="auto">
            <a:xfrm>
              <a:off x="2786050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" name="Text Box 98"/>
            <p:cNvSpPr txBox="1">
              <a:spLocks noChangeArrowheads="1"/>
            </p:cNvSpPr>
            <p:nvPr/>
          </p:nvSpPr>
          <p:spPr bwMode="auto">
            <a:xfrm>
              <a:off x="3835449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4" name="Text Box 98"/>
            <p:cNvSpPr txBox="1">
              <a:spLocks noChangeArrowheads="1"/>
            </p:cNvSpPr>
            <p:nvPr/>
          </p:nvSpPr>
          <p:spPr bwMode="auto">
            <a:xfrm>
              <a:off x="435768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5" name="Text Box 98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" name="Text Box 98"/>
            <p:cNvSpPr txBox="1">
              <a:spLocks noChangeArrowheads="1"/>
            </p:cNvSpPr>
            <p:nvPr/>
          </p:nvSpPr>
          <p:spPr bwMode="auto">
            <a:xfrm>
              <a:off x="5407085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V="1">
            <a:off x="1060602" y="2873829"/>
            <a:ext cx="3646714" cy="1"/>
          </a:xfrm>
          <a:prstGeom prst="line">
            <a:avLst/>
          </a:prstGeom>
          <a:ln w="3175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239416"/>
              </p:ext>
            </p:extLst>
          </p:nvPr>
        </p:nvGraphicFramePr>
        <p:xfrm>
          <a:off x="5104943" y="1636712"/>
          <a:ext cx="3931553" cy="1080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3" imgW="1663560" imgH="457200" progId="Equation.DSMT4">
                  <p:embed/>
                </p:oleObj>
              </mc:Choice>
              <mc:Fallback>
                <p:oleObj name="Equation" r:id="rId3" imgW="1663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943" y="1636712"/>
                        <a:ext cx="3931553" cy="10806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73600"/>
              </p:ext>
            </p:extLst>
          </p:nvPr>
        </p:nvGraphicFramePr>
        <p:xfrm>
          <a:off x="5104943" y="2836863"/>
          <a:ext cx="3204929" cy="53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5" imgW="1371600" imgH="228600" progId="Equation.DSMT4">
                  <p:embed/>
                </p:oleObj>
              </mc:Choice>
              <mc:Fallback>
                <p:oleObj name="Equation" r:id="rId5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943" y="2836863"/>
                        <a:ext cx="3204929" cy="5338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1561345" y="2873829"/>
            <a:ext cx="2623457" cy="2623457"/>
          </a:xfrm>
          <a:prstGeom prst="rect">
            <a:avLst/>
          </a:prstGeom>
          <a:solidFill>
            <a:srgbClr val="ACF32D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21384" y="3896137"/>
            <a:ext cx="2524540" cy="584775"/>
            <a:chOff x="2484782" y="3896137"/>
            <a:chExt cx="2524540" cy="584775"/>
          </a:xfrm>
        </p:grpSpPr>
        <p:sp>
          <p:nvSpPr>
            <p:cNvPr id="42" name="TextBox 41"/>
            <p:cNvSpPr txBox="1"/>
            <p:nvPr/>
          </p:nvSpPr>
          <p:spPr>
            <a:xfrm>
              <a:off x="2484782" y="3896137"/>
              <a:ext cx="2524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area = </a:t>
              </a:r>
              <a:r>
                <a:rPr lang="en-US" sz="3200" dirty="0" err="1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D</a:t>
              </a:r>
              <a:r>
                <a:rPr lang="en-US" sz="3200" dirty="0" err="1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endParaRPr lang="en-US" sz="3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909060" y="4057650"/>
              <a:ext cx="262890" cy="1588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2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36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moving From one graph to another</a:t>
                </a:r>
                <a:endParaRPr lang="en-CA" sz="40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640452" y="1052736"/>
              <a:ext cx="3960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253053" y="2087795"/>
            <a:ext cx="4838099" cy="4730449"/>
            <a:chOff x="1091223" y="1771649"/>
            <a:chExt cx="4838099" cy="4730449"/>
          </a:xfrm>
        </p:grpSpPr>
        <p:grpSp>
          <p:nvGrpSpPr>
            <p:cNvPr id="45" name="Group 66"/>
            <p:cNvGrpSpPr>
              <a:grpSpLocks/>
            </p:cNvGrpSpPr>
            <p:nvPr/>
          </p:nvGrpSpPr>
          <p:grpSpPr bwMode="auto">
            <a:xfrm>
              <a:off x="1091223" y="1771649"/>
              <a:ext cx="4815588" cy="4730449"/>
              <a:chOff x="1665" y="2790"/>
              <a:chExt cx="5177" cy="5085"/>
            </a:xfrm>
          </p:grpSpPr>
          <p:sp>
            <p:nvSpPr>
              <p:cNvPr id="96" name="Rectangle 67"/>
              <p:cNvSpPr>
                <a:spLocks noChangeArrowheads="1"/>
              </p:cNvSpPr>
              <p:nvPr/>
            </p:nvSpPr>
            <p:spPr bwMode="auto">
              <a:xfrm>
                <a:off x="1665" y="2790"/>
                <a:ext cx="5177" cy="5085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D6E3BC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cxnSp>
            <p:nvCxnSpPr>
              <p:cNvPr id="97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574" y="2940"/>
                <a:ext cx="1" cy="417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8" name="AutoShape 76"/>
              <p:cNvCxnSpPr>
                <a:cxnSpLocks noChangeShapeType="1"/>
              </p:cNvCxnSpPr>
              <p:nvPr/>
            </p:nvCxnSpPr>
            <p:spPr bwMode="auto">
              <a:xfrm>
                <a:off x="2574" y="7110"/>
                <a:ext cx="4146" cy="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9" name="AutoShape 77"/>
              <p:cNvCxnSpPr>
                <a:cxnSpLocks noChangeShapeType="1"/>
              </p:cNvCxnSpPr>
              <p:nvPr/>
            </p:nvCxnSpPr>
            <p:spPr bwMode="auto">
              <a:xfrm>
                <a:off x="2575" y="3141"/>
                <a:ext cx="3968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00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3141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01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3708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02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275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03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6543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04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5976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05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4842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06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409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07" name="AutoShape 85"/>
              <p:cNvCxnSpPr>
                <a:cxnSpLocks noChangeShapeType="1"/>
              </p:cNvCxnSpPr>
              <p:nvPr/>
            </p:nvCxnSpPr>
            <p:spPr bwMode="auto">
              <a:xfrm>
                <a:off x="2574" y="3708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08" name="AutoShape 86"/>
              <p:cNvCxnSpPr>
                <a:cxnSpLocks noChangeShapeType="1"/>
              </p:cNvCxnSpPr>
              <p:nvPr/>
            </p:nvCxnSpPr>
            <p:spPr bwMode="auto">
              <a:xfrm>
                <a:off x="2574" y="4275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09" name="AutoShape 87"/>
              <p:cNvCxnSpPr>
                <a:cxnSpLocks noChangeShapeType="1"/>
              </p:cNvCxnSpPr>
              <p:nvPr/>
            </p:nvCxnSpPr>
            <p:spPr bwMode="auto">
              <a:xfrm>
                <a:off x="2574" y="4842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10" name="AutoShape 88"/>
              <p:cNvCxnSpPr>
                <a:cxnSpLocks noChangeShapeType="1"/>
              </p:cNvCxnSpPr>
              <p:nvPr/>
            </p:nvCxnSpPr>
            <p:spPr bwMode="auto">
              <a:xfrm>
                <a:off x="2574" y="5409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11" name="AutoShape 89"/>
              <p:cNvCxnSpPr>
                <a:cxnSpLocks noChangeShapeType="1"/>
              </p:cNvCxnSpPr>
              <p:nvPr/>
            </p:nvCxnSpPr>
            <p:spPr bwMode="auto">
              <a:xfrm>
                <a:off x="2574" y="5976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112" name="AutoShape 90"/>
              <p:cNvCxnSpPr>
                <a:cxnSpLocks noChangeShapeType="1"/>
              </p:cNvCxnSpPr>
              <p:nvPr/>
            </p:nvCxnSpPr>
            <p:spPr bwMode="auto">
              <a:xfrm>
                <a:off x="2574" y="6543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sp>
            <p:nvSpPr>
              <p:cNvPr id="113" name="Text Box 91"/>
              <p:cNvSpPr txBox="1">
                <a:spLocks noChangeArrowheads="1"/>
              </p:cNvSpPr>
              <p:nvPr/>
            </p:nvSpPr>
            <p:spPr bwMode="auto">
              <a:xfrm>
                <a:off x="5545" y="7388"/>
                <a:ext cx="129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time (s)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4" name="Text Box 98"/>
              <p:cNvSpPr txBox="1">
                <a:spLocks noChangeArrowheads="1"/>
              </p:cNvSpPr>
              <p:nvPr/>
            </p:nvSpPr>
            <p:spPr bwMode="auto">
              <a:xfrm>
                <a:off x="2108" y="2910"/>
                <a:ext cx="5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14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5" name="Text Box 99"/>
              <p:cNvSpPr txBox="1">
                <a:spLocks noChangeArrowheads="1"/>
              </p:cNvSpPr>
              <p:nvPr/>
            </p:nvSpPr>
            <p:spPr bwMode="auto">
              <a:xfrm rot="16200000">
                <a:off x="810" y="4112"/>
                <a:ext cx="2295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u="none" strike="noStrike" cap="none" normalizeH="0" baseline="0" dirty="0" err="1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accel</a:t>
                </a:r>
                <a:r>
                  <a:rPr kumimoji="0" lang="en-CA" sz="2000" b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 (m/s</a:t>
                </a:r>
                <a:r>
                  <a:rPr kumimoji="0" lang="en-CA" sz="2000" b="0" u="none" strike="noStrike" cap="none" normalizeH="0" baseline="3000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2</a:t>
                </a:r>
                <a:r>
                  <a:rPr kumimoji="0" lang="en-CA" sz="2000" b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 [D])</a:t>
                </a:r>
                <a:endParaRPr kumimoji="0" lang="en-US" sz="28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52" name="Text Box 98"/>
            <p:cNvSpPr txBox="1">
              <a:spLocks noChangeArrowheads="1"/>
            </p:cNvSpPr>
            <p:nvPr/>
          </p:nvSpPr>
          <p:spPr bwMode="auto">
            <a:xfrm>
              <a:off x="1481699" y="240032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3" name="Text Box 98"/>
            <p:cNvSpPr txBox="1">
              <a:spLocks noChangeArrowheads="1"/>
            </p:cNvSpPr>
            <p:nvPr/>
          </p:nvSpPr>
          <p:spPr bwMode="auto">
            <a:xfrm>
              <a:off x="1481699" y="29552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4" name="Text Box 98"/>
            <p:cNvSpPr txBox="1">
              <a:spLocks noChangeArrowheads="1"/>
            </p:cNvSpPr>
            <p:nvPr/>
          </p:nvSpPr>
          <p:spPr bwMode="auto">
            <a:xfrm>
              <a:off x="1481699" y="397196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6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5" name="Text Box 98"/>
            <p:cNvSpPr txBox="1">
              <a:spLocks noChangeArrowheads="1"/>
            </p:cNvSpPr>
            <p:nvPr/>
          </p:nvSpPr>
          <p:spPr bwMode="auto">
            <a:xfrm>
              <a:off x="1481699" y="347189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8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1481699" y="504353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8" name="Text Box 98"/>
            <p:cNvSpPr txBox="1">
              <a:spLocks noChangeArrowheads="1"/>
            </p:cNvSpPr>
            <p:nvPr/>
          </p:nvSpPr>
          <p:spPr bwMode="auto">
            <a:xfrm>
              <a:off x="1481699" y="4526852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4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9" name="Text Box 98"/>
            <p:cNvSpPr txBox="1">
              <a:spLocks noChangeArrowheads="1"/>
            </p:cNvSpPr>
            <p:nvPr/>
          </p:nvSpPr>
          <p:spPr bwMode="auto">
            <a:xfrm>
              <a:off x="226381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0" name="Text Box 98"/>
            <p:cNvSpPr txBox="1">
              <a:spLocks noChangeArrowheads="1"/>
            </p:cNvSpPr>
            <p:nvPr/>
          </p:nvSpPr>
          <p:spPr bwMode="auto">
            <a:xfrm>
              <a:off x="2786050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1" name="Text Box 9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2" name="Text Box 98"/>
            <p:cNvSpPr txBox="1">
              <a:spLocks noChangeArrowheads="1"/>
            </p:cNvSpPr>
            <p:nvPr/>
          </p:nvSpPr>
          <p:spPr bwMode="auto">
            <a:xfrm>
              <a:off x="3835449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3" name="Text Box 98"/>
            <p:cNvSpPr txBox="1">
              <a:spLocks noChangeArrowheads="1"/>
            </p:cNvSpPr>
            <p:nvPr/>
          </p:nvSpPr>
          <p:spPr bwMode="auto">
            <a:xfrm>
              <a:off x="435768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4" name="Text Box 98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5" name="Text Box 98"/>
            <p:cNvSpPr txBox="1">
              <a:spLocks noChangeArrowheads="1"/>
            </p:cNvSpPr>
            <p:nvPr/>
          </p:nvSpPr>
          <p:spPr bwMode="auto">
            <a:xfrm>
              <a:off x="5407085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cxnSp>
        <p:nvCxnSpPr>
          <p:cNvPr id="116" name="Straight Connector 115"/>
          <p:cNvCxnSpPr/>
          <p:nvPr/>
        </p:nvCxnSpPr>
        <p:spPr>
          <a:xfrm flipV="1">
            <a:off x="3134143" y="3461450"/>
            <a:ext cx="3646714" cy="1"/>
          </a:xfrm>
          <a:prstGeom prst="line">
            <a:avLst/>
          </a:prstGeom>
          <a:ln w="5080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611181" y="1369289"/>
            <a:ext cx="8107517" cy="650897"/>
            <a:chOff x="611181" y="1369289"/>
            <a:chExt cx="8107517" cy="650897"/>
          </a:xfrm>
        </p:grpSpPr>
        <p:sp>
          <p:nvSpPr>
            <p:cNvPr id="118" name="Rectangle 3"/>
            <p:cNvSpPr txBox="1">
              <a:spLocks noChangeArrowheads="1"/>
            </p:cNvSpPr>
            <p:nvPr/>
          </p:nvSpPr>
          <p:spPr>
            <a:xfrm>
              <a:off x="611181" y="1369289"/>
              <a:ext cx="8107517" cy="650897"/>
            </a:xfrm>
            <a:prstGeom prst="rect">
              <a:avLst/>
            </a:prstGeom>
            <a:ln/>
          </p:spPr>
          <p:txBody>
            <a:bodyPr/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dirty="0" smtClean="0">
                  <a:solidFill>
                    <a:srgbClr val="92D050"/>
                  </a:solidFill>
                  <a:latin typeface="+mj-lt"/>
                </a:rPr>
                <a:t>Determine a v-t and d-t graph for the a-t graph below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2571750" y="1485900"/>
              <a:ext cx="251460" cy="1588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3672840" y="1432560"/>
              <a:ext cx="251460" cy="1588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134100" y="1493520"/>
              <a:ext cx="251460" cy="1588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1669" y="256107"/>
            <a:ext cx="1018836" cy="65089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err="1" smtClean="0">
                <a:solidFill>
                  <a:srgbClr val="92D050"/>
                </a:solidFill>
                <a:latin typeface="+mj-lt"/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  <a:latin typeface="+mj-lt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97860" y="269360"/>
            <a:ext cx="7108209" cy="65089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rgbClr val="92D050"/>
                </a:solidFill>
                <a:latin typeface="+mj-lt"/>
              </a:rPr>
              <a:t>This is a graph of non-uniform motion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1236" y="938588"/>
            <a:ext cx="7108209" cy="1009482"/>
            <a:chOff x="1691236" y="938588"/>
            <a:chExt cx="7108209" cy="1009482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>
            <a:xfrm>
              <a:off x="1691236" y="938588"/>
              <a:ext cx="7108209" cy="1009482"/>
            </a:xfrm>
            <a:prstGeom prst="rect">
              <a:avLst/>
            </a:prstGeom>
            <a:ln/>
          </p:spPr>
          <p:txBody>
            <a:bodyPr/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dirty="0" smtClean="0">
                  <a:solidFill>
                    <a:srgbClr val="92D050"/>
                  </a:solidFill>
                  <a:latin typeface="+mj-lt"/>
                </a:rPr>
                <a:t>non-uniform motion is a diagonal straight line on a v-t graph with slope equal to a</a:t>
              </a:r>
              <a:endParaRPr kumimoji="0" lang="en-US" sz="280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423160" y="1485900"/>
              <a:ext cx="251460" cy="1588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1236" y="2111390"/>
            <a:ext cx="7108209" cy="650897"/>
            <a:chOff x="1691236" y="2111390"/>
            <a:chExt cx="7108209" cy="650897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1691236" y="2111390"/>
              <a:ext cx="7108209" cy="650897"/>
            </a:xfrm>
            <a:prstGeom prst="rect">
              <a:avLst/>
            </a:prstGeom>
            <a:ln/>
          </p:spPr>
          <p:txBody>
            <a:bodyPr/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dirty="0" smtClean="0">
                  <a:solidFill>
                    <a:srgbClr val="92D050"/>
                  </a:solidFill>
                  <a:latin typeface="+mj-lt"/>
                </a:rPr>
                <a:t>So, the v-t graph would have slope equal to +10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38450" y="2244090"/>
              <a:ext cx="251460" cy="1588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70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617</Words>
  <Application>Microsoft Office PowerPoint</Application>
  <PresentationFormat>On-screen Show (4:3)</PresentationFormat>
  <Paragraphs>200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79</cp:revision>
  <dcterms:created xsi:type="dcterms:W3CDTF">2013-07-23T20:53:01Z</dcterms:created>
  <dcterms:modified xsi:type="dcterms:W3CDTF">2013-08-15T21:38:46Z</dcterms:modified>
</cp:coreProperties>
</file>