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314" r:id="rId7"/>
    <p:sldId id="315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13/09/2013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frm=1&amp;source=images&amp;cd=&amp;cad=rja&amp;docid=ZB1yhbMw54dDLM&amp;tbnid=ol1822ms0OdmzM:&amp;ved=0CAUQjRw&amp;url=http://extremebodyfit.com/fat-loss/why-hiit-is-so-effective-for-burning-fat/usain-bolt-running&amp;ei=bywNUrLwJLiq4AOn2IHQCA&amp;bvm=bv.50768961,d.dmg&amp;psig=AFQjCNEjPlUuLsmA3ctuHqbqg1kDqKfCuQ&amp;ust=137668144437504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Kinematic Equations 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equations of motion called kinematic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able to use these equations to solve kinematic related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 descr="http://extremebodyfit.com/wp-content/uploads/2013/01/usain-bolt-running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640"/>
            <a:ext cx="4968552" cy="37878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79903"/>
              </p:ext>
            </p:extLst>
          </p:nvPr>
        </p:nvGraphicFramePr>
        <p:xfrm>
          <a:off x="1969140" y="420688"/>
          <a:ext cx="396716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3" imgW="1511280" imgH="393480" progId="Equation.DSMT4">
                  <p:embed/>
                </p:oleObj>
              </mc:Choice>
              <mc:Fallback>
                <p:oleObj name="Equation" r:id="rId3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140" y="420688"/>
                        <a:ext cx="3967163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68443"/>
              </p:ext>
            </p:extLst>
          </p:nvPr>
        </p:nvGraphicFramePr>
        <p:xfrm>
          <a:off x="2456503" y="1550988"/>
          <a:ext cx="29003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503" y="1550988"/>
                        <a:ext cx="2900362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08229"/>
              </p:ext>
            </p:extLst>
          </p:nvPr>
        </p:nvGraphicFramePr>
        <p:xfrm>
          <a:off x="6016129" y="1875745"/>
          <a:ext cx="2300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7" imgW="876240" imgH="177480" progId="Equation.DSMT4">
                  <p:embed/>
                </p:oleObj>
              </mc:Choice>
              <mc:Fallback>
                <p:oleObj name="Equation" r:id="rId7" imgW="876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129" y="1875745"/>
                        <a:ext cx="23002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74077"/>
              </p:ext>
            </p:extLst>
          </p:nvPr>
        </p:nvGraphicFramePr>
        <p:xfrm>
          <a:off x="2459678" y="2660650"/>
          <a:ext cx="24336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9" imgW="927000" imgH="393480" progId="Equation.DSMT4">
                  <p:embed/>
                </p:oleObj>
              </mc:Choice>
              <mc:Fallback>
                <p:oleObj name="Equation" r:id="rId9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678" y="2660650"/>
                        <a:ext cx="2433637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06443"/>
              </p:ext>
            </p:extLst>
          </p:nvPr>
        </p:nvGraphicFramePr>
        <p:xfrm>
          <a:off x="2358078" y="4999038"/>
          <a:ext cx="32670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11" imgW="1244520" imgH="393480" progId="Equation.DSMT4">
                  <p:embed/>
                </p:oleObj>
              </mc:Choice>
              <mc:Fallback>
                <p:oleObj name="Equation" r:id="rId11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78" y="4999038"/>
                        <a:ext cx="326707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146533" y="5228546"/>
            <a:ext cx="1530350" cy="519113"/>
            <a:chOff x="6876143" y="5228546"/>
            <a:chExt cx="1530350" cy="519113"/>
          </a:xfrm>
        </p:grpSpPr>
        <p:sp>
          <p:nvSpPr>
            <p:cNvPr id="8" name="Text Box 123"/>
            <p:cNvSpPr txBox="1">
              <a:spLocks noChangeArrowheads="1"/>
            </p:cNvSpPr>
            <p:nvPr/>
          </p:nvSpPr>
          <p:spPr bwMode="auto">
            <a:xfrm>
              <a:off x="6876143" y="5228546"/>
              <a:ext cx="1530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FFFF"/>
                  </a:solidFill>
                </a:rPr>
                <a:t>… </a:t>
              </a:r>
              <a:r>
                <a:rPr lang="en-US" sz="2800" dirty="0" smtClean="0">
                  <a:solidFill>
                    <a:srgbClr val="FFFFFF"/>
                  </a:solidFill>
                </a:rPr>
                <a:t>  3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9" name="Oval 124"/>
            <p:cNvSpPr>
              <a:spLocks noChangeArrowheads="1"/>
            </p:cNvSpPr>
            <p:nvPr/>
          </p:nvSpPr>
          <p:spPr bwMode="auto">
            <a:xfrm>
              <a:off x="7336971" y="5301208"/>
              <a:ext cx="375331" cy="36444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3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9482" y="897270"/>
            <a:ext cx="5754740" cy="5652997"/>
            <a:chOff x="1818567" y="625127"/>
            <a:chExt cx="5754740" cy="5652997"/>
          </a:xfrm>
        </p:grpSpPr>
        <p:grpSp>
          <p:nvGrpSpPr>
            <p:cNvPr id="3" name="Group 8"/>
            <p:cNvGrpSpPr/>
            <p:nvPr/>
          </p:nvGrpSpPr>
          <p:grpSpPr>
            <a:xfrm>
              <a:off x="1818567" y="625127"/>
              <a:ext cx="5754740" cy="5652997"/>
              <a:chOff x="1091223" y="1771649"/>
              <a:chExt cx="4815588" cy="4730449"/>
            </a:xfrm>
          </p:grpSpPr>
          <p:grpSp>
            <p:nvGrpSpPr>
              <p:cNvPr id="7" name="Group 66"/>
              <p:cNvGrpSpPr>
                <a:grpSpLocks/>
              </p:cNvGrpSpPr>
              <p:nvPr/>
            </p:nvGrpSpPr>
            <p:grpSpPr bwMode="auto">
              <a:xfrm>
                <a:off x="1091223" y="1771649"/>
                <a:ext cx="4815588" cy="4730449"/>
                <a:chOff x="1665" y="2790"/>
                <a:chExt cx="5177" cy="5085"/>
              </a:xfrm>
            </p:grpSpPr>
            <p:sp>
              <p:nvSpPr>
                <p:cNvPr id="9" name="Rectangle 67"/>
                <p:cNvSpPr>
                  <a:spLocks noChangeArrowheads="1"/>
                </p:cNvSpPr>
                <p:nvPr/>
              </p:nvSpPr>
              <p:spPr bwMode="auto">
                <a:xfrm>
                  <a:off x="1665" y="2790"/>
                  <a:ext cx="5177" cy="5085"/>
                </a:xfrm>
                <a:prstGeom prst="rect">
                  <a:avLst/>
                </a:prstGeom>
                <a:solidFill>
                  <a:srgbClr val="EAF1DD"/>
                </a:solidFill>
                <a:ln w="9525">
                  <a:solidFill>
                    <a:srgbClr val="D6E3BC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10" name="AutoShape 7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74" y="2940"/>
                  <a:ext cx="1" cy="417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1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2574" y="7110"/>
                  <a:ext cx="4146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" name="AutoShape 77"/>
                <p:cNvCxnSpPr>
                  <a:cxnSpLocks noChangeShapeType="1"/>
                </p:cNvCxnSpPr>
                <p:nvPr/>
              </p:nvCxnSpPr>
              <p:spPr bwMode="auto">
                <a:xfrm>
                  <a:off x="2575" y="3141"/>
                  <a:ext cx="396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" name="AutoShape 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1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" name="AutoShape 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08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" name="AutoShape 8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75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" name="AutoShape 8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43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" name="AutoShape 8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76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" name="AutoShape 8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42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" name="AutoShape 8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09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74" y="3708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574" y="4275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87"/>
                <p:cNvCxnSpPr>
                  <a:cxnSpLocks noChangeShapeType="1"/>
                </p:cNvCxnSpPr>
                <p:nvPr/>
              </p:nvCxnSpPr>
              <p:spPr bwMode="auto">
                <a:xfrm>
                  <a:off x="2574" y="4842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8"/>
                <p:cNvCxnSpPr>
                  <a:cxnSpLocks noChangeShapeType="1"/>
                </p:cNvCxnSpPr>
                <p:nvPr/>
              </p:nvCxnSpPr>
              <p:spPr bwMode="auto">
                <a:xfrm>
                  <a:off x="2574" y="5409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2574" y="5976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2574" y="6543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sp>
              <p:nvSpPr>
                <p:cNvPr id="2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5304" y="7373"/>
                  <a:ext cx="1311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time (s)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27" name="Text Box 9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97" y="3920"/>
                  <a:ext cx="2188" cy="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velocity (m/s [U])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sp>
            <p:nvSpPr>
              <p:cNvPr id="8" name="Text Box 98"/>
              <p:cNvSpPr txBox="1">
                <a:spLocks noChangeArrowheads="1"/>
              </p:cNvSpPr>
              <p:nvPr/>
            </p:nvSpPr>
            <p:spPr bwMode="auto">
              <a:xfrm>
                <a:off x="1571132" y="2845908"/>
                <a:ext cx="562132" cy="47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800" b="0" i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</a:t>
                </a:r>
                <a:r>
                  <a:rPr kumimoji="0" lang="en-CA" sz="2800" b="0" i="0" u="none" strike="noStrike" cap="none" normalizeH="0" baseline="-2500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f</a:t>
                </a:r>
                <a:endParaRPr kumimoji="0" lang="en-US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4" name="Text Box 98"/>
            <p:cNvSpPr txBox="1">
              <a:spLocks noChangeArrowheads="1"/>
            </p:cNvSpPr>
            <p:nvPr/>
          </p:nvSpPr>
          <p:spPr bwMode="auto">
            <a:xfrm>
              <a:off x="2401961" y="3878218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</a:t>
              </a:r>
              <a:r>
                <a: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" name="Text Box 98"/>
            <p:cNvSpPr txBox="1">
              <a:spLocks noChangeArrowheads="1"/>
            </p:cNvSpPr>
            <p:nvPr/>
          </p:nvSpPr>
          <p:spPr bwMode="auto">
            <a:xfrm>
              <a:off x="3922001" y="5350759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" name="Text Box 98"/>
            <p:cNvSpPr txBox="1">
              <a:spLocks noChangeArrowheads="1"/>
            </p:cNvSpPr>
            <p:nvPr/>
          </p:nvSpPr>
          <p:spPr bwMode="auto">
            <a:xfrm>
              <a:off x="5857682" y="5350757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f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 flipH="1" flipV="1">
            <a:off x="2825367" y="1281546"/>
            <a:ext cx="4429496" cy="4429496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04019" y="4439704"/>
            <a:ext cx="1886215" cy="12476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ight Triangle 29"/>
          <p:cNvSpPr/>
          <p:nvPr/>
        </p:nvSpPr>
        <p:spPr>
          <a:xfrm rot="16200000">
            <a:off x="4085932" y="2533275"/>
            <a:ext cx="1922112" cy="1898184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5912947" y="2459022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015926" y="4354066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3029630" y="1268760"/>
            <a:ext cx="35919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B050"/>
                </a:solidFill>
              </a:rPr>
              <a:t>Area of a trapezoid is equal to </a:t>
            </a:r>
            <a:r>
              <a:rPr lang="en-US" sz="2400" b="1" dirty="0">
                <a:solidFill>
                  <a:srgbClr val="00B050"/>
                </a:solidFill>
                <a:latin typeface="Times New Roman"/>
              </a:rPr>
              <a:t>½</a:t>
            </a:r>
            <a:r>
              <a:rPr lang="en-US" sz="2400" b="1" dirty="0">
                <a:solidFill>
                  <a:srgbClr val="00B050"/>
                </a:solidFill>
              </a:rPr>
              <a:t> the sum of the parallel sides times the height.</a:t>
            </a:r>
          </a:p>
        </p:txBody>
      </p:sp>
      <p:graphicFrame>
        <p:nvGraphicFramePr>
          <p:cNvPr id="34" name="Object 5"/>
          <p:cNvGraphicFramePr>
            <a:graphicFrameLocks noChangeAspect="1"/>
          </p:cNvGraphicFramePr>
          <p:nvPr/>
        </p:nvGraphicFramePr>
        <p:xfrm>
          <a:off x="4743450" y="4191000"/>
          <a:ext cx="26860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191000"/>
                        <a:ext cx="268605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9"/>
          <p:cNvSpPr txBox="1">
            <a:spLocks noChangeArrowheads="1"/>
          </p:cNvSpPr>
          <p:nvPr/>
        </p:nvSpPr>
        <p:spPr bwMode="auto">
          <a:xfrm>
            <a:off x="889000" y="212464"/>
            <a:ext cx="50229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3.  </a:t>
            </a:r>
            <a:r>
              <a:rPr lang="en-US" sz="2800" dirty="0">
                <a:solidFill>
                  <a:schemeClr val="bg1"/>
                </a:solidFill>
              </a:rPr>
              <a:t>Area </a:t>
            </a:r>
            <a:r>
              <a:rPr lang="en-US" sz="2800" dirty="0" smtClean="0">
                <a:solidFill>
                  <a:schemeClr val="bg1"/>
                </a:solidFill>
              </a:rPr>
              <a:t>of a trapezoid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233613" y="1135063"/>
          <a:ext cx="32337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1231560" imgH="393480" progId="Equation.DSMT4">
                  <p:embed/>
                </p:oleObj>
              </mc:Choice>
              <mc:Fallback>
                <p:oleObj name="Equation" r:id="rId3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135063"/>
                        <a:ext cx="323373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05286" y="1364117"/>
            <a:ext cx="1530350" cy="519113"/>
            <a:chOff x="6876143" y="5228546"/>
            <a:chExt cx="1530350" cy="519113"/>
          </a:xfrm>
        </p:grpSpPr>
        <p:sp>
          <p:nvSpPr>
            <p:cNvPr id="4" name="Text Box 123"/>
            <p:cNvSpPr txBox="1">
              <a:spLocks noChangeArrowheads="1"/>
            </p:cNvSpPr>
            <p:nvPr/>
          </p:nvSpPr>
          <p:spPr bwMode="auto">
            <a:xfrm>
              <a:off x="6876143" y="5228546"/>
              <a:ext cx="1530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FFFF"/>
                  </a:solidFill>
                </a:rPr>
                <a:t>… </a:t>
              </a:r>
              <a:r>
                <a:rPr lang="en-US" sz="2800" dirty="0" smtClean="0">
                  <a:solidFill>
                    <a:srgbClr val="FFFFFF"/>
                  </a:solidFill>
                </a:rPr>
                <a:t>  4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5" name="Oval 124"/>
            <p:cNvSpPr>
              <a:spLocks noChangeArrowheads="1"/>
            </p:cNvSpPr>
            <p:nvPr/>
          </p:nvSpPr>
          <p:spPr bwMode="auto">
            <a:xfrm>
              <a:off x="7369629" y="5277205"/>
              <a:ext cx="375331" cy="36444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4682" y="403440"/>
            <a:ext cx="8042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fifth </a:t>
            </a:r>
            <a:r>
              <a:rPr lang="en-CA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eqn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can be derived by rearranging </a:t>
            </a:r>
            <a:r>
              <a:rPr lang="en-CA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eqn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for time and sub it into </a:t>
            </a:r>
            <a:r>
              <a:rPr lang="en-CA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eqn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328191"/>
              </p:ext>
            </p:extLst>
          </p:nvPr>
        </p:nvGraphicFramePr>
        <p:xfrm>
          <a:off x="3262015" y="1628775"/>
          <a:ext cx="19002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15" y="1628775"/>
                        <a:ext cx="1900238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65985"/>
              </p:ext>
            </p:extLst>
          </p:nvPr>
        </p:nvGraphicFramePr>
        <p:xfrm>
          <a:off x="3131840" y="2995613"/>
          <a:ext cx="29337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95613"/>
                        <a:ext cx="293370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08933"/>
              </p:ext>
            </p:extLst>
          </p:nvPr>
        </p:nvGraphicFramePr>
        <p:xfrm>
          <a:off x="3696990" y="4011613"/>
          <a:ext cx="34337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990" y="4011613"/>
                        <a:ext cx="343376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137443"/>
              </p:ext>
            </p:extLst>
          </p:nvPr>
        </p:nvGraphicFramePr>
        <p:xfrm>
          <a:off x="3682703" y="5353050"/>
          <a:ext cx="306705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9" imgW="1168200" imgH="419040" progId="Equation.DSMT4">
                  <p:embed/>
                </p:oleObj>
              </mc:Choice>
              <mc:Fallback>
                <p:oleObj name="Equation" r:id="rId9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703" y="5353050"/>
                        <a:ext cx="306705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71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55748"/>
              </p:ext>
            </p:extLst>
          </p:nvPr>
        </p:nvGraphicFramePr>
        <p:xfrm>
          <a:off x="3470750" y="558353"/>
          <a:ext cx="23669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901440" imgH="457200" progId="Equation.DSMT4">
                  <p:embed/>
                </p:oleObj>
              </mc:Choice>
              <mc:Fallback>
                <p:oleObj name="Equation" r:id="rId3" imgW="901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750" y="558353"/>
                        <a:ext cx="2366963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473254"/>
              </p:ext>
            </p:extLst>
          </p:nvPr>
        </p:nvGraphicFramePr>
        <p:xfrm>
          <a:off x="3304062" y="2749096"/>
          <a:ext cx="27003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062" y="2749096"/>
                        <a:ext cx="270033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4" y="4812162"/>
            <a:ext cx="8373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five </a:t>
            </a:r>
            <a:r>
              <a:rPr lang="en-CA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eqn’s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can be used in either vector or scalar form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0192" y="2837879"/>
            <a:ext cx="1530350" cy="519113"/>
            <a:chOff x="6876143" y="5285497"/>
            <a:chExt cx="1530350" cy="519113"/>
          </a:xfrm>
        </p:grpSpPr>
        <p:sp>
          <p:nvSpPr>
            <p:cNvPr id="6" name="Text Box 123"/>
            <p:cNvSpPr txBox="1">
              <a:spLocks noChangeArrowheads="1"/>
            </p:cNvSpPr>
            <p:nvPr/>
          </p:nvSpPr>
          <p:spPr bwMode="auto">
            <a:xfrm>
              <a:off x="6876143" y="5285497"/>
              <a:ext cx="1530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FFFF"/>
                  </a:solidFill>
                </a:rPr>
                <a:t>… </a:t>
              </a:r>
              <a:r>
                <a:rPr lang="en-US" sz="2800" dirty="0" smtClean="0">
                  <a:solidFill>
                    <a:srgbClr val="FFFFFF"/>
                  </a:solidFill>
                </a:rPr>
                <a:t>  5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7" name="Oval 124"/>
            <p:cNvSpPr>
              <a:spLocks noChangeArrowheads="1"/>
            </p:cNvSpPr>
            <p:nvPr/>
          </p:nvSpPr>
          <p:spPr bwMode="auto">
            <a:xfrm>
              <a:off x="7308191" y="5368159"/>
              <a:ext cx="375331" cy="36444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7280" y="1556792"/>
            <a:ext cx="8443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runner jogging west at 5.0 m/s accelerates </a:t>
            </a:r>
            <a:r>
              <a:rPr lang="en-US" sz="2800" dirty="0" smtClean="0">
                <a:solidFill>
                  <a:srgbClr val="92D050"/>
                </a:solidFill>
              </a:rPr>
              <a:t>to 12 </a:t>
            </a:r>
            <a:r>
              <a:rPr lang="en-US" sz="2800" dirty="0">
                <a:solidFill>
                  <a:srgbClr val="92D050"/>
                </a:solidFill>
              </a:rPr>
              <a:t>m/s while covering 150 m.  What is the </a:t>
            </a:r>
            <a:r>
              <a:rPr lang="en-US" sz="2800" dirty="0" smtClean="0">
                <a:solidFill>
                  <a:srgbClr val="92D050"/>
                </a:solidFill>
              </a:rPr>
              <a:t>acceleration </a:t>
            </a:r>
            <a:r>
              <a:rPr lang="en-US" sz="2800" dirty="0">
                <a:solidFill>
                  <a:srgbClr val="92D050"/>
                </a:solidFill>
              </a:rPr>
              <a:t>of the runner?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47664" y="3864332"/>
            <a:ext cx="3749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</a:rPr>
              <a:t>i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5.0 m/s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280" y="3254732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77280" y="3864332"/>
            <a:ext cx="1135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Given: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47664" y="4321532"/>
            <a:ext cx="1773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f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12 m/s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547664" y="4778732"/>
            <a:ext cx="1853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err="1">
                <a:solidFill>
                  <a:srgbClr val="92D050"/>
                </a:solidFill>
              </a:rPr>
              <a:t>d</a:t>
            </a:r>
            <a:r>
              <a:rPr lang="en-US" sz="2800" dirty="0">
                <a:solidFill>
                  <a:srgbClr val="92D050"/>
                </a:solidFill>
              </a:rPr>
              <a:t> = 150 m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77280" y="5464532"/>
            <a:ext cx="8127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RTF: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258676" y="5445224"/>
            <a:ext cx="360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77280" y="6074132"/>
            <a:ext cx="1502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Analysis: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959808" y="6074132"/>
            <a:ext cx="66446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Look for equation with all of these variables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40372"/>
              </p:ext>
            </p:extLst>
          </p:nvPr>
        </p:nvGraphicFramePr>
        <p:xfrm>
          <a:off x="3451451" y="1287236"/>
          <a:ext cx="2100262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799920" imgH="1104840" progId="Equation.DSMT4">
                  <p:embed/>
                </p:oleObj>
              </mc:Choice>
              <mc:Fallback>
                <p:oleObj name="Equation" r:id="rId3" imgW="79992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451" y="1287236"/>
                        <a:ext cx="2100262" cy="290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72169"/>
              </p:ext>
            </p:extLst>
          </p:nvPr>
        </p:nvGraphicFramePr>
        <p:xfrm>
          <a:off x="3309938" y="485775"/>
          <a:ext cx="2400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914400" imgH="253800" progId="Equation.DSMT4">
                  <p:embed/>
                </p:oleObj>
              </mc:Choice>
              <mc:Fallback>
                <p:oleObj name="Equation" r:id="rId5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85775"/>
                        <a:ext cx="24003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59193" y="4757734"/>
            <a:ext cx="5553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The acceleration is .40 m/s</a:t>
            </a:r>
            <a:r>
              <a:rPr lang="en-CA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2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[W]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9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1.5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2 pg 39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6 pg 39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prove the five equations of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which equation to use in which situation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motion related problems using the five </a:t>
            </a:r>
            <a:r>
              <a:rPr lang="en-CA" sz="2800" dirty="0" err="1" smtClean="0">
                <a:solidFill>
                  <a:schemeClr val="bg1"/>
                </a:solidFill>
              </a:rPr>
              <a:t>eqns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use velocity time graphs to prove the five equations of motion for kinematic situations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which equation to use given initial data in a problem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kinematic problems using the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a look back at </a:t>
                </a:r>
                <a:r>
                  <a:rPr lang="en-CA" sz="4400" b="1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v-t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Graphs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511346" y="1052736"/>
              <a:ext cx="1525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609600" y="1824030"/>
            <a:ext cx="8534400" cy="533400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Recall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5786" y="2950117"/>
            <a:ext cx="7286676" cy="1050387"/>
            <a:chOff x="785786" y="2950117"/>
            <a:chExt cx="7286676" cy="1050387"/>
          </a:xfrm>
        </p:grpSpPr>
        <p:sp>
          <p:nvSpPr>
            <p:cNvPr id="47" name="Rectangle 3"/>
            <p:cNvSpPr txBox="1">
              <a:spLocks noChangeArrowheads="1"/>
            </p:cNvSpPr>
            <p:nvPr/>
          </p:nvSpPr>
          <p:spPr>
            <a:xfrm>
              <a:off x="785786" y="2967038"/>
              <a:ext cx="7286676" cy="1033466"/>
            </a:xfrm>
            <a:prstGeom prst="rect">
              <a:avLst/>
            </a:prstGeom>
            <a:ln/>
          </p:spPr>
          <p:txBody>
            <a:bodyPr/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rPr>
                <a:t>Area under a          graph is </a:t>
              </a:r>
              <a:endPara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rPr>
                <a:t>Slope of a           graph is </a:t>
              </a: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57199"/>
                </p:ext>
              </p:extLst>
            </p:nvPr>
          </p:nvGraphicFramePr>
          <p:xfrm>
            <a:off x="3131840" y="2996952"/>
            <a:ext cx="69691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name="Equation" r:id="rId3" imgW="304560" imgH="177480" progId="Equation.DSMT4">
                    <p:embed/>
                  </p:oleObj>
                </mc:Choice>
                <mc:Fallback>
                  <p:oleObj name="Equation" r:id="rId3" imgW="304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1840" y="2996952"/>
                          <a:ext cx="696912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794845"/>
                </p:ext>
              </p:extLst>
            </p:nvPr>
          </p:nvGraphicFramePr>
          <p:xfrm>
            <a:off x="5084812" y="2950117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1" name="Equation" r:id="rId5" imgW="215640" imgH="215640" progId="Equation.DSMT4">
                    <p:embed/>
                  </p:oleObj>
                </mc:Choice>
                <mc:Fallback>
                  <p:oleObj name="Equation" r:id="rId5" imgW="215640" imgH="2156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812" y="2950117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679877"/>
                </p:ext>
              </p:extLst>
            </p:nvPr>
          </p:nvGraphicFramePr>
          <p:xfrm>
            <a:off x="2771800" y="3540184"/>
            <a:ext cx="696912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2" name="Equation" r:id="rId7" imgW="304560" imgH="177480" progId="Equation.DSMT4">
                    <p:embed/>
                  </p:oleObj>
                </mc:Choice>
                <mc:Fallback>
                  <p:oleObj name="Equation" r:id="rId7" imgW="30456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540184"/>
                          <a:ext cx="696912" cy="407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337013"/>
                </p:ext>
              </p:extLst>
            </p:nvPr>
          </p:nvGraphicFramePr>
          <p:xfrm>
            <a:off x="4840288" y="3535363"/>
            <a:ext cx="26193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3" name="Equation" r:id="rId9" imgW="114120" imgH="177480" progId="Equation.DSMT4">
                    <p:embed/>
                  </p:oleObj>
                </mc:Choice>
                <mc:Fallback>
                  <p:oleObj name="Equation" r:id="rId9" imgW="11412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0288" y="3535363"/>
                          <a:ext cx="261937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18567" y="625127"/>
            <a:ext cx="5754740" cy="5652997"/>
            <a:chOff x="1818567" y="625127"/>
            <a:chExt cx="5754740" cy="5652997"/>
          </a:xfrm>
        </p:grpSpPr>
        <p:grpSp>
          <p:nvGrpSpPr>
            <p:cNvPr id="15" name="Group 14"/>
            <p:cNvGrpSpPr/>
            <p:nvPr/>
          </p:nvGrpSpPr>
          <p:grpSpPr>
            <a:xfrm>
              <a:off x="1818567" y="625127"/>
              <a:ext cx="5754740" cy="5652997"/>
              <a:chOff x="1091223" y="1771649"/>
              <a:chExt cx="4815588" cy="4730449"/>
            </a:xfrm>
          </p:grpSpPr>
          <p:grpSp>
            <p:nvGrpSpPr>
              <p:cNvPr id="19" name="Group 66"/>
              <p:cNvGrpSpPr>
                <a:grpSpLocks/>
              </p:cNvGrpSpPr>
              <p:nvPr/>
            </p:nvGrpSpPr>
            <p:grpSpPr bwMode="auto">
              <a:xfrm>
                <a:off x="1091223" y="1771649"/>
                <a:ext cx="4815588" cy="4730449"/>
                <a:chOff x="1665" y="2790"/>
                <a:chExt cx="5177" cy="5085"/>
              </a:xfrm>
            </p:grpSpPr>
            <p:sp>
              <p:nvSpPr>
                <p:cNvPr id="21" name="Rectangle 67"/>
                <p:cNvSpPr>
                  <a:spLocks noChangeArrowheads="1"/>
                </p:cNvSpPr>
                <p:nvPr/>
              </p:nvSpPr>
              <p:spPr bwMode="auto">
                <a:xfrm>
                  <a:off x="1665" y="2790"/>
                  <a:ext cx="5177" cy="5085"/>
                </a:xfrm>
                <a:prstGeom prst="rect">
                  <a:avLst/>
                </a:prstGeom>
                <a:solidFill>
                  <a:srgbClr val="EAF1DD"/>
                </a:solidFill>
                <a:ln w="9525">
                  <a:solidFill>
                    <a:srgbClr val="D6E3BC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22" name="AutoShape 7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74" y="2940"/>
                  <a:ext cx="1" cy="417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2574" y="7110"/>
                  <a:ext cx="4146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" name="AutoShape 77"/>
                <p:cNvCxnSpPr>
                  <a:cxnSpLocks noChangeShapeType="1"/>
                </p:cNvCxnSpPr>
                <p:nvPr/>
              </p:nvCxnSpPr>
              <p:spPr bwMode="auto">
                <a:xfrm>
                  <a:off x="2575" y="3141"/>
                  <a:ext cx="396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" name="AutoShape 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1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" name="AutoShape 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08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" name="AutoShape 8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75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4" name="AutoShape 8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43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" name="AutoShape 8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76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" name="AutoShape 8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42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7" name="AutoShape 8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09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74" y="3708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9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574" y="4275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" name="AutoShape 87"/>
                <p:cNvCxnSpPr>
                  <a:cxnSpLocks noChangeShapeType="1"/>
                </p:cNvCxnSpPr>
                <p:nvPr/>
              </p:nvCxnSpPr>
              <p:spPr bwMode="auto">
                <a:xfrm>
                  <a:off x="2574" y="4842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" name="AutoShape 88"/>
                <p:cNvCxnSpPr>
                  <a:cxnSpLocks noChangeShapeType="1"/>
                </p:cNvCxnSpPr>
                <p:nvPr/>
              </p:nvCxnSpPr>
              <p:spPr bwMode="auto">
                <a:xfrm>
                  <a:off x="2574" y="5409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42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2574" y="5976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43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2574" y="6543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sp>
              <p:nvSpPr>
                <p:cNvPr id="4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5304" y="7373"/>
                  <a:ext cx="1311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time (s)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45" name="Text Box 9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97" y="3920"/>
                  <a:ext cx="2188" cy="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velocity (m/s [U])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sp>
            <p:nvSpPr>
              <p:cNvPr id="20" name="Text Box 98"/>
              <p:cNvSpPr txBox="1">
                <a:spLocks noChangeArrowheads="1"/>
              </p:cNvSpPr>
              <p:nvPr/>
            </p:nvSpPr>
            <p:spPr bwMode="auto">
              <a:xfrm>
                <a:off x="1571132" y="2845908"/>
                <a:ext cx="562132" cy="47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800" b="0" i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</a:t>
                </a:r>
                <a:r>
                  <a:rPr kumimoji="0" lang="en-CA" sz="2800" b="0" i="0" u="none" strike="noStrike" cap="none" normalizeH="0" baseline="-2500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f</a:t>
                </a:r>
                <a:endParaRPr kumimoji="0" lang="en-US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16" name="Text Box 98"/>
            <p:cNvSpPr txBox="1">
              <a:spLocks noChangeArrowheads="1"/>
            </p:cNvSpPr>
            <p:nvPr/>
          </p:nvSpPr>
          <p:spPr bwMode="auto">
            <a:xfrm>
              <a:off x="2401961" y="3878218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</a:t>
              </a:r>
              <a:r>
                <a: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" name="Text Box 98"/>
            <p:cNvSpPr txBox="1">
              <a:spLocks noChangeArrowheads="1"/>
            </p:cNvSpPr>
            <p:nvPr/>
          </p:nvSpPr>
          <p:spPr bwMode="auto">
            <a:xfrm>
              <a:off x="3922001" y="5350759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" name="Text Box 98"/>
            <p:cNvSpPr txBox="1">
              <a:spLocks noChangeArrowheads="1"/>
            </p:cNvSpPr>
            <p:nvPr/>
          </p:nvSpPr>
          <p:spPr bwMode="auto">
            <a:xfrm>
              <a:off x="5857682" y="5350757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f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 rot="5400000" flipH="1" flipV="1">
            <a:off x="2814452" y="1009403"/>
            <a:ext cx="4429496" cy="4429496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93104" y="4167561"/>
            <a:ext cx="1886215" cy="12476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ight Triangle 47"/>
          <p:cNvSpPr/>
          <p:nvPr/>
        </p:nvSpPr>
        <p:spPr>
          <a:xfrm rot="16200000">
            <a:off x="4075017" y="2261132"/>
            <a:ext cx="1922112" cy="1898184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5902032" y="2186879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005011" y="4081923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/>
          <p:cNvSpPr txBox="1"/>
          <p:nvPr/>
        </p:nvSpPr>
        <p:spPr>
          <a:xfrm>
            <a:off x="4880760" y="1141154"/>
            <a:ext cx="173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00B050"/>
                </a:solidFill>
              </a:rPr>
              <a:t>Slope = a</a:t>
            </a:r>
            <a:endParaRPr lang="en-CA" sz="32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0635" y="4226759"/>
            <a:ext cx="197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00B050"/>
                </a:solidFill>
              </a:rPr>
              <a:t>area = </a:t>
            </a:r>
            <a:r>
              <a:rPr lang="en-CA" sz="3200" b="1" dirty="0" err="1" smtClean="0">
                <a:solidFill>
                  <a:srgbClr val="00B050"/>
                </a:solidFill>
                <a:latin typeface="Symbol" pitchFamily="18" charset="2"/>
              </a:rPr>
              <a:t>D</a:t>
            </a:r>
            <a:r>
              <a:rPr lang="en-CA" sz="3200" b="1" dirty="0" err="1" smtClean="0">
                <a:solidFill>
                  <a:srgbClr val="00B050"/>
                </a:solidFill>
              </a:rPr>
              <a:t>d</a:t>
            </a:r>
            <a:endParaRPr lang="en-CA" sz="32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the five kinematic equations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768865" y="1052736"/>
              <a:ext cx="126763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253203"/>
              </p:ext>
            </p:extLst>
          </p:nvPr>
        </p:nvGraphicFramePr>
        <p:xfrm>
          <a:off x="3314700" y="2836863"/>
          <a:ext cx="170021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647640" imgH="393480" progId="Equation.DSMT4">
                  <p:embed/>
                </p:oleObj>
              </mc:Choice>
              <mc:Fallback>
                <p:oleObj name="Equation" r:id="rId3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836863"/>
                        <a:ext cx="1700213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395536" y="1785926"/>
            <a:ext cx="8042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equation comes from the slope of the line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3" name="Group 64"/>
          <p:cNvGrpSpPr>
            <a:grpSpLocks/>
          </p:cNvGrpSpPr>
          <p:nvPr/>
        </p:nvGrpSpPr>
        <p:grpSpPr bwMode="auto">
          <a:xfrm>
            <a:off x="5666482" y="3053932"/>
            <a:ext cx="1530350" cy="523876"/>
            <a:chOff x="3728" y="1854"/>
            <a:chExt cx="964" cy="330"/>
          </a:xfrm>
        </p:grpSpPr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28" y="1854"/>
              <a:ext cx="9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solidFill>
                    <a:schemeClr val="bg1"/>
                  </a:solidFill>
                </a:rPr>
                <a:t>…   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auto">
            <a:xfrm>
              <a:off x="4028" y="1908"/>
              <a:ext cx="240" cy="23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433140" y="4372760"/>
            <a:ext cx="8042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next three equations come from the area under the line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8" name="Text Box 94"/>
          <p:cNvSpPr txBox="1">
            <a:spLocks noChangeArrowheads="1"/>
          </p:cNvSpPr>
          <p:nvPr/>
        </p:nvSpPr>
        <p:spPr bwMode="auto">
          <a:xfrm>
            <a:off x="449381" y="5628820"/>
            <a:ext cx="846104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err="1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 given </a:t>
            </a:r>
            <a:r>
              <a:rPr lang="en-US" sz="2800" dirty="0">
                <a:solidFill>
                  <a:schemeClr val="bg1"/>
                </a:solidFill>
              </a:rPr>
              <a:t>by the area under the graph.  There are three ways of calculating this area.</a:t>
            </a:r>
          </a:p>
        </p:txBody>
      </p:sp>
    </p:spTree>
    <p:extLst>
      <p:ext uri="{BB962C8B-B14F-4D97-AF65-F5344CB8AC3E}">
        <p14:creationId xmlns:p14="http://schemas.microsoft.com/office/powerpoint/2010/main" val="4075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09"/>
          <p:cNvSpPr txBox="1">
            <a:spLocks noChangeArrowheads="1"/>
          </p:cNvSpPr>
          <p:nvPr/>
        </p:nvSpPr>
        <p:spPr bwMode="auto">
          <a:xfrm>
            <a:off x="889000" y="212464"/>
            <a:ext cx="50229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1.  Area of 	      </a:t>
            </a:r>
            <a:r>
              <a:rPr lang="en-US" sz="2800" dirty="0" smtClean="0">
                <a:solidFill>
                  <a:schemeClr val="bg1"/>
                </a:solidFill>
              </a:rPr>
              <a:t> + </a:t>
            </a:r>
            <a:r>
              <a:rPr lang="en-US" sz="2800" dirty="0">
                <a:solidFill>
                  <a:schemeClr val="bg1"/>
                </a:solidFill>
              </a:rPr>
              <a:t>Area of 	</a:t>
            </a:r>
          </a:p>
        </p:txBody>
      </p:sp>
      <p:sp>
        <p:nvSpPr>
          <p:cNvPr id="45" name="Rectangle 110"/>
          <p:cNvSpPr>
            <a:spLocks noChangeArrowheads="1"/>
          </p:cNvSpPr>
          <p:nvPr/>
        </p:nvSpPr>
        <p:spPr bwMode="auto">
          <a:xfrm>
            <a:off x="2555776" y="268027"/>
            <a:ext cx="664902" cy="3683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111"/>
          <p:cNvSpPr>
            <a:spLocks noChangeArrowheads="1"/>
          </p:cNvSpPr>
          <p:nvPr/>
        </p:nvSpPr>
        <p:spPr bwMode="auto">
          <a:xfrm>
            <a:off x="4788024" y="268027"/>
            <a:ext cx="409804" cy="339725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829482" y="897270"/>
            <a:ext cx="5754740" cy="5652997"/>
            <a:chOff x="1818567" y="625127"/>
            <a:chExt cx="5754740" cy="5652997"/>
          </a:xfrm>
        </p:grpSpPr>
        <p:grpSp>
          <p:nvGrpSpPr>
            <p:cNvPr id="48" name="Group 8"/>
            <p:cNvGrpSpPr/>
            <p:nvPr/>
          </p:nvGrpSpPr>
          <p:grpSpPr>
            <a:xfrm>
              <a:off x="1818567" y="625127"/>
              <a:ext cx="5754740" cy="5652997"/>
              <a:chOff x="1091223" y="1771649"/>
              <a:chExt cx="4815588" cy="4730449"/>
            </a:xfrm>
          </p:grpSpPr>
          <p:grpSp>
            <p:nvGrpSpPr>
              <p:cNvPr id="52" name="Group 66"/>
              <p:cNvGrpSpPr>
                <a:grpSpLocks/>
              </p:cNvGrpSpPr>
              <p:nvPr/>
            </p:nvGrpSpPr>
            <p:grpSpPr bwMode="auto">
              <a:xfrm>
                <a:off x="1091223" y="1771649"/>
                <a:ext cx="4815588" cy="4730449"/>
                <a:chOff x="1665" y="2790"/>
                <a:chExt cx="5177" cy="5085"/>
              </a:xfrm>
            </p:grpSpPr>
            <p:sp>
              <p:nvSpPr>
                <p:cNvPr id="54" name="Rectangle 67"/>
                <p:cNvSpPr>
                  <a:spLocks noChangeArrowheads="1"/>
                </p:cNvSpPr>
                <p:nvPr/>
              </p:nvSpPr>
              <p:spPr bwMode="auto">
                <a:xfrm>
                  <a:off x="1665" y="2790"/>
                  <a:ext cx="5177" cy="5085"/>
                </a:xfrm>
                <a:prstGeom prst="rect">
                  <a:avLst/>
                </a:prstGeom>
                <a:solidFill>
                  <a:srgbClr val="EAF1DD"/>
                </a:solidFill>
                <a:ln w="9525">
                  <a:solidFill>
                    <a:srgbClr val="D6E3BC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55" name="AutoShape 7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74" y="2940"/>
                  <a:ext cx="1" cy="417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2574" y="7110"/>
                  <a:ext cx="4146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" name="AutoShape 77"/>
                <p:cNvCxnSpPr>
                  <a:cxnSpLocks noChangeShapeType="1"/>
                </p:cNvCxnSpPr>
                <p:nvPr/>
              </p:nvCxnSpPr>
              <p:spPr bwMode="auto">
                <a:xfrm>
                  <a:off x="2575" y="3141"/>
                  <a:ext cx="396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" name="AutoShape 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1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59" name="AutoShape 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08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0" name="AutoShape 8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75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1" name="AutoShape 8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43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2" name="AutoShape 8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76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" name="AutoShape 8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42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" name="AutoShape 8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09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5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74" y="3708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6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574" y="4275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AutoShape 87"/>
                <p:cNvCxnSpPr>
                  <a:cxnSpLocks noChangeShapeType="1"/>
                </p:cNvCxnSpPr>
                <p:nvPr/>
              </p:nvCxnSpPr>
              <p:spPr bwMode="auto">
                <a:xfrm>
                  <a:off x="2574" y="4842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8" name="AutoShape 88"/>
                <p:cNvCxnSpPr>
                  <a:cxnSpLocks noChangeShapeType="1"/>
                </p:cNvCxnSpPr>
                <p:nvPr/>
              </p:nvCxnSpPr>
              <p:spPr bwMode="auto">
                <a:xfrm>
                  <a:off x="2574" y="5409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69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2574" y="5976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70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2574" y="6543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sp>
              <p:nvSpPr>
                <p:cNvPr id="7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5304" y="7373"/>
                  <a:ext cx="1311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time (s)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72" name="Text Box 9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97" y="3920"/>
                  <a:ext cx="2188" cy="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velocity (m/s [U])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sp>
            <p:nvSpPr>
              <p:cNvPr id="53" name="Text Box 98"/>
              <p:cNvSpPr txBox="1">
                <a:spLocks noChangeArrowheads="1"/>
              </p:cNvSpPr>
              <p:nvPr/>
            </p:nvSpPr>
            <p:spPr bwMode="auto">
              <a:xfrm>
                <a:off x="1571132" y="2845908"/>
                <a:ext cx="562132" cy="47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800" b="0" i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</a:t>
                </a:r>
                <a:r>
                  <a:rPr kumimoji="0" lang="en-CA" sz="2800" b="0" i="0" u="none" strike="noStrike" cap="none" normalizeH="0" baseline="-2500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f</a:t>
                </a:r>
                <a:endParaRPr kumimoji="0" lang="en-US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2401961" y="3878218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</a:t>
              </a:r>
              <a:r>
                <a: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Text Box 98"/>
            <p:cNvSpPr txBox="1">
              <a:spLocks noChangeArrowheads="1"/>
            </p:cNvSpPr>
            <p:nvPr/>
          </p:nvSpPr>
          <p:spPr bwMode="auto">
            <a:xfrm>
              <a:off x="3922001" y="5350759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5857682" y="5350757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f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 rot="5400000" flipH="1" flipV="1">
            <a:off x="2825367" y="1281546"/>
            <a:ext cx="4429496" cy="4429496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104019" y="4439704"/>
            <a:ext cx="1886215" cy="12476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ight Triangle 74"/>
          <p:cNvSpPr/>
          <p:nvPr/>
        </p:nvSpPr>
        <p:spPr>
          <a:xfrm rot="16200000">
            <a:off x="4085932" y="2533275"/>
            <a:ext cx="1922112" cy="1898184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5912947" y="2459022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4015926" y="4354066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8" name="Object 1"/>
          <p:cNvGraphicFramePr>
            <a:graphicFrameLocks noChangeAspect="1"/>
          </p:cNvGraphicFramePr>
          <p:nvPr/>
        </p:nvGraphicFramePr>
        <p:xfrm>
          <a:off x="4897438" y="3451225"/>
          <a:ext cx="26876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451225"/>
                        <a:ext cx="26876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"/>
          <p:cNvGraphicFramePr>
            <a:graphicFrameLocks noChangeAspect="1"/>
          </p:cNvGraphicFramePr>
          <p:nvPr/>
        </p:nvGraphicFramePr>
        <p:xfrm>
          <a:off x="4306888" y="4830763"/>
          <a:ext cx="1555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4830763"/>
                        <a:ext cx="1555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53882"/>
              </p:ext>
            </p:extLst>
          </p:nvPr>
        </p:nvGraphicFramePr>
        <p:xfrm>
          <a:off x="1907704" y="420688"/>
          <a:ext cx="39004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3" imgW="1485720" imgH="393480" progId="Equation.DSMT4">
                  <p:embed/>
                </p:oleObj>
              </mc:Choice>
              <mc:Fallback>
                <p:oleObj name="Equation" r:id="rId3" imgW="1485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0688"/>
                        <a:ext cx="390048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779311"/>
              </p:ext>
            </p:extLst>
          </p:nvPr>
        </p:nvGraphicFramePr>
        <p:xfrm>
          <a:off x="2379191" y="1550988"/>
          <a:ext cx="28670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191" y="1550988"/>
                        <a:ext cx="286702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56264"/>
              </p:ext>
            </p:extLst>
          </p:nvPr>
        </p:nvGraphicFramePr>
        <p:xfrm>
          <a:off x="5921355" y="1875745"/>
          <a:ext cx="2300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7" imgW="876240" imgH="177480" progId="Equation.DSMT4">
                  <p:embed/>
                </p:oleObj>
              </mc:Choice>
              <mc:Fallback>
                <p:oleObj name="Equation" r:id="rId7" imgW="876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55" y="1875745"/>
                        <a:ext cx="23002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27551"/>
              </p:ext>
            </p:extLst>
          </p:nvPr>
        </p:nvGraphicFramePr>
        <p:xfrm>
          <a:off x="2382366" y="2660650"/>
          <a:ext cx="24003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9" imgW="914400" imgH="393480" progId="Equation.DSMT4">
                  <p:embed/>
                </p:oleObj>
              </mc:Choice>
              <mc:Fallback>
                <p:oleObj name="Equation" r:id="rId9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366" y="2660650"/>
                        <a:ext cx="24003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45413"/>
              </p:ext>
            </p:extLst>
          </p:nvPr>
        </p:nvGraphicFramePr>
        <p:xfrm>
          <a:off x="2124075" y="4437063"/>
          <a:ext cx="32337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11" imgW="1231560" imgH="393480" progId="Equation.DSMT4">
                  <p:embed/>
                </p:oleObj>
              </mc:Choice>
              <mc:Fallback>
                <p:oleObj name="Equation" r:id="rId11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37063"/>
                        <a:ext cx="3233738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96308" y="4666620"/>
            <a:ext cx="1530350" cy="519113"/>
            <a:chOff x="6876143" y="5228546"/>
            <a:chExt cx="1530350" cy="519113"/>
          </a:xfrm>
        </p:grpSpPr>
        <p:sp>
          <p:nvSpPr>
            <p:cNvPr id="8" name="Text Box 123"/>
            <p:cNvSpPr txBox="1">
              <a:spLocks noChangeArrowheads="1"/>
            </p:cNvSpPr>
            <p:nvPr/>
          </p:nvSpPr>
          <p:spPr bwMode="auto">
            <a:xfrm>
              <a:off x="6876143" y="5228546"/>
              <a:ext cx="1530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FFFF"/>
                  </a:solidFill>
                </a:rPr>
                <a:t>… </a:t>
              </a:r>
              <a:r>
                <a:rPr lang="en-US" sz="2800" dirty="0" smtClean="0">
                  <a:solidFill>
                    <a:srgbClr val="FFFFFF"/>
                  </a:solidFill>
                </a:rPr>
                <a:t>  2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9" name="Oval 124"/>
            <p:cNvSpPr>
              <a:spLocks noChangeArrowheads="1"/>
            </p:cNvSpPr>
            <p:nvPr/>
          </p:nvSpPr>
          <p:spPr bwMode="auto">
            <a:xfrm>
              <a:off x="7380514" y="5301208"/>
              <a:ext cx="331788" cy="33178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2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9"/>
          <p:cNvSpPr txBox="1">
            <a:spLocks noChangeArrowheads="1"/>
          </p:cNvSpPr>
          <p:nvPr/>
        </p:nvSpPr>
        <p:spPr bwMode="auto">
          <a:xfrm>
            <a:off x="889000" y="212464"/>
            <a:ext cx="5022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2.  </a:t>
            </a:r>
            <a:r>
              <a:rPr lang="en-US" sz="2800" dirty="0">
                <a:solidFill>
                  <a:schemeClr val="bg1"/>
                </a:solidFill>
              </a:rPr>
              <a:t>Area of 	       </a:t>
            </a:r>
            <a:r>
              <a:rPr lang="en-US" sz="2800" dirty="0" smtClean="0">
                <a:solidFill>
                  <a:schemeClr val="bg1"/>
                </a:solidFill>
              </a:rPr>
              <a:t>– Area </a:t>
            </a:r>
            <a:r>
              <a:rPr lang="en-US" sz="2800" dirty="0">
                <a:solidFill>
                  <a:schemeClr val="bg1"/>
                </a:solidFill>
              </a:rPr>
              <a:t>of 	</a:t>
            </a:r>
          </a:p>
        </p:txBody>
      </p:sp>
      <p:sp>
        <p:nvSpPr>
          <p:cNvPr id="3" name="Rectangle 110"/>
          <p:cNvSpPr>
            <a:spLocks noChangeArrowheads="1"/>
          </p:cNvSpPr>
          <p:nvPr/>
        </p:nvSpPr>
        <p:spPr bwMode="auto">
          <a:xfrm>
            <a:off x="2610954" y="268027"/>
            <a:ext cx="664902" cy="3683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111"/>
          <p:cNvSpPr>
            <a:spLocks noChangeArrowheads="1"/>
          </p:cNvSpPr>
          <p:nvPr/>
        </p:nvSpPr>
        <p:spPr bwMode="auto">
          <a:xfrm>
            <a:off x="4788024" y="268027"/>
            <a:ext cx="409804" cy="339725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9482" y="897270"/>
            <a:ext cx="5754740" cy="5652997"/>
            <a:chOff x="1818567" y="625127"/>
            <a:chExt cx="5754740" cy="5652997"/>
          </a:xfrm>
        </p:grpSpPr>
        <p:grpSp>
          <p:nvGrpSpPr>
            <p:cNvPr id="6" name="Group 8"/>
            <p:cNvGrpSpPr/>
            <p:nvPr/>
          </p:nvGrpSpPr>
          <p:grpSpPr>
            <a:xfrm>
              <a:off x="1818567" y="625127"/>
              <a:ext cx="5754740" cy="5652997"/>
              <a:chOff x="1091223" y="1771649"/>
              <a:chExt cx="4815588" cy="4730449"/>
            </a:xfrm>
          </p:grpSpPr>
          <p:grpSp>
            <p:nvGrpSpPr>
              <p:cNvPr id="10" name="Group 66"/>
              <p:cNvGrpSpPr>
                <a:grpSpLocks/>
              </p:cNvGrpSpPr>
              <p:nvPr/>
            </p:nvGrpSpPr>
            <p:grpSpPr bwMode="auto">
              <a:xfrm>
                <a:off x="1091223" y="1771649"/>
                <a:ext cx="4815588" cy="4730449"/>
                <a:chOff x="1665" y="2790"/>
                <a:chExt cx="5177" cy="5085"/>
              </a:xfrm>
            </p:grpSpPr>
            <p:sp>
              <p:nvSpPr>
                <p:cNvPr id="12" name="Rectangle 67"/>
                <p:cNvSpPr>
                  <a:spLocks noChangeArrowheads="1"/>
                </p:cNvSpPr>
                <p:nvPr/>
              </p:nvSpPr>
              <p:spPr bwMode="auto">
                <a:xfrm>
                  <a:off x="1665" y="2790"/>
                  <a:ext cx="5177" cy="5085"/>
                </a:xfrm>
                <a:prstGeom prst="rect">
                  <a:avLst/>
                </a:prstGeom>
                <a:solidFill>
                  <a:srgbClr val="EAF1DD"/>
                </a:solidFill>
                <a:ln w="9525">
                  <a:solidFill>
                    <a:srgbClr val="D6E3BC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13" name="AutoShape 7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74" y="2940"/>
                  <a:ext cx="1" cy="417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2574" y="7110"/>
                  <a:ext cx="4146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5" name="AutoShape 77"/>
                <p:cNvCxnSpPr>
                  <a:cxnSpLocks noChangeShapeType="1"/>
                </p:cNvCxnSpPr>
                <p:nvPr/>
              </p:nvCxnSpPr>
              <p:spPr bwMode="auto">
                <a:xfrm>
                  <a:off x="2575" y="3141"/>
                  <a:ext cx="396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" name="AutoShape 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1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" name="AutoShape 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08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" name="AutoShape 8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75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" name="AutoShape 8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43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8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76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8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42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8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09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74" y="3708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574" y="4275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" name="AutoShape 87"/>
                <p:cNvCxnSpPr>
                  <a:cxnSpLocks noChangeShapeType="1"/>
                </p:cNvCxnSpPr>
                <p:nvPr/>
              </p:nvCxnSpPr>
              <p:spPr bwMode="auto">
                <a:xfrm>
                  <a:off x="2574" y="4842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" name="AutoShape 88"/>
                <p:cNvCxnSpPr>
                  <a:cxnSpLocks noChangeShapeType="1"/>
                </p:cNvCxnSpPr>
                <p:nvPr/>
              </p:nvCxnSpPr>
              <p:spPr bwMode="auto">
                <a:xfrm>
                  <a:off x="2574" y="5409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2574" y="5976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8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2574" y="6543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sp>
              <p:nvSpPr>
                <p:cNvPr id="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5304" y="7373"/>
                  <a:ext cx="1311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time (s)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0" name="Text Box 9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97" y="3920"/>
                  <a:ext cx="2188" cy="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velocity (m/s [U])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sp>
            <p:nvSpPr>
              <p:cNvPr id="11" name="Text Box 98"/>
              <p:cNvSpPr txBox="1">
                <a:spLocks noChangeArrowheads="1"/>
              </p:cNvSpPr>
              <p:nvPr/>
            </p:nvSpPr>
            <p:spPr bwMode="auto">
              <a:xfrm>
                <a:off x="1571132" y="2845908"/>
                <a:ext cx="562132" cy="479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800" b="0" i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</a:t>
                </a:r>
                <a:r>
                  <a:rPr kumimoji="0" lang="en-CA" sz="2800" b="0" i="0" u="none" strike="noStrike" cap="none" normalizeH="0" baseline="-2500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f</a:t>
                </a:r>
                <a:endParaRPr kumimoji="0" lang="en-US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7" name="Text Box 98"/>
            <p:cNvSpPr txBox="1">
              <a:spLocks noChangeArrowheads="1"/>
            </p:cNvSpPr>
            <p:nvPr/>
          </p:nvSpPr>
          <p:spPr bwMode="auto">
            <a:xfrm>
              <a:off x="2401961" y="3878218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v</a:t>
              </a:r>
              <a:r>
                <a: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Text Box 98"/>
            <p:cNvSpPr txBox="1">
              <a:spLocks noChangeArrowheads="1"/>
            </p:cNvSpPr>
            <p:nvPr/>
          </p:nvSpPr>
          <p:spPr bwMode="auto">
            <a:xfrm>
              <a:off x="3922001" y="5350759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i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98"/>
            <p:cNvSpPr txBox="1">
              <a:spLocks noChangeArrowheads="1"/>
            </p:cNvSpPr>
            <p:nvPr/>
          </p:nvSpPr>
          <p:spPr bwMode="auto">
            <a:xfrm>
              <a:off x="5857682" y="5350757"/>
              <a:ext cx="671761" cy="57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800" b="0" i="0" u="none" strike="noStrike" cap="none" normalizeH="0" baseline="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</a:t>
              </a:r>
              <a:r>
                <a:rPr kumimoji="0" lang="en-CA" sz="2800" b="0" i="0" u="none" strike="noStrike" cap="none" normalizeH="0" baseline="-25000" dirty="0" err="1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f</a:t>
              </a:r>
              <a:endPara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rot="5400000" flipH="1" flipV="1">
            <a:off x="2825367" y="1281546"/>
            <a:ext cx="4429496" cy="4429496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04019" y="4439704"/>
            <a:ext cx="1886215" cy="12476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Triangle 32"/>
          <p:cNvSpPr/>
          <p:nvPr/>
        </p:nvSpPr>
        <p:spPr>
          <a:xfrm rot="16200000">
            <a:off x="4085932" y="2533275"/>
            <a:ext cx="1922112" cy="1898184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912947" y="2459022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4015926" y="4354066"/>
            <a:ext cx="170740" cy="170740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6" name="Object 1"/>
          <p:cNvGraphicFramePr>
            <a:graphicFrameLocks noChangeAspect="1"/>
          </p:cNvGraphicFramePr>
          <p:nvPr/>
        </p:nvGraphicFramePr>
        <p:xfrm>
          <a:off x="2947988" y="2362200"/>
          <a:ext cx="26876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2362200"/>
                        <a:ext cx="26876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4279700" y="4831444"/>
          <a:ext cx="161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700" y="4831444"/>
                        <a:ext cx="16113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ight Triangle 37"/>
          <p:cNvSpPr/>
          <p:nvPr/>
        </p:nvSpPr>
        <p:spPr>
          <a:xfrm rot="5400000">
            <a:off x="4085932" y="2555046"/>
            <a:ext cx="1922112" cy="1898184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5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381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88</cp:revision>
  <dcterms:created xsi:type="dcterms:W3CDTF">2013-07-23T20:53:01Z</dcterms:created>
  <dcterms:modified xsi:type="dcterms:W3CDTF">2013-09-13T16:56:20Z</dcterms:modified>
</cp:coreProperties>
</file>