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336" r:id="rId6"/>
    <p:sldId id="337" r:id="rId7"/>
    <p:sldId id="340" r:id="rId8"/>
    <p:sldId id="341" r:id="rId9"/>
    <p:sldId id="342" r:id="rId10"/>
    <p:sldId id="343" r:id="rId11"/>
    <p:sldId id="344" r:id="rId12"/>
    <p:sldId id="345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54741-BD11-4AF5-BE8E-0A2FA7DF8302}" type="datetimeFigureOut">
              <a:rPr lang="en-US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5414A-7C19-40D9-8B5A-ECCFA0A903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5414A-7C19-40D9-8B5A-ECCFA0A903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5414A-7C19-40D9-8B5A-ECCFA0A903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5414A-7C19-40D9-8B5A-ECCFA0A903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5414A-7C19-40D9-8B5A-ECCFA0A903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2014-09-24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0506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Algebraic Methods 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4806547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extend your knowledge of kinematics to two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be able to solve problems involving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kinematics problems in two dimensions using the trigonometric method and the component method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://www.tpub.com/content/doe/hdbk1010/img/hdbk1010_55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9" y="44624"/>
            <a:ext cx="4824536" cy="402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639" y="362030"/>
            <a:ext cx="6730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let’s solve use the component method.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0886" y="1126698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</a:rPr>
              <a:t>Sol’n</a:t>
            </a:r>
            <a:r>
              <a:rPr lang="en-US" sz="28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60908" y="1171323"/>
            <a:ext cx="66734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First, we break each vector down into its components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6761349" y="3980317"/>
            <a:ext cx="0" cy="20716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 sz="28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896408" y="3595964"/>
            <a:ext cx="0" cy="27717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 sz="2800"/>
          </a:p>
        </p:txBody>
      </p:sp>
      <p:grpSp>
        <p:nvGrpSpPr>
          <p:cNvPr id="9" name="Group 8"/>
          <p:cNvGrpSpPr/>
          <p:nvPr/>
        </p:nvGrpSpPr>
        <p:grpSpPr>
          <a:xfrm>
            <a:off x="2586390" y="3912051"/>
            <a:ext cx="3286125" cy="2128838"/>
            <a:chOff x="2586390" y="3912051"/>
            <a:chExt cx="3286125" cy="2128838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2586390" y="3912051"/>
              <a:ext cx="3286125" cy="211455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5858228" y="5283651"/>
              <a:ext cx="0" cy="7572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2800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5120040" y="5078864"/>
              <a:ext cx="68421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60</a:t>
              </a:r>
              <a:r>
                <a:rPr lang="en-US" sz="2800" baseline="4000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60908" y="2147820"/>
            <a:ext cx="66734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We will pick N,E as +’</a:t>
            </a:r>
            <a:r>
              <a:rPr lang="en-US" sz="2800" dirty="0" err="1" smtClean="0">
                <a:solidFill>
                  <a:srgbClr val="FFC000"/>
                </a:solidFill>
              </a:rPr>
              <a:t>ve</a:t>
            </a:r>
            <a:r>
              <a:rPr lang="en-US" sz="2800" dirty="0" smtClean="0">
                <a:solidFill>
                  <a:srgbClr val="FFC000"/>
                </a:solidFill>
              </a:rPr>
              <a:t> and S,W as –’</a:t>
            </a:r>
            <a:r>
              <a:rPr lang="en-US" sz="2800" dirty="0" err="1" smtClean="0">
                <a:solidFill>
                  <a:srgbClr val="FFC000"/>
                </a:solidFill>
              </a:rPr>
              <a:t>ve</a:t>
            </a:r>
            <a:endParaRPr lang="en-US" sz="2800" dirty="0">
              <a:solidFill>
                <a:srgbClr val="FFC000"/>
              </a:solidFill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014942" y="4533901"/>
          <a:ext cx="2142108" cy="122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3" imgW="927000" imgH="533160" progId="Equation.DSMT4">
                  <p:embed/>
                </p:oleObj>
              </mc:Choice>
              <mc:Fallback>
                <p:oleObj name="Equation" r:id="rId3" imgW="9270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942" y="4533901"/>
                        <a:ext cx="2142108" cy="1229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3502025" y="3484563"/>
          <a:ext cx="261143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5" imgW="1130040" imgH="533160" progId="Equation.DSMT4">
                  <p:embed/>
                </p:oleObj>
              </mc:Choice>
              <mc:Fallback>
                <p:oleObj name="Equation" r:id="rId5" imgW="11300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3484563"/>
                        <a:ext cx="2611438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6807024" y="4411134"/>
          <a:ext cx="21431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7" imgW="927000" imgH="533160" progId="Equation.DSMT4">
                  <p:embed/>
                </p:oleObj>
              </mc:Choice>
              <mc:Fallback>
                <p:oleObj name="Equation" r:id="rId7" imgW="9270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024" y="4411134"/>
                        <a:ext cx="214312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9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nimBg="1"/>
      <p:bldP spid="8" grpId="0" animBg="1"/>
      <p:bldP spid="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99753" y="302078"/>
            <a:ext cx="81071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Then we add the x and y comp’s separately</a:t>
            </a:r>
            <a:endParaRPr lang="en-US" sz="2800" dirty="0">
              <a:solidFill>
                <a:srgbClr val="FFC00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601560" y="1235075"/>
          <a:ext cx="3552825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4" imgW="1536480" imgH="672840" progId="Equation.DSMT4">
                  <p:embed/>
                </p:oleObj>
              </mc:Choice>
              <mc:Fallback>
                <p:oleObj name="Equation" r:id="rId4" imgW="15364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560" y="1235075"/>
                        <a:ext cx="3552825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611613" y="3401308"/>
          <a:ext cx="35814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6" imgW="1549080" imgH="685800" progId="Equation.DSMT4">
                  <p:embed/>
                </p:oleObj>
              </mc:Choice>
              <mc:Fallback>
                <p:oleObj name="Equation" r:id="rId6" imgW="1549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613" y="3401308"/>
                        <a:ext cx="3581400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6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99753" y="302078"/>
            <a:ext cx="81071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Next we draw the comp’s head to tail and use the Pythagorean Theorem</a:t>
            </a:r>
            <a:endParaRPr lang="en-US" sz="2800" dirty="0">
              <a:solidFill>
                <a:srgbClr val="FFC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87400" y="4437063"/>
          <a:ext cx="34353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4" imgW="1485720" imgH="507960" progId="Equation.DSMT4">
                  <p:embed/>
                </p:oleObj>
              </mc:Choice>
              <mc:Fallback>
                <p:oleObj name="Equation" r:id="rId4" imgW="14857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437063"/>
                        <a:ext cx="343535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45341" y="3502684"/>
            <a:ext cx="4476347" cy="652993"/>
            <a:chOff x="2545341" y="3502684"/>
            <a:chExt cx="4476347" cy="652993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545341" y="3502684"/>
              <a:ext cx="4476347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3995259" y="3631801"/>
              <a:ext cx="2000250" cy="523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-20.78 km</a:t>
              </a:r>
              <a:endPara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37530" y="1800023"/>
            <a:ext cx="585234" cy="1771650"/>
            <a:chOff x="1937530" y="1800023"/>
            <a:chExt cx="585234" cy="1771650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522764" y="2020711"/>
              <a:ext cx="0" cy="148076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 rot="16244625">
              <a:off x="1313643" y="2423910"/>
              <a:ext cx="17716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+6.0  km</a:t>
              </a:r>
              <a:endPara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28711" y="2043289"/>
            <a:ext cx="4467980" cy="1493787"/>
            <a:chOff x="2528711" y="2043289"/>
            <a:chExt cx="4467980" cy="1493787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H="1" flipV="1">
              <a:off x="2528711" y="2043289"/>
              <a:ext cx="4467980" cy="1463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5347101" y="3017963"/>
              <a:ext cx="381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latin typeface="Symbol" pitchFamily="18" charset="2"/>
                </a:rPr>
                <a:t>q</a:t>
              </a:r>
            </a:p>
          </p:txBody>
        </p:sp>
        <p:graphicFrame>
          <p:nvGraphicFramePr>
            <p:cNvPr id="13" name="Object 3"/>
            <p:cNvGraphicFramePr>
              <a:graphicFrameLocks noChangeAspect="1"/>
            </p:cNvGraphicFramePr>
            <p:nvPr/>
          </p:nvGraphicFramePr>
          <p:xfrm>
            <a:off x="4635852" y="2099558"/>
            <a:ext cx="615950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2" name="Equation" r:id="rId6" imgW="266400" imgH="253800" progId="Equation.DSMT4">
                    <p:embed/>
                  </p:oleObj>
                </mc:Choice>
                <mc:Fallback>
                  <p:oleObj name="Equation" r:id="rId6" imgW="2664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852" y="2099558"/>
                          <a:ext cx="615950" cy="585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6019800" y="4252913"/>
          <a:ext cx="193675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8" imgW="838080" imgH="609480" progId="Equation.DSMT4">
                  <p:embed/>
                </p:oleObj>
              </mc:Choice>
              <mc:Fallback>
                <p:oleObj name="Equation" r:id="rId8" imgW="8380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52913"/>
                        <a:ext cx="1936750" cy="140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908356" y="5951361"/>
            <a:ext cx="4168971" cy="646331"/>
            <a:chOff x="4692000" y="5815894"/>
            <a:chExt cx="4168971" cy="646331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4692000" y="5815894"/>
              <a:ext cx="416897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</a:t>
              </a:r>
              <a:r>
                <a:rPr 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 </a:t>
              </a:r>
              <a:r>
                <a:rPr lang="en-US" sz="2800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  <a:sym typeface="Symbol"/>
                </a:rPr>
                <a:t>D</a:t>
              </a:r>
              <a:r>
                <a:rPr lang="en-US" sz="2800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d</a:t>
              </a:r>
              <a:r>
                <a:rPr 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 = 22 km [W16</a:t>
              </a:r>
              <a:r>
                <a:rPr lang="en-US" sz="2800" baseline="300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o</a:t>
              </a:r>
              <a:r>
                <a:rPr 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N] </a:t>
              </a:r>
              <a:endPara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377543" y="5965371"/>
              <a:ext cx="3048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75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38" y="2071688"/>
            <a:ext cx="73580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2.2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– 4 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2 pg 67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2 pg 69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 1 – 2 pg 71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2 pg 74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add vectors in two dimensions using the two algebraic methods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use vector addition to solve kinematics problems for displacement and velocity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add vectors in two dimensions using the trigonometric method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add vectors in two dimensions using the component method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for displacement and velocity in two dimensions using any of the three methods.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Trigonometric Method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236296" y="1052736"/>
              <a:ext cx="1800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51520" y="1600996"/>
            <a:ext cx="7076104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solve yesterdays hiker question using the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trigonometric method. 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51520" y="2670464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</a:rPr>
              <a:t>Sol’n</a:t>
            </a:r>
            <a:r>
              <a:rPr lang="en-US" sz="28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51520" y="3121489"/>
            <a:ext cx="334739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This is the diagram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after we apply vector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addition </a:t>
            </a:r>
            <a:r>
              <a:rPr lang="en-US" sz="2800" dirty="0">
                <a:solidFill>
                  <a:srgbClr val="FFC000"/>
                </a:solidFill>
              </a:rPr>
              <a:t>	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H="1" flipV="1">
            <a:off x="4552073" y="5278009"/>
            <a:ext cx="3157537" cy="14430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 sz="2800"/>
          </a:p>
        </p:txBody>
      </p: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7709616" y="4635072"/>
            <a:ext cx="1200151" cy="2071687"/>
            <a:chOff x="4572" y="2889"/>
            <a:chExt cx="756" cy="1305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V="1">
              <a:off x="4572" y="2889"/>
              <a:ext cx="0" cy="1305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/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658" y="3331"/>
              <a:ext cx="6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</a:rPr>
                <a:t>15 km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361449" y="2534809"/>
            <a:ext cx="1133475" cy="2771775"/>
            <a:chOff x="1833" y="1566"/>
            <a:chExt cx="714" cy="1746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2547" y="1566"/>
              <a:ext cx="0" cy="174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1833" y="2416"/>
              <a:ext cx="6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21 km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4437774" y="2534809"/>
            <a:ext cx="3313113" cy="2128838"/>
            <a:chOff x="2511" y="1566"/>
            <a:chExt cx="2087" cy="1341"/>
          </a:xfrm>
        </p:grpSpPr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2511" y="1566"/>
              <a:ext cx="2070" cy="133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3467" y="1843"/>
              <a:ext cx="6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24 km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 flipV="1">
              <a:off x="4572" y="2430"/>
              <a:ext cx="0" cy="47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107" y="2301"/>
              <a:ext cx="49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60.</a:t>
              </a:r>
              <a:r>
                <a:rPr lang="en-US" sz="2800" baseline="40000" dirty="0" smtClean="0">
                  <a:solidFill>
                    <a:schemeClr val="bg1"/>
                  </a:solidFill>
                </a:rPr>
                <a:t>o</a:t>
              </a:r>
              <a:endParaRPr lang="en-US" sz="2800" baseline="4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51520" y="4852317"/>
            <a:ext cx="309091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Next we break the 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vector diagram into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triangles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37" name="Straight Connector 36"/>
          <p:cNvCxnSpPr>
            <a:stCxn id="32" idx="0"/>
            <a:endCxn id="29" idx="1"/>
          </p:cNvCxnSpPr>
          <p:nvPr/>
        </p:nvCxnSpPr>
        <p:spPr>
          <a:xfrm rot="16200000" flipH="1" flipV="1">
            <a:off x="5780798" y="3363483"/>
            <a:ext cx="657225" cy="32289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4" grpId="0" animBg="1"/>
      <p:bldP spid="3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696943" y="503666"/>
            <a:ext cx="315471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We apply cosine law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to solve for the 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unknown side</a:t>
            </a:r>
            <a:r>
              <a:rPr lang="en-US" sz="2800" dirty="0">
                <a:solidFill>
                  <a:srgbClr val="FFC000"/>
                </a:solidFill>
              </a:rPr>
              <a:t>	</a:t>
            </a:r>
          </a:p>
        </p:txBody>
      </p: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3927506" y="412095"/>
            <a:ext cx="1133475" cy="2771775"/>
            <a:chOff x="1833" y="1566"/>
            <a:chExt cx="714" cy="1746"/>
          </a:xfrm>
        </p:grpSpPr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2547" y="1566"/>
              <a:ext cx="0" cy="174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1833" y="2416"/>
              <a:ext cx="6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21 km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19"/>
          <p:cNvGrpSpPr>
            <a:grpSpLocks/>
          </p:cNvGrpSpPr>
          <p:nvPr/>
        </p:nvGrpSpPr>
        <p:grpSpPr bwMode="auto">
          <a:xfrm>
            <a:off x="5003831" y="412095"/>
            <a:ext cx="3313113" cy="2128838"/>
            <a:chOff x="2511" y="1566"/>
            <a:chExt cx="2087" cy="1341"/>
          </a:xfrm>
        </p:grpSpPr>
        <p:sp>
          <p:nvSpPr>
            <p:cNvPr id="55" name="Line 6"/>
            <p:cNvSpPr>
              <a:spLocks noChangeShapeType="1"/>
            </p:cNvSpPr>
            <p:nvPr/>
          </p:nvSpPr>
          <p:spPr bwMode="auto">
            <a:xfrm flipH="1" flipV="1">
              <a:off x="2511" y="1566"/>
              <a:ext cx="2070" cy="133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3467" y="1843"/>
              <a:ext cx="6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24 km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 flipV="1">
              <a:off x="4572" y="2430"/>
              <a:ext cx="0" cy="47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4107" y="2301"/>
              <a:ext cx="49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60.</a:t>
              </a:r>
              <a:r>
                <a:rPr lang="en-US" sz="2800" baseline="40000" dirty="0" smtClean="0">
                  <a:solidFill>
                    <a:schemeClr val="bg1"/>
                  </a:solidFill>
                </a:rPr>
                <a:t>o</a:t>
              </a:r>
              <a:endParaRPr lang="en-US" sz="2800" baseline="40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Connector 58"/>
          <p:cNvCxnSpPr/>
          <p:nvPr/>
        </p:nvCxnSpPr>
        <p:spPr>
          <a:xfrm rot="16200000" flipH="1" flipV="1">
            <a:off x="6346855" y="1240769"/>
            <a:ext cx="657225" cy="32289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6544462" y="2920293"/>
            <a:ext cx="7925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434705"/>
              </p:ext>
            </p:extLst>
          </p:nvPr>
        </p:nvGraphicFramePr>
        <p:xfrm>
          <a:off x="1581150" y="3706813"/>
          <a:ext cx="60039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3" imgW="2298600" imgH="279360" progId="Equation.DSMT4">
                  <p:embed/>
                </p:oleObj>
              </mc:Choice>
              <mc:Fallback>
                <p:oleObj name="Equation" r:id="rId3" imgW="2298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706813"/>
                        <a:ext cx="600392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5099080" y="838679"/>
            <a:ext cx="7793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60.</a:t>
            </a:r>
            <a:r>
              <a:rPr lang="en-US" sz="2800" baseline="40000" dirty="0" smtClean="0">
                <a:solidFill>
                  <a:schemeClr val="bg1"/>
                </a:solidFill>
              </a:rPr>
              <a:t>o</a:t>
            </a:r>
            <a:endParaRPr lang="en-US" sz="2800" baseline="40000" dirty="0">
              <a:solidFill>
                <a:schemeClr val="bg1"/>
              </a:solidFill>
            </a:endParaRP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96649"/>
              </p:ext>
            </p:extLst>
          </p:nvPr>
        </p:nvGraphicFramePr>
        <p:xfrm>
          <a:off x="1605668" y="4582583"/>
          <a:ext cx="21558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5" imgW="825480" imgH="431640" progId="Equation.DSMT4">
                  <p:embed/>
                </p:oleObj>
              </mc:Choice>
              <mc:Fallback>
                <p:oleObj name="Equation" r:id="rId5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668" y="4582583"/>
                        <a:ext cx="2155825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3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0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96943" y="503666"/>
            <a:ext cx="280685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We apply sine law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to solve for the 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angles</a:t>
            </a:r>
            <a:r>
              <a:rPr lang="en-US" sz="2800" dirty="0">
                <a:solidFill>
                  <a:srgbClr val="FFC000"/>
                </a:solidFill>
              </a:rPr>
              <a:t>	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27506" y="412095"/>
            <a:ext cx="1133475" cy="2771775"/>
            <a:chOff x="1833" y="1566"/>
            <a:chExt cx="714" cy="174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547" y="1566"/>
              <a:ext cx="0" cy="174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1833" y="2416"/>
              <a:ext cx="6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21 km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5003831" y="412095"/>
            <a:ext cx="3313113" cy="2128838"/>
            <a:chOff x="2511" y="1566"/>
            <a:chExt cx="2087" cy="134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2511" y="1566"/>
              <a:ext cx="2070" cy="133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467" y="1843"/>
              <a:ext cx="6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24 km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4572" y="2430"/>
              <a:ext cx="0" cy="47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07" y="2301"/>
              <a:ext cx="49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60.</a:t>
              </a:r>
              <a:r>
                <a:rPr lang="en-US" sz="2800" baseline="40000" dirty="0" smtClean="0">
                  <a:solidFill>
                    <a:schemeClr val="bg1"/>
                  </a:solidFill>
                </a:rPr>
                <a:t>o</a:t>
              </a:r>
              <a:endParaRPr lang="en-US" sz="2800" baseline="40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rot="16200000" flipH="1" flipV="1">
            <a:off x="6346855" y="1240769"/>
            <a:ext cx="657225" cy="32289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371776" y="2103865"/>
            <a:ext cx="5094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2800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099080" y="838679"/>
            <a:ext cx="7793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60.</a:t>
            </a:r>
            <a:r>
              <a:rPr lang="en-US" sz="2800" baseline="40000" dirty="0" smtClean="0">
                <a:solidFill>
                  <a:schemeClr val="bg1"/>
                </a:solidFill>
              </a:rPr>
              <a:t>o</a:t>
            </a:r>
            <a:endParaRPr lang="en-US" sz="2800" baseline="40000" dirty="0">
              <a:solidFill>
                <a:schemeClr val="bg1"/>
              </a:solidFill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59292"/>
              </p:ext>
            </p:extLst>
          </p:nvPr>
        </p:nvGraphicFramePr>
        <p:xfrm>
          <a:off x="3389313" y="3525838"/>
          <a:ext cx="23860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914400" imgH="419040" progId="Equation.DSMT4">
                  <p:embed/>
                </p:oleObj>
              </mc:Choice>
              <mc:Fallback>
                <p:oleObj name="Equation" r:id="rId3" imgW="914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3525838"/>
                        <a:ext cx="2386012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06124"/>
              </p:ext>
            </p:extLst>
          </p:nvPr>
        </p:nvGraphicFramePr>
        <p:xfrm>
          <a:off x="3617913" y="5067300"/>
          <a:ext cx="21209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5067300"/>
                        <a:ext cx="21209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553379" y="2329716"/>
            <a:ext cx="18989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22.65  km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96943" y="503666"/>
            <a:ext cx="33586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We apply cosine law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again to solve for the 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final answer	</a:t>
            </a:r>
            <a:endParaRPr lang="en-US" sz="2800" dirty="0">
              <a:solidFill>
                <a:srgbClr val="FFC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92070" y="444751"/>
            <a:ext cx="5573002" cy="4218895"/>
            <a:chOff x="1695935" y="2796066"/>
            <a:chExt cx="5573002" cy="4218895"/>
          </a:xfrm>
        </p:grpSpPr>
        <p:sp>
          <p:nvSpPr>
            <p:cNvPr id="4" name="Line 9"/>
            <p:cNvSpPr>
              <a:spLocks noChangeShapeType="1"/>
            </p:cNvSpPr>
            <p:nvPr/>
          </p:nvSpPr>
          <p:spPr bwMode="auto">
            <a:xfrm flipH="1" flipV="1">
              <a:off x="2892193" y="5571923"/>
              <a:ext cx="3157537" cy="144303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6049736" y="4928986"/>
              <a:ext cx="1219201" cy="2071687"/>
              <a:chOff x="4572" y="2889"/>
              <a:chExt cx="768" cy="1305"/>
            </a:xfrm>
          </p:grpSpPr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 flipV="1">
                <a:off x="4572" y="2889"/>
                <a:ext cx="0" cy="1305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C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4658" y="3331"/>
                <a:ext cx="6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15 km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695935" y="2796066"/>
              <a:ext cx="1133475" cy="2771775"/>
              <a:chOff x="1833" y="1566"/>
              <a:chExt cx="714" cy="1746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2547" y="1566"/>
                <a:ext cx="0" cy="174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C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1833" y="2416"/>
                <a:ext cx="67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21 km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772260" y="2796066"/>
              <a:ext cx="3313113" cy="2128838"/>
              <a:chOff x="2511" y="1566"/>
              <a:chExt cx="2087" cy="1341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H="1" flipV="1">
                <a:off x="2511" y="1566"/>
                <a:ext cx="2070" cy="1332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C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3467" y="1843"/>
                <a:ext cx="69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24 km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V="1">
                <a:off x="4572" y="2430"/>
                <a:ext cx="0" cy="47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4107" y="2301"/>
                <a:ext cx="49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60.</a:t>
                </a:r>
                <a:r>
                  <a:rPr lang="en-US" sz="2800" baseline="40000" dirty="0" smtClean="0">
                    <a:solidFill>
                      <a:schemeClr val="bg1"/>
                    </a:solidFill>
                  </a:rPr>
                  <a:t>o</a:t>
                </a:r>
                <a:endParaRPr lang="en-US" sz="2800" baseline="40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rot="16200000" flipH="1" flipV="1">
              <a:off x="4115284" y="3624740"/>
              <a:ext cx="657225" cy="322897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751421" y="4487836"/>
              <a:ext cx="98857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53.4</a:t>
              </a:r>
              <a:r>
                <a:rPr lang="en-US" sz="2800" baseline="30000" dirty="0" smtClean="0">
                  <a:solidFill>
                    <a:schemeClr val="bg1"/>
                  </a:solidFill>
                </a:rPr>
                <a:t>o</a:t>
              </a:r>
              <a:endParaRPr lang="en-US" sz="28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2867509" y="3222650"/>
              <a:ext cx="77938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60.</a:t>
              </a:r>
              <a:r>
                <a:rPr lang="en-US" sz="2800" baseline="40000" dirty="0" smtClean="0">
                  <a:solidFill>
                    <a:schemeClr val="bg1"/>
                  </a:solidFill>
                </a:rPr>
                <a:t>o</a:t>
              </a:r>
              <a:endParaRPr lang="en-US" sz="2800" baseline="40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" name="Object 1"/>
          <p:cNvGraphicFramePr>
            <a:graphicFrameLocks noChangeAspect="1"/>
          </p:cNvGraphicFramePr>
          <p:nvPr/>
        </p:nvGraphicFramePr>
        <p:xfrm>
          <a:off x="641880" y="4601280"/>
          <a:ext cx="71643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3" imgW="2743200" imgH="279360" progId="Equation.DSMT4">
                  <p:embed/>
                </p:oleObj>
              </mc:Choice>
              <mc:Fallback>
                <p:oleObj name="Equation" r:id="rId3" imgW="2743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80" y="4601280"/>
                        <a:ext cx="7164387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624947" y="5364163"/>
          <a:ext cx="1955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749160" imgH="431640" progId="Equation.DSMT4">
                  <p:embed/>
                </p:oleObj>
              </mc:Choice>
              <mc:Fallback>
                <p:oleObj name="Equation" r:id="rId5" imgW="749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47" y="5364163"/>
                        <a:ext cx="19558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000978" y="2452510"/>
            <a:ext cx="1557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22.65 km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905968" y="2767894"/>
            <a:ext cx="1007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66.6</a:t>
            </a:r>
            <a:r>
              <a:rPr lang="en-US" sz="2800" baseline="30000" dirty="0" smtClean="0">
                <a:solidFill>
                  <a:schemeClr val="bg1"/>
                </a:solidFill>
              </a:rPr>
              <a:t>o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96943" y="503666"/>
            <a:ext cx="33586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We apply sine law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again to solve for the 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final angle	</a:t>
            </a:r>
            <a:endParaRPr lang="en-US" sz="2800" dirty="0">
              <a:solidFill>
                <a:srgbClr val="FFC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69404" y="444751"/>
            <a:ext cx="5674595" cy="4218895"/>
            <a:chOff x="1673269" y="2796066"/>
            <a:chExt cx="5674595" cy="4218895"/>
          </a:xfrm>
        </p:grpSpPr>
        <p:sp>
          <p:nvSpPr>
            <p:cNvPr id="4" name="Line 9"/>
            <p:cNvSpPr>
              <a:spLocks noChangeShapeType="1"/>
            </p:cNvSpPr>
            <p:nvPr/>
          </p:nvSpPr>
          <p:spPr bwMode="auto">
            <a:xfrm flipH="1" flipV="1">
              <a:off x="2892193" y="5571923"/>
              <a:ext cx="3157537" cy="144303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 sz="2800">
                <a:solidFill>
                  <a:schemeClr val="bg1"/>
                </a:solidFill>
              </a:endParaRP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6067909" y="4917874"/>
              <a:ext cx="1279955" cy="2071687"/>
              <a:chOff x="7276229" y="2882"/>
              <a:chExt cx="1279955" cy="1305"/>
            </a:xfrm>
          </p:grpSpPr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 flipV="1">
                <a:off x="7276229" y="2882"/>
                <a:ext cx="0" cy="1305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C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 flipH="1">
                <a:off x="7364069" y="3322"/>
                <a:ext cx="119211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15 km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673269" y="2807179"/>
              <a:ext cx="1505366" cy="2771775"/>
              <a:chOff x="2887222" y="1573"/>
              <a:chExt cx="1505366" cy="1746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4052033" y="1573"/>
                <a:ext cx="0" cy="174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C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2887222" y="2404"/>
                <a:ext cx="150536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21 km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772260" y="2796066"/>
              <a:ext cx="3313113" cy="2128838"/>
              <a:chOff x="2511" y="1566"/>
              <a:chExt cx="2087" cy="1341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H="1" flipV="1">
                <a:off x="2511" y="1566"/>
                <a:ext cx="2070" cy="1332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C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3467" y="1843"/>
                <a:ext cx="69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24 km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V="1">
                <a:off x="4572" y="2430"/>
                <a:ext cx="0" cy="4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4107" y="2301"/>
                <a:ext cx="49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60.</a:t>
                </a:r>
                <a:r>
                  <a:rPr lang="en-US" sz="2800" baseline="40000" dirty="0" smtClean="0">
                    <a:solidFill>
                      <a:schemeClr val="bg1"/>
                    </a:solidFill>
                  </a:rPr>
                  <a:t>o</a:t>
                </a:r>
                <a:endParaRPr lang="en-US" sz="2800" baseline="40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rot="16200000" flipH="1" flipV="1">
              <a:off x="4115284" y="3624740"/>
              <a:ext cx="657225" cy="322897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763103" y="4487836"/>
              <a:ext cx="10043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53.4</a:t>
              </a:r>
              <a:r>
                <a:rPr lang="en-US" sz="2800" baseline="30000" dirty="0" smtClean="0">
                  <a:solidFill>
                    <a:schemeClr val="bg1"/>
                  </a:solidFill>
                </a:rPr>
                <a:t>o</a:t>
              </a:r>
              <a:endParaRPr lang="en-US" sz="28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2867509" y="3222650"/>
              <a:ext cx="77938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60.</a:t>
              </a:r>
              <a:r>
                <a:rPr lang="en-US" sz="2800" baseline="40000" dirty="0" smtClean="0">
                  <a:solidFill>
                    <a:schemeClr val="bg1"/>
                  </a:solidFill>
                </a:rPr>
                <a:t>o</a:t>
              </a:r>
              <a:endParaRPr lang="en-US" sz="2800" baseline="4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4992283" y="2407354"/>
            <a:ext cx="1529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22.65 km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951124" y="2767894"/>
            <a:ext cx="11994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66.6</a:t>
            </a:r>
            <a:r>
              <a:rPr lang="en-US" sz="2800" baseline="30000" dirty="0" smtClean="0">
                <a:solidFill>
                  <a:schemeClr val="bg1"/>
                </a:solidFill>
              </a:rPr>
              <a:t>o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50691" y="4068837"/>
            <a:ext cx="13548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21.6 km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1595438" y="3906838"/>
          <a:ext cx="28178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3" imgW="1079280" imgH="419040" progId="Equation.DSMT4">
                  <p:embed/>
                </p:oleObj>
              </mc:Choice>
              <mc:Fallback>
                <p:oleObj name="Equation" r:id="rId3" imgW="1079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906838"/>
                        <a:ext cx="2817812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2039938" y="5448300"/>
          <a:ext cx="21209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5448300"/>
                        <a:ext cx="21209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7339119" y="3976208"/>
            <a:ext cx="5094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Symbol" pitchFamily="18" charset="2"/>
              </a:rPr>
              <a:t>q</a:t>
            </a:r>
            <a:endParaRPr lang="en-US" sz="2800" dirty="0">
              <a:solidFill>
                <a:srgbClr val="FFC000"/>
              </a:solidFill>
              <a:latin typeface="Symbol" pitchFamily="18" charset="2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92000" y="5815894"/>
            <a:ext cx="4168971" cy="646331"/>
            <a:chOff x="4692000" y="5815894"/>
            <a:chExt cx="4168971" cy="646331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692000" y="5815894"/>
              <a:ext cx="416897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</a:t>
              </a:r>
              <a:r>
                <a:rPr 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 </a:t>
              </a:r>
              <a:r>
                <a:rPr lang="en-US" sz="2800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  <a:sym typeface="Symbol"/>
                </a:rPr>
                <a:t>D</a:t>
              </a:r>
              <a:r>
                <a:rPr lang="en-US" sz="2800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d</a:t>
              </a:r>
              <a:r>
                <a:rPr 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 = 22 km [N74</a:t>
              </a:r>
              <a:r>
                <a:rPr lang="en-US" sz="2800" baseline="300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o</a:t>
              </a:r>
              <a:r>
                <a:rPr lang="en-US" sz="2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W] </a:t>
              </a:r>
              <a:endPara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377543" y="5965371"/>
              <a:ext cx="3048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2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component Method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372200" y="1052736"/>
              <a:ext cx="26642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5856514" y="2392136"/>
            <a:ext cx="2152650" cy="2819400"/>
            <a:chOff x="720" y="1500"/>
            <a:chExt cx="1356" cy="1776"/>
          </a:xfrm>
        </p:grpSpPr>
        <p:grpSp>
          <p:nvGrpSpPr>
            <p:cNvPr id="39" name="Group 10"/>
            <p:cNvGrpSpPr>
              <a:grpSpLocks/>
            </p:cNvGrpSpPr>
            <p:nvPr/>
          </p:nvGrpSpPr>
          <p:grpSpPr bwMode="auto">
            <a:xfrm>
              <a:off x="720" y="1500"/>
              <a:ext cx="1356" cy="1776"/>
              <a:chOff x="720" y="1500"/>
              <a:chExt cx="1356" cy="1776"/>
            </a:xfrm>
          </p:grpSpPr>
          <p:sp>
            <p:nvSpPr>
              <p:cNvPr id="43" name="Line 4"/>
              <p:cNvSpPr>
                <a:spLocks noChangeShapeType="1"/>
              </p:cNvSpPr>
              <p:nvPr/>
            </p:nvSpPr>
            <p:spPr bwMode="auto">
              <a:xfrm flipV="1">
                <a:off x="720" y="1500"/>
                <a:ext cx="1356" cy="177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 Box 7"/>
              <p:cNvSpPr txBox="1">
                <a:spLocks noChangeArrowheads="1"/>
              </p:cNvSpPr>
              <p:nvPr/>
            </p:nvSpPr>
            <p:spPr bwMode="auto">
              <a:xfrm>
                <a:off x="1032" y="2904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Symbol" pitchFamily="18" charset="2"/>
                  </a:rPr>
                  <a:t>q</a:t>
                </a:r>
              </a:p>
            </p:txBody>
          </p:sp>
          <p:sp>
            <p:nvSpPr>
              <p:cNvPr id="45" name="Freeform 8"/>
              <p:cNvSpPr>
                <a:spLocks/>
              </p:cNvSpPr>
              <p:nvPr/>
            </p:nvSpPr>
            <p:spPr bwMode="auto">
              <a:xfrm>
                <a:off x="900" y="3024"/>
                <a:ext cx="154" cy="2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2" y="84"/>
                  </a:cxn>
                  <a:cxn ang="0">
                    <a:pos x="132" y="228"/>
                  </a:cxn>
                </a:cxnLst>
                <a:rect l="0" t="0" r="r" b="b"/>
                <a:pathLst>
                  <a:path w="154" h="228">
                    <a:moveTo>
                      <a:pt x="0" y="0"/>
                    </a:moveTo>
                    <a:cubicBezTo>
                      <a:pt x="55" y="23"/>
                      <a:pt x="110" y="46"/>
                      <a:pt x="132" y="84"/>
                    </a:cubicBezTo>
                    <a:cubicBezTo>
                      <a:pt x="154" y="122"/>
                      <a:pt x="136" y="202"/>
                      <a:pt x="132" y="228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756" y="3252"/>
                <a:ext cx="3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13"/>
            <p:cNvGrpSpPr>
              <a:grpSpLocks/>
            </p:cNvGrpSpPr>
            <p:nvPr/>
          </p:nvGrpSpPr>
          <p:grpSpPr bwMode="auto">
            <a:xfrm>
              <a:off x="1032" y="2172"/>
              <a:ext cx="388" cy="327"/>
              <a:chOff x="1032" y="2172"/>
              <a:chExt cx="300" cy="253"/>
            </a:xfrm>
          </p:grpSpPr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1032" y="2172"/>
                <a:ext cx="300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1068" y="2208"/>
                <a:ext cx="13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65751" y="1632917"/>
            <a:ext cx="749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every vector consists of two components.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6235" y="3380699"/>
            <a:ext cx="3857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tabLst>
                <a:tab pos="361950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  	vector components 	are  </a:t>
            </a:r>
            <a:r>
              <a:rPr lang="en-US" sz="2800" dirty="0" smtClean="0">
                <a:solidFill>
                  <a:schemeClr val="bg1"/>
                </a:solidFill>
                <a:sym typeface="Symbol"/>
              </a:rPr>
              <a:t> to each other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  <a:tabLst>
                <a:tab pos="361950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  	vector components    </a:t>
            </a:r>
          </a:p>
          <a:p>
            <a:pPr>
              <a:tabLst>
                <a:tab pos="361950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    	add together to form</a:t>
            </a:r>
          </a:p>
          <a:p>
            <a:pPr>
              <a:tabLst>
                <a:tab pos="361950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    	the vector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875564" y="5173440"/>
            <a:ext cx="2095500" cy="619126"/>
            <a:chOff x="5875564" y="5173440"/>
            <a:chExt cx="2095500" cy="619126"/>
          </a:xfrm>
        </p:grpSpPr>
        <p:grpSp>
          <p:nvGrpSpPr>
            <p:cNvPr id="50" name="Group 15"/>
            <p:cNvGrpSpPr>
              <a:grpSpLocks/>
            </p:cNvGrpSpPr>
            <p:nvPr/>
          </p:nvGrpSpPr>
          <p:grpSpPr bwMode="auto">
            <a:xfrm>
              <a:off x="5875564" y="5173440"/>
              <a:ext cx="2095500" cy="619126"/>
              <a:chOff x="732" y="3252"/>
              <a:chExt cx="1320" cy="390"/>
            </a:xfrm>
          </p:grpSpPr>
          <p:sp>
            <p:nvSpPr>
              <p:cNvPr id="52" name="Line 5"/>
              <p:cNvSpPr>
                <a:spLocks noChangeShapeType="1"/>
              </p:cNvSpPr>
              <p:nvPr/>
            </p:nvSpPr>
            <p:spPr bwMode="auto">
              <a:xfrm>
                <a:off x="732" y="3252"/>
                <a:ext cx="1308" cy="0"/>
              </a:xfrm>
              <a:prstGeom prst="line">
                <a:avLst/>
              </a:prstGeom>
              <a:noFill/>
              <a:ln w="57150">
                <a:solidFill>
                  <a:srgbClr val="FFC000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14"/>
              <p:cNvSpPr txBox="1">
                <a:spLocks noChangeArrowheads="1"/>
              </p:cNvSpPr>
              <p:nvPr/>
            </p:nvSpPr>
            <p:spPr bwMode="auto">
              <a:xfrm>
                <a:off x="792" y="3312"/>
                <a:ext cx="12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sz="2800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  <a:r>
                  <a:rPr lang="en-US" sz="28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a </a:t>
                </a:r>
                <a:r>
                  <a:rPr lang="en-US" sz="28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cos</a:t>
                </a:r>
                <a:r>
                  <a:rPr lang="en-US" sz="28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ymbol" pitchFamily="18" charset="2"/>
                  </a:rPr>
                  <a:t>q</a:t>
                </a:r>
                <a:endParaRPr lang="en-U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067425" y="5386388"/>
              <a:ext cx="257175" cy="158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009165" y="2424793"/>
            <a:ext cx="570819" cy="2781300"/>
            <a:chOff x="8009165" y="2424793"/>
            <a:chExt cx="570819" cy="2781300"/>
          </a:xfrm>
        </p:grpSpPr>
        <p:grpSp>
          <p:nvGrpSpPr>
            <p:cNvPr id="55" name="Group 54"/>
            <p:cNvGrpSpPr/>
            <p:nvPr/>
          </p:nvGrpSpPr>
          <p:grpSpPr>
            <a:xfrm>
              <a:off x="8009165" y="2424793"/>
              <a:ext cx="570819" cy="2781300"/>
              <a:chOff x="8009165" y="2424793"/>
              <a:chExt cx="570819" cy="2781300"/>
            </a:xfrm>
          </p:grpSpPr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 flipV="1">
                <a:off x="8009165" y="2424793"/>
                <a:ext cx="0" cy="2781300"/>
              </a:xfrm>
              <a:prstGeom prst="line">
                <a:avLst/>
              </a:prstGeom>
              <a:noFill/>
              <a:ln w="57150">
                <a:solidFill>
                  <a:srgbClr val="FFC000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17"/>
              <p:cNvSpPr txBox="1">
                <a:spLocks noChangeArrowheads="1"/>
              </p:cNvSpPr>
              <p:nvPr/>
            </p:nvSpPr>
            <p:spPr bwMode="auto">
              <a:xfrm rot="16244625">
                <a:off x="7432222" y="3699555"/>
                <a:ext cx="177165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sz="2800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</a:t>
                </a:r>
                <a:r>
                  <a:rPr lang="en-US" sz="28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a </a:t>
                </a:r>
                <a:r>
                  <a:rPr lang="en-US" sz="28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sin</a:t>
                </a:r>
                <a:r>
                  <a:rPr lang="en-US" sz="28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ymbol" pitchFamily="18" charset="2"/>
                  </a:rPr>
                  <a:t>q</a:t>
                </a:r>
                <a:endParaRPr lang="en-U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rot="16200000" flipV="1">
              <a:off x="8039100" y="4624387"/>
              <a:ext cx="319088" cy="476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16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348</Words>
  <Application>Microsoft Office PowerPoint</Application>
  <PresentationFormat>On-screen Show (4:3)</PresentationFormat>
  <Paragraphs>97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113</cp:revision>
  <dcterms:created xsi:type="dcterms:W3CDTF">2013-07-23T20:53:01Z</dcterms:created>
  <dcterms:modified xsi:type="dcterms:W3CDTF">2014-09-24T13:29:12Z</dcterms:modified>
</cp:coreProperties>
</file>