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1" r:id="rId5"/>
    <p:sldId id="362" r:id="rId6"/>
    <p:sldId id="363" r:id="rId7"/>
    <p:sldId id="364" r:id="rId8"/>
    <p:sldId id="367" r:id="rId9"/>
    <p:sldId id="365" r:id="rId10"/>
    <p:sldId id="366" r:id="rId11"/>
    <p:sldId id="368" r:id="rId12"/>
    <p:sldId id="369" r:id="rId13"/>
    <p:sldId id="37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30/10/2014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Friction Problems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you the opportunity to apply the concepts of friction to solve friction problems</a:t>
            </a:r>
            <a:endParaRPr lang="en-US" sz="24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6632"/>
            <a:ext cx="5472608" cy="41882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1520" y="1759456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2D050"/>
                </a:solidFill>
              </a:rPr>
              <a:t>Determine the </a:t>
            </a:r>
            <a:r>
              <a:rPr lang="en-CA" sz="2800" dirty="0" err="1" smtClean="0">
                <a:solidFill>
                  <a:srgbClr val="92D050"/>
                </a:solidFill>
              </a:rPr>
              <a:t>accel</a:t>
            </a:r>
            <a:r>
              <a:rPr lang="en-CA" sz="2800" dirty="0" smtClean="0">
                <a:solidFill>
                  <a:srgbClr val="92D050"/>
                </a:solidFill>
              </a:rPr>
              <a:t> of the system below if </a:t>
            </a:r>
            <a:r>
              <a:rPr lang="en-CA" sz="2800" dirty="0" err="1" smtClean="0">
                <a:solidFill>
                  <a:srgbClr val="92D050"/>
                </a:solidFill>
                <a:latin typeface="Symbol" pitchFamily="18" charset="2"/>
              </a:rPr>
              <a:t>m</a:t>
            </a:r>
            <a:r>
              <a:rPr lang="en-CA" sz="2800" baseline="-25000" dirty="0" err="1">
                <a:solidFill>
                  <a:srgbClr val="92D050"/>
                </a:solidFill>
              </a:rPr>
              <a:t>k</a:t>
            </a:r>
            <a:r>
              <a:rPr lang="en-CA" sz="2800" dirty="0" smtClean="0">
                <a:solidFill>
                  <a:srgbClr val="92D050"/>
                </a:solidFill>
              </a:rPr>
              <a:t> = .15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1148" y="2870448"/>
            <a:ext cx="137160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6346326" y="4435232"/>
            <a:ext cx="698805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98240" y="3255534"/>
            <a:ext cx="497489" cy="461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940152" y="3501008"/>
            <a:ext cx="504056" cy="36004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6"/>
            <a:endCxn id="16" idx="1"/>
          </p:cNvCxnSpPr>
          <p:nvPr/>
        </p:nvCxnSpPr>
        <p:spPr>
          <a:xfrm>
            <a:off x="6695729" y="3486283"/>
            <a:ext cx="0" cy="10948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4374">
            <a:off x="1769167" y="3086965"/>
            <a:ext cx="128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kg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8240" y="4668922"/>
            <a:ext cx="128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kg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>
            <a:endCxn id="20" idx="0"/>
          </p:cNvCxnSpPr>
          <p:nvPr/>
        </p:nvCxnSpPr>
        <p:spPr>
          <a:xfrm>
            <a:off x="2998762" y="3255534"/>
            <a:ext cx="344822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9552" y="3861048"/>
            <a:ext cx="54006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  Step 1 – draw FBD’s of each object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988241"/>
            <a:ext cx="1872208" cy="17851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3200" b="1" i="1" dirty="0" smtClean="0">
              <a:solidFill>
                <a:schemeClr val="bg1"/>
              </a:solidFill>
            </a:endParaRPr>
          </a:p>
          <a:p>
            <a:r>
              <a:rPr lang="en-US" sz="2800" b="1" i="1" dirty="0" smtClean="0"/>
              <a:t>m = 3.5 kg</a:t>
            </a:r>
          </a:p>
          <a:p>
            <a:endParaRPr lang="en-US" sz="3200" b="1" i="1" dirty="0" smtClean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1759" y="1116033"/>
            <a:ext cx="1584177" cy="1800199"/>
            <a:chOff x="4788023" y="980728"/>
            <a:chExt cx="1584177" cy="1800199"/>
          </a:xfrm>
        </p:grpSpPr>
        <p:sp>
          <p:nvSpPr>
            <p:cNvPr id="5" name="Up Arrow 4"/>
            <p:cNvSpPr/>
            <p:nvPr/>
          </p:nvSpPr>
          <p:spPr>
            <a:xfrm flipH="1">
              <a:off x="4788023" y="1273114"/>
              <a:ext cx="172819" cy="1507813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4048" y="980728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smtClean="0">
                  <a:solidFill>
                    <a:srgbClr val="92D050"/>
                  </a:solidFill>
                </a:rPr>
                <a:t>N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11760" y="4932457"/>
            <a:ext cx="1584176" cy="1440160"/>
            <a:chOff x="5652120" y="5085184"/>
            <a:chExt cx="1584176" cy="1440160"/>
          </a:xfrm>
        </p:grpSpPr>
        <p:sp>
          <p:nvSpPr>
            <p:cNvPr id="8" name="Up Arrow 7"/>
            <p:cNvSpPr/>
            <p:nvPr/>
          </p:nvSpPr>
          <p:spPr>
            <a:xfrm flipH="1" flipV="1">
              <a:off x="5652120" y="5085184"/>
              <a:ext cx="172819" cy="144016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5805264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err="1" smtClean="0">
                  <a:solidFill>
                    <a:srgbClr val="92D050"/>
                  </a:solidFill>
                </a:rPr>
                <a:t>g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64088" y="3195553"/>
            <a:ext cx="2448072" cy="771997"/>
            <a:chOff x="5940352" y="3060248"/>
            <a:chExt cx="2448072" cy="771997"/>
          </a:xfrm>
        </p:grpSpPr>
        <p:sp>
          <p:nvSpPr>
            <p:cNvPr id="14" name="Up Arrow 13"/>
            <p:cNvSpPr/>
            <p:nvPr/>
          </p:nvSpPr>
          <p:spPr>
            <a:xfrm rot="5400000" flipH="1">
              <a:off x="6746741" y="2838635"/>
              <a:ext cx="187221" cy="180000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34472" y="3060248"/>
              <a:ext cx="18539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>
                  <a:solidFill>
                    <a:srgbClr val="92D050"/>
                  </a:solidFill>
                </a:rPr>
                <a:t>T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512" y="3132257"/>
            <a:ext cx="1368152" cy="835292"/>
            <a:chOff x="2555776" y="2996952"/>
            <a:chExt cx="1368152" cy="835292"/>
          </a:xfrm>
        </p:grpSpPr>
        <p:sp>
          <p:nvSpPr>
            <p:cNvPr id="17" name="Up Arrow 16"/>
            <p:cNvSpPr/>
            <p:nvPr/>
          </p:nvSpPr>
          <p:spPr>
            <a:xfrm rot="16200000">
              <a:off x="3326222" y="3378634"/>
              <a:ext cx="187221" cy="72000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5776" y="2996952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err="1" smtClean="0">
                  <a:solidFill>
                    <a:srgbClr val="92D050"/>
                  </a:solidFill>
                </a:rPr>
                <a:t>k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83405" y="1196752"/>
            <a:ext cx="1584177" cy="1800199"/>
            <a:chOff x="4788023" y="980728"/>
            <a:chExt cx="1584177" cy="1800199"/>
          </a:xfrm>
        </p:grpSpPr>
        <p:sp>
          <p:nvSpPr>
            <p:cNvPr id="21" name="Up Arrow 20"/>
            <p:cNvSpPr/>
            <p:nvPr/>
          </p:nvSpPr>
          <p:spPr>
            <a:xfrm flipH="1">
              <a:off x="4788023" y="1273114"/>
              <a:ext cx="172819" cy="1507813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4048" y="980728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>
                  <a:solidFill>
                    <a:srgbClr val="92D050"/>
                  </a:solidFill>
                </a:rPr>
                <a:t>T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83406" y="4437112"/>
            <a:ext cx="1584176" cy="2016224"/>
            <a:chOff x="5652120" y="4509120"/>
            <a:chExt cx="1584176" cy="2016224"/>
          </a:xfrm>
        </p:grpSpPr>
        <p:sp>
          <p:nvSpPr>
            <p:cNvPr id="24" name="Up Arrow 23"/>
            <p:cNvSpPr/>
            <p:nvPr/>
          </p:nvSpPr>
          <p:spPr>
            <a:xfrm flipH="1" flipV="1">
              <a:off x="5652120" y="4509120"/>
              <a:ext cx="172818" cy="2016224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2160" y="5805264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err="1" smtClean="0">
                  <a:solidFill>
                    <a:srgbClr val="92D050"/>
                  </a:solidFill>
                </a:rPr>
                <a:t>g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308304" y="3098875"/>
            <a:ext cx="1323020" cy="12154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7308304" y="3487940"/>
            <a:ext cx="132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dirty="0" smtClean="0"/>
              <a:t>m = 2.5 kg</a:t>
            </a:r>
            <a:endParaRPr lang="en-CA" sz="2000" b="1" i="1" dirty="0"/>
          </a:p>
        </p:txBody>
      </p:sp>
    </p:spTree>
    <p:extLst>
      <p:ext uri="{BB962C8B-B14F-4D97-AF65-F5344CB8AC3E}">
        <p14:creationId xmlns:p14="http://schemas.microsoft.com/office/powerpoint/2010/main" val="9435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343" y="18864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2 – write net F statements for each mass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67436"/>
              </p:ext>
            </p:extLst>
          </p:nvPr>
        </p:nvGraphicFramePr>
        <p:xfrm>
          <a:off x="685800" y="1168400"/>
          <a:ext cx="270827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Equation" r:id="rId3" imgW="2374560" imgH="1612800" progId="Equation.DSMT4">
                  <p:embed/>
                </p:oleObj>
              </mc:Choice>
              <mc:Fallback>
                <p:oleObj name="Equation" r:id="rId3" imgW="237456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168400"/>
                        <a:ext cx="2708275" cy="183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09502"/>
              </p:ext>
            </p:extLst>
          </p:nvPr>
        </p:nvGraphicFramePr>
        <p:xfrm>
          <a:off x="6170613" y="1182688"/>
          <a:ext cx="20986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Equation" r:id="rId5" imgW="1841400" imgH="1015920" progId="Equation.DSMT4">
                  <p:embed/>
                </p:oleObj>
              </mc:Choice>
              <mc:Fallback>
                <p:oleObj name="Equation" r:id="rId5" imgW="18414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1182688"/>
                        <a:ext cx="209867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61730"/>
              </p:ext>
            </p:extLst>
          </p:nvPr>
        </p:nvGraphicFramePr>
        <p:xfrm>
          <a:off x="892175" y="3590925"/>
          <a:ext cx="23177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Equation" r:id="rId7" imgW="2031840" imgH="990360" progId="Equation.DSMT4">
                  <p:embed/>
                </p:oleObj>
              </mc:Choice>
              <mc:Fallback>
                <p:oleObj name="Equation" r:id="rId7" imgW="20318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590925"/>
                        <a:ext cx="231775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26615"/>
              </p:ext>
            </p:extLst>
          </p:nvPr>
        </p:nvGraphicFramePr>
        <p:xfrm>
          <a:off x="6111875" y="3590925"/>
          <a:ext cx="21447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Equation" r:id="rId9" imgW="1879560" imgH="469800" progId="Equation.DSMT4">
                  <p:embed/>
                </p:oleObj>
              </mc:Choice>
              <mc:Fallback>
                <p:oleObj name="Equation" r:id="rId9" imgW="1879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3590925"/>
                        <a:ext cx="21447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50230"/>
              </p:ext>
            </p:extLst>
          </p:nvPr>
        </p:nvGraphicFramePr>
        <p:xfrm>
          <a:off x="711200" y="5085184"/>
          <a:ext cx="2679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Equation" r:id="rId11" imgW="2349360" imgH="431640" progId="Equation.DSMT4">
                  <p:embed/>
                </p:oleObj>
              </mc:Choice>
              <mc:Fallback>
                <p:oleObj name="Equation" r:id="rId11" imgW="234936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085184"/>
                        <a:ext cx="26797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16046"/>
              </p:ext>
            </p:extLst>
          </p:nvPr>
        </p:nvGraphicFramePr>
        <p:xfrm>
          <a:off x="6111875" y="5085184"/>
          <a:ext cx="21447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Equation" r:id="rId13" imgW="1879560" imgH="469800" progId="Equation.DSMT4">
                  <p:embed/>
                </p:oleObj>
              </mc:Choice>
              <mc:Fallback>
                <p:oleObj name="Equation" r:id="rId13" imgW="187956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5085184"/>
                        <a:ext cx="21447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5859269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a</a:t>
            </a:r>
            <a:r>
              <a:rPr lang="en-US" sz="2800" baseline="-25000" dirty="0" smtClean="0">
                <a:solidFill>
                  <a:srgbClr val="92D050"/>
                </a:solidFill>
              </a:rPr>
              <a:t>1</a:t>
            </a:r>
            <a:r>
              <a:rPr lang="en-US" sz="2800" dirty="0" smtClean="0">
                <a:solidFill>
                  <a:srgbClr val="92D050"/>
                </a:solidFill>
              </a:rPr>
              <a:t> must equal a</a:t>
            </a:r>
            <a:r>
              <a:rPr lang="en-US" sz="2800" baseline="-25000" dirty="0" smtClean="0">
                <a:solidFill>
                  <a:srgbClr val="92D050"/>
                </a:solidFill>
              </a:rPr>
              <a:t>2</a:t>
            </a:r>
            <a:r>
              <a:rPr lang="en-US" sz="2800" dirty="0" smtClean="0">
                <a:solidFill>
                  <a:srgbClr val="92D050"/>
                </a:solidFill>
              </a:rPr>
              <a:t> in mag otherwise the string would break or lose tension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6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198981"/>
              </p:ext>
            </p:extLst>
          </p:nvPr>
        </p:nvGraphicFramePr>
        <p:xfrm>
          <a:off x="1331640" y="548680"/>
          <a:ext cx="7826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8680"/>
                        <a:ext cx="7826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86923"/>
              </p:ext>
            </p:extLst>
          </p:nvPr>
        </p:nvGraphicFramePr>
        <p:xfrm>
          <a:off x="6442968" y="476672"/>
          <a:ext cx="796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Equation" r:id="rId5" imgW="698400" imgH="469800" progId="Equation.DSMT4">
                  <p:embed/>
                </p:oleObj>
              </mc:Choice>
              <mc:Fallback>
                <p:oleObj name="Equation" r:id="rId5" imgW="698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968" y="476672"/>
                        <a:ext cx="796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97080"/>
              </p:ext>
            </p:extLst>
          </p:nvPr>
        </p:nvGraphicFramePr>
        <p:xfrm>
          <a:off x="2328168" y="247650"/>
          <a:ext cx="17145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7" imgW="1473120" imgH="914400" progId="Equation.DSMT4">
                  <p:embed/>
                </p:oleObj>
              </mc:Choice>
              <mc:Fallback>
                <p:oleObj name="Equation" r:id="rId7" imgW="14731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8168" y="247650"/>
                        <a:ext cx="171450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63958"/>
              </p:ext>
            </p:extLst>
          </p:nvPr>
        </p:nvGraphicFramePr>
        <p:xfrm>
          <a:off x="7452618" y="188640"/>
          <a:ext cx="115252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Equation" r:id="rId9" imgW="977760" imgH="952200" progId="Equation.DSMT4">
                  <p:embed/>
                </p:oleObj>
              </mc:Choice>
              <mc:Fallback>
                <p:oleObj name="Equation" r:id="rId9" imgW="9777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52618" y="188640"/>
                        <a:ext cx="1152525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90605"/>
              </p:ext>
            </p:extLst>
          </p:nvPr>
        </p:nvGraphicFramePr>
        <p:xfrm>
          <a:off x="4716710" y="669925"/>
          <a:ext cx="2873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Equation" r:id="rId11" imgW="228600" imgH="190440" progId="Equation.DSMT4">
                  <p:embed/>
                </p:oleObj>
              </mc:Choice>
              <mc:Fallback>
                <p:oleObj name="Equation" r:id="rId11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710" y="669925"/>
                        <a:ext cx="287338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99247"/>
              </p:ext>
            </p:extLst>
          </p:nvPr>
        </p:nvGraphicFramePr>
        <p:xfrm>
          <a:off x="2747963" y="1557338"/>
          <a:ext cx="322421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7" name="Equation" r:id="rId13" imgW="2768400" imgH="1371600" progId="Equation.DSMT4">
                  <p:embed/>
                </p:oleObj>
              </mc:Choice>
              <mc:Fallback>
                <p:oleObj name="Equation" r:id="rId13" imgW="27684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557338"/>
                        <a:ext cx="322421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29004"/>
              </p:ext>
            </p:extLst>
          </p:nvPr>
        </p:nvGraphicFramePr>
        <p:xfrm>
          <a:off x="4073525" y="3592513"/>
          <a:ext cx="17224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15" imgW="1460160" imgH="952200" progId="Equation.DSMT4">
                  <p:embed/>
                </p:oleObj>
              </mc:Choice>
              <mc:Fallback>
                <p:oleObj name="Equation" r:id="rId15" imgW="14601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592513"/>
                        <a:ext cx="17224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58410"/>
              </p:ext>
            </p:extLst>
          </p:nvPr>
        </p:nvGraphicFramePr>
        <p:xfrm>
          <a:off x="3673475" y="4883150"/>
          <a:ext cx="2667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17" imgW="2260440" imgH="838080" progId="Equation.DSMT4">
                  <p:embed/>
                </p:oleObj>
              </mc:Choice>
              <mc:Fallback>
                <p:oleObj name="Equation" r:id="rId17" imgW="22604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883150"/>
                        <a:ext cx="2667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92226" y="6021288"/>
            <a:ext cx="86162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the </a:t>
            </a:r>
            <a:r>
              <a:rPr lang="en-CA" sz="28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accel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of m</a:t>
            </a:r>
            <a:r>
              <a:rPr lang="en-CA" sz="2800" baseline="-25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1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= 3.2 m/s</a:t>
            </a:r>
            <a:r>
              <a:rPr lang="en-CA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2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[R] and m</a:t>
            </a:r>
            <a:r>
              <a:rPr lang="en-CA" sz="2800" baseline="-25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2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= 3.2 m/s</a:t>
            </a:r>
            <a:r>
              <a:rPr lang="en-CA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2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[D]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51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06493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38778E-17 L -0.25208 -0.0009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4.3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Review Tutorial 1, 2, and 3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 1 – 2 pg 174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– 2 pg 175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– 4 pg 177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friction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429000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FBD’s with friction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</a:t>
            </a:r>
            <a:r>
              <a:rPr lang="en-CA" sz="2800" dirty="0" err="1" smtClean="0">
                <a:solidFill>
                  <a:schemeClr val="bg1"/>
                </a:solidFill>
              </a:rPr>
              <a:t>F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net</a:t>
            </a:r>
            <a:r>
              <a:rPr lang="en-CA" sz="2800" baseline="-25000" dirty="0" smtClean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</a:rPr>
              <a:t>statements to solve for acceleration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dynamic related problems with friction</a:t>
            </a: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528" y="1541110"/>
            <a:ext cx="834888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A </a:t>
            </a:r>
            <a:r>
              <a:rPr lang="en-US" sz="2800" dirty="0">
                <a:solidFill>
                  <a:srgbClr val="92D050"/>
                </a:solidFill>
              </a:rPr>
              <a:t>lawnmower of mass 12 kg is pushed with a </a:t>
            </a:r>
            <a:r>
              <a:rPr lang="en-US" sz="2800" dirty="0" smtClean="0">
                <a:solidFill>
                  <a:srgbClr val="92D050"/>
                </a:solidFill>
              </a:rPr>
              <a:t>force </a:t>
            </a:r>
            <a:r>
              <a:rPr lang="en-US" sz="2800" dirty="0">
                <a:solidFill>
                  <a:srgbClr val="92D050"/>
                </a:solidFill>
              </a:rPr>
              <a:t>of  150 N [R] and 40. N [D].  If the kinetic </a:t>
            </a:r>
            <a:r>
              <a:rPr lang="en-US" sz="2800" dirty="0" smtClean="0">
                <a:solidFill>
                  <a:srgbClr val="92D050"/>
                </a:solidFill>
              </a:rPr>
              <a:t>coefficient </a:t>
            </a:r>
            <a:r>
              <a:rPr lang="en-US" sz="2800" dirty="0">
                <a:solidFill>
                  <a:srgbClr val="92D050"/>
                </a:solidFill>
              </a:rPr>
              <a:t>of friction between the wheels and </a:t>
            </a:r>
            <a:r>
              <a:rPr lang="en-US" sz="2800" dirty="0" smtClean="0">
                <a:solidFill>
                  <a:srgbClr val="92D050"/>
                </a:solidFill>
              </a:rPr>
              <a:t>the grass </a:t>
            </a:r>
            <a:r>
              <a:rPr lang="en-US" sz="2800" dirty="0">
                <a:solidFill>
                  <a:srgbClr val="92D050"/>
                </a:solidFill>
              </a:rPr>
              <a:t>is .90  what is the force of friction acting </a:t>
            </a:r>
            <a:r>
              <a:rPr lang="en-US" sz="2800" dirty="0" smtClean="0">
                <a:solidFill>
                  <a:srgbClr val="92D050"/>
                </a:solidFill>
              </a:rPr>
              <a:t>on the </a:t>
            </a:r>
            <a:r>
              <a:rPr lang="en-US" sz="2800" dirty="0">
                <a:solidFill>
                  <a:srgbClr val="92D050"/>
                </a:solidFill>
              </a:rPr>
              <a:t>lawnmower?</a:t>
            </a:r>
          </a:p>
        </p:txBody>
      </p:sp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67046"/>
              </p:ext>
            </p:extLst>
          </p:nvPr>
        </p:nvGraphicFramePr>
        <p:xfrm>
          <a:off x="844550" y="3919538"/>
          <a:ext cx="22383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3" imgW="952200" imgH="1231560" progId="Equation.DSMT4">
                  <p:embed/>
                </p:oleObj>
              </mc:Choice>
              <mc:Fallback>
                <p:oleObj name="Equation" r:id="rId3" imgW="952200" imgH="1231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919538"/>
                        <a:ext cx="223837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139952" y="5085184"/>
            <a:ext cx="3816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next we draw an FBD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2636912"/>
            <a:ext cx="1872208" cy="184665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sz="3200" b="1" i="1" dirty="0" smtClean="0">
              <a:solidFill>
                <a:schemeClr val="bg1"/>
              </a:solidFill>
            </a:endParaRPr>
          </a:p>
          <a:p>
            <a:r>
              <a:rPr lang="en-US" sz="3200" b="1" i="1" dirty="0" smtClean="0"/>
              <a:t>m = 12 kg</a:t>
            </a:r>
          </a:p>
          <a:p>
            <a:endParaRPr lang="en-US" sz="3200" b="1" i="1" dirty="0" smtClean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27984" y="764704"/>
            <a:ext cx="1584176" cy="1800200"/>
            <a:chOff x="4788024" y="980728"/>
            <a:chExt cx="1584176" cy="1800200"/>
          </a:xfrm>
        </p:grpSpPr>
        <p:sp>
          <p:nvSpPr>
            <p:cNvPr id="4" name="Up Arrow 3"/>
            <p:cNvSpPr/>
            <p:nvPr/>
          </p:nvSpPr>
          <p:spPr>
            <a:xfrm flipH="1">
              <a:off x="4788024" y="980928"/>
              <a:ext cx="187221" cy="180000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980728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smtClean="0">
                  <a:solidFill>
                    <a:srgbClr val="92D050"/>
                  </a:solidFill>
                </a:rPr>
                <a:t>N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0032" y="4581128"/>
            <a:ext cx="1584176" cy="1440160"/>
            <a:chOff x="5652120" y="5085184"/>
            <a:chExt cx="1584176" cy="1440160"/>
          </a:xfrm>
        </p:grpSpPr>
        <p:sp>
          <p:nvSpPr>
            <p:cNvPr id="7" name="Up Arrow 6"/>
            <p:cNvSpPr/>
            <p:nvPr/>
          </p:nvSpPr>
          <p:spPr>
            <a:xfrm flipH="1" flipV="1">
              <a:off x="5652120" y="5085184"/>
              <a:ext cx="172819" cy="144016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2160" y="5805264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err="1" smtClean="0">
                  <a:solidFill>
                    <a:srgbClr val="92D050"/>
                  </a:solidFill>
                </a:rPr>
                <a:t>g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23728" y="4581128"/>
            <a:ext cx="2045027" cy="1448871"/>
            <a:chOff x="2483768" y="4797152"/>
            <a:chExt cx="2045027" cy="1448871"/>
          </a:xfrm>
        </p:grpSpPr>
        <p:sp>
          <p:nvSpPr>
            <p:cNvPr id="10" name="Up Arrow 9"/>
            <p:cNvSpPr/>
            <p:nvPr/>
          </p:nvSpPr>
          <p:spPr>
            <a:xfrm flipH="1" flipV="1">
              <a:off x="4355976" y="4797152"/>
              <a:ext cx="172819" cy="144016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3768" y="5661248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smtClean="0">
                  <a:solidFill>
                    <a:srgbClr val="92D050"/>
                  </a:solidFill>
                </a:rPr>
                <a:t>ay </a:t>
              </a:r>
              <a:r>
                <a:rPr lang="en-US" sz="3200" b="1" i="1" dirty="0" smtClean="0">
                  <a:solidFill>
                    <a:srgbClr val="92D050"/>
                  </a:solidFill>
                </a:rPr>
                <a:t> = 40 N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0312" y="2852936"/>
            <a:ext cx="3203648" cy="763285"/>
            <a:chOff x="5940352" y="3068960"/>
            <a:chExt cx="3203648" cy="763285"/>
          </a:xfrm>
        </p:grpSpPr>
        <p:sp>
          <p:nvSpPr>
            <p:cNvPr id="13" name="Up Arrow 12"/>
            <p:cNvSpPr/>
            <p:nvPr/>
          </p:nvSpPr>
          <p:spPr>
            <a:xfrm rot="5400000" flipH="1">
              <a:off x="6746741" y="2838635"/>
              <a:ext cx="187221" cy="180000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2240" y="3068960"/>
              <a:ext cx="2411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smtClean="0">
                  <a:solidFill>
                    <a:srgbClr val="92D050"/>
                  </a:solidFill>
                </a:rPr>
                <a:t>ax</a:t>
              </a:r>
              <a:r>
                <a:rPr lang="en-US" sz="3200" b="1" i="1" dirty="0" smtClean="0">
                  <a:solidFill>
                    <a:srgbClr val="92D050"/>
                  </a:solidFill>
                </a:rPr>
                <a:t> = 150N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5736" y="2780928"/>
            <a:ext cx="1368152" cy="835292"/>
            <a:chOff x="2555776" y="2996952"/>
            <a:chExt cx="1368152" cy="835292"/>
          </a:xfrm>
        </p:grpSpPr>
        <p:sp>
          <p:nvSpPr>
            <p:cNvPr id="16" name="Up Arrow 15"/>
            <p:cNvSpPr/>
            <p:nvPr/>
          </p:nvSpPr>
          <p:spPr>
            <a:xfrm rot="16200000">
              <a:off x="3326222" y="3378634"/>
              <a:ext cx="187221" cy="720000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5776" y="2996952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 smtClean="0">
                  <a:solidFill>
                    <a:srgbClr val="92D050"/>
                  </a:solidFill>
                </a:rPr>
                <a:t>F</a:t>
              </a:r>
              <a:r>
                <a:rPr lang="en-US" sz="3200" b="1" i="1" baseline="-25000" dirty="0" err="1" smtClean="0">
                  <a:solidFill>
                    <a:srgbClr val="92D050"/>
                  </a:solidFill>
                </a:rPr>
                <a:t>k</a:t>
              </a:r>
              <a:endParaRPr lang="en-US" b="1" i="1" baseline="-250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2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332656"/>
            <a:ext cx="77768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to find F</a:t>
            </a:r>
            <a:r>
              <a:rPr lang="en-US" sz="2800" baseline="-25000" dirty="0" smtClean="0">
                <a:solidFill>
                  <a:srgbClr val="92D050"/>
                </a:solidFill>
              </a:rPr>
              <a:t>N</a:t>
            </a:r>
            <a:r>
              <a:rPr lang="en-US" sz="2800" dirty="0" smtClean="0">
                <a:solidFill>
                  <a:srgbClr val="92D050"/>
                </a:solidFill>
              </a:rPr>
              <a:t> we consider the forces in the y-dir 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19423"/>
              </p:ext>
            </p:extLst>
          </p:nvPr>
        </p:nvGraphicFramePr>
        <p:xfrm>
          <a:off x="2946400" y="1682750"/>
          <a:ext cx="25876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Equation" r:id="rId3" imgW="1015920" imgH="266400" progId="Equation.DSMT4">
                  <p:embed/>
                </p:oleObj>
              </mc:Choice>
              <mc:Fallback>
                <p:oleObj name="Equation" r:id="rId3" imgW="1015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682750"/>
                        <a:ext cx="258762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13187"/>
              </p:ext>
            </p:extLst>
          </p:nvPr>
        </p:nvGraphicFramePr>
        <p:xfrm>
          <a:off x="3305175" y="2763838"/>
          <a:ext cx="32670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2763838"/>
                        <a:ext cx="3267075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1734"/>
              </p:ext>
            </p:extLst>
          </p:nvPr>
        </p:nvGraphicFramePr>
        <p:xfrm>
          <a:off x="3203575" y="3738563"/>
          <a:ext cx="22320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Equation" r:id="rId7" imgW="876240" imgH="253800" progId="Equation.DSMT4">
                  <p:embed/>
                </p:oleObj>
              </mc:Choice>
              <mc:Fallback>
                <p:oleObj name="Equation" r:id="rId7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38563"/>
                        <a:ext cx="223202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4653136"/>
            <a:ext cx="77768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since the lawnmower is moving, the friction is kinetic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35032"/>
              </p:ext>
            </p:extLst>
          </p:nvPr>
        </p:nvGraphicFramePr>
        <p:xfrm>
          <a:off x="3910013" y="5589588"/>
          <a:ext cx="13271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Equation" r:id="rId9" imgW="520560" imgH="253800" progId="Equation.DSMT4">
                  <p:embed/>
                </p:oleObj>
              </mc:Choice>
              <mc:Fallback>
                <p:oleObj name="Equation" r:id="rId9" imgW="52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5589588"/>
                        <a:ext cx="13271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35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01835"/>
              </p:ext>
            </p:extLst>
          </p:nvPr>
        </p:nvGraphicFramePr>
        <p:xfrm>
          <a:off x="3233738" y="241300"/>
          <a:ext cx="22002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3" imgW="863280" imgH="431640" progId="Equation.DSMT4">
                  <p:embed/>
                </p:oleObj>
              </mc:Choice>
              <mc:Fallback>
                <p:oleObj name="Equation" r:id="rId3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241300"/>
                        <a:ext cx="2200275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152128" y="1753855"/>
            <a:ext cx="5352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force of friction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140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[L]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75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364088" y="1052736"/>
            <a:ext cx="37261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4" name="Group 3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528" y="1628800"/>
            <a:ext cx="85689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Find </a:t>
            </a:r>
            <a:r>
              <a:rPr lang="en-US" sz="2800" dirty="0">
                <a:solidFill>
                  <a:srgbClr val="92D050"/>
                </a:solidFill>
              </a:rPr>
              <a:t>the acceleration of the lawnmower </a:t>
            </a:r>
            <a:r>
              <a:rPr lang="en-US" sz="2800" dirty="0" smtClean="0">
                <a:solidFill>
                  <a:srgbClr val="92D050"/>
                </a:solidFill>
              </a:rPr>
              <a:t>in the previous problem. 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3528" y="3210931"/>
            <a:ext cx="876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   to find </a:t>
            </a:r>
            <a:r>
              <a:rPr lang="en-US" sz="2800" dirty="0" err="1" smtClean="0">
                <a:solidFill>
                  <a:srgbClr val="92D050"/>
                </a:solidFill>
              </a:rPr>
              <a:t>accel</a:t>
            </a:r>
            <a:r>
              <a:rPr lang="en-US" sz="2800" dirty="0" smtClean="0">
                <a:solidFill>
                  <a:srgbClr val="92D050"/>
                </a:solidFill>
              </a:rPr>
              <a:t> we consider the forces in the x-dir 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96164"/>
              </p:ext>
            </p:extLst>
          </p:nvPr>
        </p:nvGraphicFramePr>
        <p:xfrm>
          <a:off x="3378200" y="4221163"/>
          <a:ext cx="1939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221163"/>
                        <a:ext cx="193992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458095"/>
              </p:ext>
            </p:extLst>
          </p:nvPr>
        </p:nvGraphicFramePr>
        <p:xfrm>
          <a:off x="3378200" y="5084763"/>
          <a:ext cx="2489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5" imgW="977760" imgH="253800" progId="Equation.DSMT4">
                  <p:embed/>
                </p:oleObj>
              </mc:Choice>
              <mc:Fallback>
                <p:oleObj name="Equation" r:id="rId5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084763"/>
                        <a:ext cx="24892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4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27973"/>
              </p:ext>
            </p:extLst>
          </p:nvPr>
        </p:nvGraphicFramePr>
        <p:xfrm>
          <a:off x="3179763" y="603250"/>
          <a:ext cx="23923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603250"/>
                        <a:ext cx="239236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15616" y="1628800"/>
            <a:ext cx="7488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2D050"/>
                </a:solidFill>
              </a:rPr>
              <a:t>  using Newton’s 2</a:t>
            </a:r>
            <a:r>
              <a:rPr lang="en-US" sz="2800" baseline="30000" dirty="0" smtClean="0">
                <a:solidFill>
                  <a:srgbClr val="92D050"/>
                </a:solidFill>
              </a:rPr>
              <a:t>nd</a:t>
            </a:r>
            <a:r>
              <a:rPr lang="en-US" sz="2800" dirty="0" smtClean="0">
                <a:solidFill>
                  <a:srgbClr val="92D050"/>
                </a:solidFill>
              </a:rPr>
              <a:t> Law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40408"/>
              </p:ext>
            </p:extLst>
          </p:nvPr>
        </p:nvGraphicFramePr>
        <p:xfrm>
          <a:off x="3897313" y="2289175"/>
          <a:ext cx="12938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5" imgW="507960" imgH="431640" progId="Equation.DSMT4">
                  <p:embed/>
                </p:oleObj>
              </mc:Choice>
              <mc:Fallback>
                <p:oleObj name="Equation" r:id="rId5" imgW="50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2289175"/>
                        <a:ext cx="1293812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66264"/>
              </p:ext>
            </p:extLst>
          </p:nvPr>
        </p:nvGraphicFramePr>
        <p:xfrm>
          <a:off x="4005263" y="3684588"/>
          <a:ext cx="10985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7" imgW="431640" imgH="393480" progId="Equation.DSMT4">
                  <p:embed/>
                </p:oleObj>
              </mc:Choice>
              <mc:Fallback>
                <p:oleObj name="Equation" r:id="rId7" imgW="431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3684588"/>
                        <a:ext cx="10985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619672" y="5301208"/>
            <a:ext cx="4176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8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.67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m/s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[R]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0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326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Davide Lamonica</cp:lastModifiedBy>
  <cp:revision>140</cp:revision>
  <dcterms:created xsi:type="dcterms:W3CDTF">2013-07-23T20:53:01Z</dcterms:created>
  <dcterms:modified xsi:type="dcterms:W3CDTF">2014-10-30T12:19:24Z</dcterms:modified>
</cp:coreProperties>
</file>