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49" r:id="rId6"/>
    <p:sldId id="350" r:id="rId7"/>
    <p:sldId id="344" r:id="rId8"/>
    <p:sldId id="351" r:id="rId9"/>
    <p:sldId id="352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24/10/2013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Conservation of Energy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397023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introduce you to law of conservation of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also learn how to use the law to solve problems that are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difficult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solve using kinematics.</a:t>
            </a:r>
          </a:p>
        </p:txBody>
      </p:sp>
      <p:pic>
        <p:nvPicPr>
          <p:cNvPr id="8" name="Picture 2" descr="http://izismile.com/img/img2/20090506/new_ohio_roller_coaster_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1292" y="44624"/>
            <a:ext cx="5637212" cy="42340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5.3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ea typeface="Times New Roman" pitchFamily="18" charset="0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	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 241</a:t>
            </a:r>
            <a:endParaRPr lang="en-CA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1 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 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 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pg 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241</a:t>
            </a:r>
            <a:endParaRPr lang="en-CA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27687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026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77072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define </a:t>
            </a:r>
            <a:r>
              <a:rPr lang="en-CA" sz="2800" dirty="0" smtClean="0">
                <a:solidFill>
                  <a:schemeClr val="bg1"/>
                </a:solidFill>
              </a:rPr>
              <a:t>mechanical energy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the law of conservation of energy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conservation of energy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the meaning of unrecoverable energy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356992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and explain </a:t>
            </a:r>
            <a:r>
              <a:rPr lang="en-CA" sz="2800" dirty="0" smtClean="0">
                <a:solidFill>
                  <a:schemeClr val="bg1"/>
                </a:solidFill>
              </a:rPr>
              <a:t>the law of conservation of energy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use the law of conservation of energy to solve energy questions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give examples of unrecoverable energy and explain why they are unrecoverable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Mechanical 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Energy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084168" y="1052736"/>
              <a:ext cx="29523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74370" y="1709730"/>
            <a:ext cx="8218170" cy="99919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lang="en-US" sz="2800" b="1" i="1" dirty="0">
                <a:solidFill>
                  <a:srgbClr val="92D050"/>
                </a:solidFill>
              </a:rPr>
              <a:t>The total mechanical energy, </a:t>
            </a:r>
            <a:r>
              <a:rPr lang="en-US" sz="2800" b="1" i="1" dirty="0" err="1">
                <a:solidFill>
                  <a:srgbClr val="92D050"/>
                </a:solidFill>
              </a:rPr>
              <a:t>E</a:t>
            </a:r>
            <a:r>
              <a:rPr lang="en-US" sz="2800" b="1" i="1" baseline="-25000" dirty="0" err="1">
                <a:solidFill>
                  <a:srgbClr val="92D050"/>
                </a:solidFill>
              </a:rPr>
              <a:t>m</a:t>
            </a:r>
            <a:r>
              <a:rPr lang="en-US" sz="2800" b="1" i="1" dirty="0">
                <a:solidFill>
                  <a:srgbClr val="92D050"/>
                </a:solidFill>
              </a:rPr>
              <a:t>, is the sum of kinetic energy and gravitational potential energy.</a:t>
            </a:r>
            <a:endParaRPr lang="en-US" sz="2400" b="1" i="1" dirty="0">
              <a:solidFill>
                <a:srgbClr val="92D05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575050" y="3733800"/>
          <a:ext cx="18605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Equation" r:id="rId3" imgW="710891" imgH="241195" progId="Equation.DSMT4">
                  <p:embed/>
                </p:oleObj>
              </mc:Choice>
              <mc:Fallback>
                <p:oleObj name="Equation" r:id="rId3" imgW="710891" imgH="24119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3733800"/>
                        <a:ext cx="18605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0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Law of Conservation of Energy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388424" y="1052736"/>
              <a:ext cx="64807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95536" y="1556792"/>
            <a:ext cx="8497004" cy="151216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sz="2800" b="1" i="1" dirty="0" smtClean="0">
                <a:solidFill>
                  <a:srgbClr val="92D050"/>
                </a:solidFill>
              </a:rPr>
              <a:t>In </a:t>
            </a:r>
            <a:r>
              <a:rPr lang="en-US" sz="2800" b="1" i="1" dirty="0">
                <a:solidFill>
                  <a:srgbClr val="92D050"/>
                </a:solidFill>
              </a:rPr>
              <a:t>an isolated system, the total amount of mechanical energy remains constant.  Energy cannot be created or destroyed, only transferred from one form to another</a:t>
            </a:r>
            <a:endParaRPr lang="en-US" sz="2400" b="1" i="1" dirty="0">
              <a:solidFill>
                <a:srgbClr val="92D050"/>
              </a:solidFill>
            </a:endParaRPr>
          </a:p>
        </p:txBody>
      </p:sp>
      <p:pic>
        <p:nvPicPr>
          <p:cNvPr id="12" name="Picture 4" descr="C:\WINDOWS\TEMP\~AUT0002.bmp"/>
          <p:cNvPicPr>
            <a:picLocks noChangeArrowheads="1"/>
          </p:cNvPicPr>
          <p:nvPr/>
        </p:nvPicPr>
        <p:blipFill>
          <a:blip r:embed="rId2" cstate="print"/>
          <a:srcRect l="1584"/>
          <a:stretch>
            <a:fillRect/>
          </a:stretch>
        </p:blipFill>
        <p:spPr bwMode="auto">
          <a:xfrm>
            <a:off x="395536" y="3501008"/>
            <a:ext cx="8568023" cy="3240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8007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WINDOWS\TEMP\~AUT0003.bmp"/>
          <p:cNvPicPr>
            <a:picLocks noChangeAspect="1" noChangeArrowheads="1"/>
          </p:cNvPicPr>
          <p:nvPr/>
        </p:nvPicPr>
        <p:blipFill>
          <a:blip r:embed="rId2" cstate="print"/>
          <a:srcRect l="5295" t="4734" r="756" b="6312"/>
          <a:stretch>
            <a:fillRect/>
          </a:stretch>
        </p:blipFill>
        <p:spPr bwMode="auto">
          <a:xfrm>
            <a:off x="101222" y="44624"/>
            <a:ext cx="9042778" cy="4104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4420269"/>
            <a:ext cx="842493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As the roller coaster  </a:t>
            </a:r>
            <a:r>
              <a:rPr lang="en-CA" sz="2800" dirty="0" err="1" smtClean="0">
                <a:solidFill>
                  <a:schemeClr val="bg1"/>
                </a:solidFill>
              </a:rPr>
              <a:t>E</a:t>
            </a:r>
            <a:r>
              <a:rPr lang="en-CA" sz="2800" baseline="-25000" dirty="0" err="1" smtClean="0">
                <a:solidFill>
                  <a:schemeClr val="bg1"/>
                </a:solidFill>
              </a:rPr>
              <a:t>g</a:t>
            </a:r>
            <a:r>
              <a:rPr lang="en-CA" sz="2800" baseline="-25000" dirty="0" smtClean="0">
                <a:solidFill>
                  <a:schemeClr val="bg1"/>
                </a:solidFill>
              </a:rPr>
              <a:t> </a:t>
            </a:r>
            <a:r>
              <a:rPr lang="en-CA" sz="2800" dirty="0" smtClean="0">
                <a:solidFill>
                  <a:schemeClr val="bg1"/>
                </a:solidFill>
              </a:rPr>
              <a:t>decreases and </a:t>
            </a:r>
            <a:r>
              <a:rPr lang="en-CA" sz="2800" dirty="0" err="1" smtClean="0">
                <a:solidFill>
                  <a:schemeClr val="bg1"/>
                </a:solidFill>
              </a:rPr>
              <a:t>E</a:t>
            </a:r>
            <a:r>
              <a:rPr lang="en-CA" sz="2800" baseline="-25000" dirty="0" err="1" smtClean="0">
                <a:solidFill>
                  <a:schemeClr val="bg1"/>
                </a:solidFill>
              </a:rPr>
              <a:t>k</a:t>
            </a:r>
            <a:r>
              <a:rPr lang="en-CA" sz="2800" dirty="0" smtClean="0">
                <a:solidFill>
                  <a:schemeClr val="bg1"/>
                </a:solidFill>
              </a:rPr>
              <a:t> increases</a:t>
            </a:r>
          </a:p>
          <a:p>
            <a:pPr marL="514350" indent="-514350">
              <a:buFont typeface="Arial" pitchFamily="34" charset="0"/>
              <a:buChar char="•"/>
            </a:pPr>
            <a:endParaRPr lang="en-CA" sz="28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But, </a:t>
            </a:r>
            <a:r>
              <a:rPr lang="en-CA" sz="2800" dirty="0" err="1" smtClean="0">
                <a:solidFill>
                  <a:schemeClr val="bg1"/>
                </a:solidFill>
              </a:rPr>
              <a:t>E</a:t>
            </a:r>
            <a:r>
              <a:rPr lang="en-CA" sz="2800" baseline="-25000" dirty="0" err="1" smtClean="0">
                <a:solidFill>
                  <a:schemeClr val="bg1"/>
                </a:solidFill>
              </a:rPr>
              <a:t>m</a:t>
            </a:r>
            <a:r>
              <a:rPr lang="en-CA" sz="2800" baseline="-25000" dirty="0" smtClean="0">
                <a:solidFill>
                  <a:schemeClr val="bg1"/>
                </a:solidFill>
              </a:rPr>
              <a:t> </a:t>
            </a:r>
            <a:r>
              <a:rPr lang="en-CA" sz="2800" dirty="0" smtClean="0">
                <a:solidFill>
                  <a:schemeClr val="bg1"/>
                </a:solidFill>
              </a:rPr>
              <a:t>remains constant</a:t>
            </a:r>
          </a:p>
        </p:txBody>
      </p:sp>
    </p:spTree>
    <p:extLst>
      <p:ext uri="{BB962C8B-B14F-4D97-AF65-F5344CB8AC3E}">
        <p14:creationId xmlns:p14="http://schemas.microsoft.com/office/powerpoint/2010/main" val="301151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43744" y="1556792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A toy car of mass 25 g is placed on a track as </a:t>
            </a:r>
            <a:r>
              <a:rPr lang="en-US" sz="2800" dirty="0" smtClean="0">
                <a:solidFill>
                  <a:srgbClr val="92D050"/>
                </a:solidFill>
              </a:rPr>
              <a:t>shown </a:t>
            </a:r>
            <a:r>
              <a:rPr lang="en-US" sz="2800" dirty="0">
                <a:solidFill>
                  <a:srgbClr val="92D050"/>
                </a:solidFill>
              </a:rPr>
              <a:t>in the diagram.  Calculate the speed of the </a:t>
            </a:r>
            <a:r>
              <a:rPr lang="en-US" sz="2800" dirty="0" smtClean="0">
                <a:solidFill>
                  <a:srgbClr val="92D050"/>
                </a:solidFill>
              </a:rPr>
              <a:t>car </a:t>
            </a:r>
            <a:r>
              <a:rPr lang="en-US" sz="2800" dirty="0">
                <a:solidFill>
                  <a:srgbClr val="92D050"/>
                </a:solidFill>
              </a:rPr>
              <a:t>at the bottom of the ramp, assuming friction is </a:t>
            </a:r>
            <a:r>
              <a:rPr lang="en-US" sz="2800" dirty="0" smtClean="0">
                <a:solidFill>
                  <a:srgbClr val="92D050"/>
                </a:solidFill>
              </a:rPr>
              <a:t>negligible</a:t>
            </a:r>
            <a:endParaRPr lang="en-US" sz="2800" dirty="0">
              <a:solidFill>
                <a:srgbClr val="92D050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941787"/>
            <a:ext cx="4460674" cy="383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003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</a:rPr>
              <a:t>Sol’n</a:t>
            </a:r>
            <a:r>
              <a:rPr lang="en-US" sz="2800" dirty="0" smtClean="0">
                <a:solidFill>
                  <a:srgbClr val="92D050"/>
                </a:solidFill>
              </a:rPr>
              <a:t>: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764704"/>
            <a:ext cx="27363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m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.025</a:t>
            </a:r>
            <a:r>
              <a:rPr lang="en-US" sz="2800" dirty="0" smtClean="0">
                <a:solidFill>
                  <a:srgbClr val="92D050"/>
                </a:solidFill>
              </a:rPr>
              <a:t> kg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v</a:t>
            </a:r>
            <a:r>
              <a:rPr lang="en-US" sz="2800" baseline="-25000" dirty="0" smtClean="0">
                <a:solidFill>
                  <a:srgbClr val="92D050"/>
                </a:solidFill>
              </a:rPr>
              <a:t>i</a:t>
            </a:r>
            <a:r>
              <a:rPr lang="en-US" sz="2800" dirty="0" smtClean="0">
                <a:solidFill>
                  <a:srgbClr val="92D050"/>
                </a:solidFill>
              </a:rPr>
              <a:t> =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 0 </a:t>
            </a:r>
            <a:r>
              <a:rPr lang="en-US" sz="2800" dirty="0" smtClean="0">
                <a:solidFill>
                  <a:srgbClr val="92D050"/>
                </a:solidFill>
              </a:rPr>
              <a:t>m/s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h</a:t>
            </a:r>
            <a:r>
              <a:rPr lang="en-US" sz="2800" baseline="-25000" dirty="0" smtClean="0">
                <a:solidFill>
                  <a:srgbClr val="92D050"/>
                </a:solidFill>
              </a:rPr>
              <a:t>i</a:t>
            </a:r>
            <a:r>
              <a:rPr lang="en-US" sz="2800" dirty="0" smtClean="0">
                <a:solidFill>
                  <a:srgbClr val="92D050"/>
                </a:solidFill>
              </a:rPr>
              <a:t>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2.15 m</a:t>
            </a:r>
          </a:p>
          <a:p>
            <a:r>
              <a:rPr lang="en-US" sz="2800" dirty="0" err="1" smtClean="0">
                <a:solidFill>
                  <a:srgbClr val="92D050"/>
                </a:solidFill>
              </a:rPr>
              <a:t>h</a:t>
            </a:r>
            <a:r>
              <a:rPr lang="en-US" sz="2800" baseline="-25000" dirty="0" err="1" smtClean="0">
                <a:solidFill>
                  <a:srgbClr val="92D050"/>
                </a:solidFill>
              </a:rPr>
              <a:t>f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=.950 m</a:t>
            </a:r>
          </a:p>
          <a:p>
            <a:r>
              <a:rPr lang="en-US" sz="2800" dirty="0" err="1" smtClean="0">
                <a:solidFill>
                  <a:srgbClr val="92D050"/>
                </a:solidFill>
              </a:rPr>
              <a:t>v</a:t>
            </a:r>
            <a:r>
              <a:rPr lang="en-US" sz="2800" baseline="-25000" dirty="0" err="1" smtClean="0">
                <a:solidFill>
                  <a:srgbClr val="92D050"/>
                </a:solidFill>
              </a:rPr>
              <a:t>f</a:t>
            </a:r>
            <a:r>
              <a:rPr lang="en-US" sz="2800" dirty="0" smtClean="0">
                <a:solidFill>
                  <a:srgbClr val="92D050"/>
                </a:solidFill>
              </a:rPr>
              <a:t>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?</a:t>
            </a:r>
            <a:endParaRPr lang="en-US" sz="2800" dirty="0" smtClean="0">
              <a:solidFill>
                <a:srgbClr val="92D050"/>
              </a:solidFill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224018"/>
              </p:ext>
            </p:extLst>
          </p:nvPr>
        </p:nvGraphicFramePr>
        <p:xfrm>
          <a:off x="2959174" y="2276872"/>
          <a:ext cx="5429250" cy="293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Equation" r:id="rId3" imgW="2311200" imgH="1244520" progId="Equation.DSMT4">
                  <p:embed/>
                </p:oleObj>
              </mc:Choice>
              <mc:Fallback>
                <p:oleObj name="Equation" r:id="rId3" imgW="231120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74" y="2276872"/>
                        <a:ext cx="5429250" cy="293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11760" y="404664"/>
            <a:ext cx="597666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rgbClr val="92D050"/>
                </a:solidFill>
              </a:rPr>
              <a:t>We start by calculating the total energy at the top and bottom of the ramp</a:t>
            </a:r>
          </a:p>
        </p:txBody>
      </p:sp>
    </p:spTree>
    <p:extLst>
      <p:ext uri="{BB962C8B-B14F-4D97-AF65-F5344CB8AC3E}">
        <p14:creationId xmlns:p14="http://schemas.microsoft.com/office/powerpoint/2010/main" val="301268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026422"/>
              </p:ext>
            </p:extLst>
          </p:nvPr>
        </p:nvGraphicFramePr>
        <p:xfrm>
          <a:off x="1636713" y="488950"/>
          <a:ext cx="5249862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Equation" r:id="rId3" imgW="2234880" imgH="1295280" progId="Equation.DSMT4">
                  <p:embed/>
                </p:oleObj>
              </mc:Choice>
              <mc:Fallback>
                <p:oleObj name="Equation" r:id="rId3" imgW="223488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88950"/>
                        <a:ext cx="5249862" cy="305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7584" y="4077072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CA" sz="2800" smtClean="0">
                <a:solidFill>
                  <a:srgbClr val="92D050"/>
                </a:solidFill>
              </a:rPr>
              <a:t>The LCE says </a:t>
            </a:r>
            <a:r>
              <a:rPr lang="en-CA" sz="2800" dirty="0" err="1" smtClean="0">
                <a:solidFill>
                  <a:srgbClr val="92D050"/>
                </a:solidFill>
              </a:rPr>
              <a:t>E</a:t>
            </a:r>
            <a:r>
              <a:rPr lang="en-CA" sz="2800" baseline="-25000" dirty="0" err="1" smtClean="0">
                <a:solidFill>
                  <a:srgbClr val="92D050"/>
                </a:solidFill>
              </a:rPr>
              <a:t>m@top</a:t>
            </a:r>
            <a:r>
              <a:rPr lang="en-CA" sz="2800" dirty="0" smtClean="0">
                <a:solidFill>
                  <a:srgbClr val="92D050"/>
                </a:solidFill>
              </a:rPr>
              <a:t> = </a:t>
            </a:r>
            <a:r>
              <a:rPr lang="en-CA" sz="2800" dirty="0" err="1" smtClean="0">
                <a:solidFill>
                  <a:srgbClr val="92D050"/>
                </a:solidFill>
              </a:rPr>
              <a:t>E</a:t>
            </a:r>
            <a:r>
              <a:rPr lang="en-CA" sz="2800" baseline="-25000" dirty="0" err="1" smtClean="0">
                <a:solidFill>
                  <a:srgbClr val="92D050"/>
                </a:solidFill>
              </a:rPr>
              <a:t>m@bot</a:t>
            </a:r>
            <a:endParaRPr lang="en-CA" sz="2800" baseline="-25000" dirty="0" smtClean="0">
              <a:solidFill>
                <a:srgbClr val="92D050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511131"/>
              </p:ext>
            </p:extLst>
          </p:nvPr>
        </p:nvGraphicFramePr>
        <p:xfrm>
          <a:off x="2915816" y="4941168"/>
          <a:ext cx="34305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Equation" r:id="rId5" imgW="1460160" imgH="241200" progId="Equation.DSMT4">
                  <p:embed/>
                </p:oleObj>
              </mc:Choice>
              <mc:Fallback>
                <p:oleObj name="Equation" r:id="rId5" imgW="1460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941168"/>
                        <a:ext cx="3430587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594315" y="5807005"/>
            <a:ext cx="4281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smtClean="0">
                <a:solidFill>
                  <a:srgbClr val="92D050"/>
                </a:solidFill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</a:rPr>
              <a:t> the final speed is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4.9</a:t>
            </a:r>
            <a:r>
              <a:rPr lang="en-US" sz="2800" dirty="0" smtClean="0">
                <a:solidFill>
                  <a:srgbClr val="92D050"/>
                </a:solidFill>
              </a:rPr>
              <a:t> m/s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4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258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120</cp:revision>
  <dcterms:created xsi:type="dcterms:W3CDTF">2013-07-23T20:53:01Z</dcterms:created>
  <dcterms:modified xsi:type="dcterms:W3CDTF">2013-10-24T17:51:06Z</dcterms:modified>
</cp:coreProperties>
</file>