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344" r:id="rId6"/>
    <p:sldId id="345" r:id="rId7"/>
    <p:sldId id="337" r:id="rId8"/>
    <p:sldId id="346" r:id="rId9"/>
    <p:sldId id="347" r:id="rId10"/>
    <p:sldId id="339" r:id="rId11"/>
    <p:sldId id="338" r:id="rId12"/>
    <p:sldId id="348" r:id="rId13"/>
    <p:sldId id="331" r:id="rId14"/>
    <p:sldId id="27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6900"/>
    <a:srgbClr val="29B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12/11/2013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960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12/11/2013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5030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12/11/2013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029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12/11/2013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7756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12/11/2013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875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12/11/2013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7284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12/11/2013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02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12/11/2013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789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12/11/2013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207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12/11/2013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1948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12/11/2013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400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A77EE-B645-4BD2-8B58-0FBBE464147E}" type="datetimeFigureOut">
              <a:rPr lang="en-CA" smtClean="0"/>
              <a:t>12/11/2013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488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4365104"/>
            <a:ext cx="8784976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Waves</a:t>
            </a:r>
            <a:endParaRPr lang="en-CA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512" y="5166587"/>
            <a:ext cx="87849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lesson will introduce you to waves.</a:t>
            </a:r>
          </a:p>
          <a:p>
            <a:pPr>
              <a:buFont typeface="Arial" pitchFamily="34" charset="0"/>
              <a:buChar char="•"/>
            </a:pPr>
            <a:r>
              <a:rPr lang="en-US" sz="2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You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 also learn about the terminology associated with waves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9512" y="3501008"/>
            <a:ext cx="8784976" cy="7848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4500" b="1" dirty="0" smtClean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rPr>
              <a:t>UNIT FOUR: WAVES AND SOUND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408" y="44624"/>
            <a:ext cx="5436096" cy="3397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262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95536" y="476672"/>
            <a:ext cx="8712968" cy="769441"/>
            <a:chOff x="395536" y="476672"/>
            <a:chExt cx="8712968" cy="769441"/>
          </a:xfrm>
        </p:grpSpPr>
        <p:grpSp>
          <p:nvGrpSpPr>
            <p:cNvPr id="11" name="Group 10"/>
            <p:cNvGrpSpPr/>
            <p:nvPr/>
          </p:nvGrpSpPr>
          <p:grpSpPr>
            <a:xfrm>
              <a:off x="395536" y="476672"/>
              <a:ext cx="8712968" cy="769441"/>
              <a:chOff x="251520" y="476672"/>
              <a:chExt cx="8712968" cy="76944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Period and Frequency</a:t>
                </a:r>
                <a:endParaRPr lang="en-CA" sz="4400" b="1" cap="all" spc="-150" dirty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6876256" y="1052736"/>
              <a:ext cx="2160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74370" y="1412776"/>
            <a:ext cx="7938816" cy="999190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/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The time required for</a:t>
            </a:r>
            <a:r>
              <a:rPr kumimoji="0" lang="en-US" sz="2800" b="1" i="1" u="none" strike="noStrike" kern="1200" cap="none" spc="0" normalizeH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one complete oscillation is called the period, T, of a wave</a:t>
            </a:r>
            <a:endParaRPr kumimoji="0" lang="en-US" sz="2400" b="1" i="1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3568" y="2477214"/>
            <a:ext cx="79296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period is a time, so the SI units for period are seconds</a:t>
            </a:r>
          </a:p>
          <a:p>
            <a:endParaRPr lang="en-US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the period is the time for one cycle of the wave</a:t>
            </a:r>
            <a:endParaRPr lang="en-US" sz="2800" b="1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611560" y="4374026"/>
            <a:ext cx="7938816" cy="999190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/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The number of oscillations that occur</a:t>
            </a:r>
            <a:r>
              <a:rPr kumimoji="0" lang="en-US" sz="2800" b="1" i="1" u="none" strike="noStrike" kern="1200" cap="none" spc="0" normalizeH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per second is called the frequency, f, of the wave</a:t>
            </a:r>
            <a:endParaRPr kumimoji="0" lang="en-US" sz="2400" b="1" i="1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0758" y="5445224"/>
            <a:ext cx="79296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frequency is measured in Hertz, Hz</a:t>
            </a:r>
          </a:p>
          <a:p>
            <a:endParaRPr lang="en-US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frequency is related to period by the following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eqn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sz="2800" b="1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725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build="p"/>
      <p:bldP spid="16" grpId="0" animBg="1"/>
      <p:bldP spid="1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651714"/>
              </p:ext>
            </p:extLst>
          </p:nvPr>
        </p:nvGraphicFramePr>
        <p:xfrm>
          <a:off x="4001765" y="476672"/>
          <a:ext cx="930275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8" name="Equation" r:id="rId3" imgW="355320" imgH="393480" progId="Equation.DSMT4">
                  <p:embed/>
                </p:oleObj>
              </mc:Choice>
              <mc:Fallback>
                <p:oleObj name="Equation" r:id="rId3" imgW="3553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1765" y="476672"/>
                        <a:ext cx="930275" cy="1030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31640" y="1844824"/>
            <a:ext cx="6336704" cy="48972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67213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07" y="61762"/>
            <a:ext cx="9036497" cy="38712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/>
          <p:cNvSpPr txBox="1"/>
          <p:nvPr/>
        </p:nvSpPr>
        <p:spPr>
          <a:xfrm>
            <a:off x="179512" y="4419109"/>
            <a:ext cx="84336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the 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freq of a wave will be exactly the same as the freq of the source creating the wave.</a:t>
            </a:r>
            <a:endParaRPr lang="en-US" sz="2800" b="1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154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7280" y="476672"/>
            <a:ext cx="8712968" cy="769441"/>
            <a:chOff x="377280" y="476672"/>
            <a:chExt cx="8712968" cy="769441"/>
          </a:xfrm>
        </p:grpSpPr>
        <p:grpSp>
          <p:nvGrpSpPr>
            <p:cNvPr id="3" name="Group 2"/>
            <p:cNvGrpSpPr/>
            <p:nvPr/>
          </p:nvGrpSpPr>
          <p:grpSpPr>
            <a:xfrm>
              <a:off x="377280" y="476672"/>
              <a:ext cx="8712968" cy="769441"/>
              <a:chOff x="251520" y="476672"/>
              <a:chExt cx="8712968" cy="76944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</a:t>
                </a:r>
                <a:r>
                  <a:rPr lang="en-CA" sz="4400" b="1" cap="all" spc="-150" dirty="0" smtClean="0">
                    <a:ln/>
                    <a:solidFill>
                      <a:srgbClr val="92D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Sample Problem</a:t>
                </a:r>
                <a:endParaRPr lang="en-CA" sz="4400" b="1" cap="all" spc="-150" dirty="0">
                  <a:ln/>
                  <a:solidFill>
                    <a:srgbClr val="92D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4" name="Straight Connector 3"/>
            <p:cNvCxnSpPr/>
            <p:nvPr/>
          </p:nvCxnSpPr>
          <p:spPr>
            <a:xfrm>
              <a:off x="5364088" y="1052736"/>
              <a:ext cx="3726160" cy="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343744" y="1556792"/>
            <a:ext cx="87129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are at the beach and watching waves hit the </a:t>
            </a:r>
            <a:r>
              <a:rPr lang="en-US" sz="2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shore</a:t>
            </a:r>
            <a:r>
              <a:rPr lang="en-US" sz="28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 Every 3.5 seconds a new wave arrives.  </a:t>
            </a:r>
            <a:r>
              <a:rPr lang="en-US" sz="2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are </a:t>
            </a:r>
            <a:r>
              <a:rPr lang="en-US" sz="28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period and </a:t>
            </a:r>
            <a:r>
              <a:rPr lang="en-US" sz="2800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freq</a:t>
            </a:r>
            <a:r>
              <a:rPr lang="en-US" sz="28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the waves?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3528" y="3265820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92D050"/>
                </a:solidFill>
              </a:rPr>
              <a:t>Sol’n</a:t>
            </a:r>
            <a:r>
              <a:rPr lang="en-US" sz="2800" dirty="0" smtClean="0">
                <a:solidFill>
                  <a:srgbClr val="92D050"/>
                </a:solidFill>
              </a:rPr>
              <a:t>:</a:t>
            </a:r>
            <a:endParaRPr lang="en-US" sz="2800" dirty="0">
              <a:solidFill>
                <a:srgbClr val="92D050"/>
              </a:solidFill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475656" y="3286725"/>
            <a:ext cx="69847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b="0" dirty="0" smtClean="0">
                <a:solidFill>
                  <a:srgbClr val="92D050"/>
                </a:solidFill>
              </a:rPr>
              <a:t>The waves arrive every </a:t>
            </a:r>
            <a:r>
              <a:rPr lang="en-US" sz="2800" b="0" dirty="0" smtClean="0">
                <a:solidFill>
                  <a:srgbClr val="92D050"/>
                </a:solidFill>
                <a:latin typeface="Calibri" pitchFamily="34" charset="0"/>
              </a:rPr>
              <a:t>3.5 s</a:t>
            </a:r>
            <a:r>
              <a:rPr lang="en-US" sz="2800" b="0" dirty="0" smtClean="0">
                <a:solidFill>
                  <a:srgbClr val="92D050"/>
                </a:solidFill>
              </a:rPr>
              <a:t>, so T = </a:t>
            </a:r>
            <a:r>
              <a:rPr lang="en-US" sz="2800" b="0" dirty="0" smtClean="0">
                <a:solidFill>
                  <a:srgbClr val="92D050"/>
                </a:solidFill>
                <a:latin typeface="Calibri" pitchFamily="34" charset="0"/>
              </a:rPr>
              <a:t>3.5 s</a:t>
            </a:r>
            <a:r>
              <a:rPr lang="en-US" sz="2800" b="0" dirty="0" smtClean="0">
                <a:solidFill>
                  <a:srgbClr val="92D050"/>
                </a:solidFill>
              </a:rPr>
              <a:t>. </a:t>
            </a:r>
            <a:endParaRPr lang="en-US" sz="2800" b="0" dirty="0">
              <a:solidFill>
                <a:srgbClr val="92D050"/>
              </a:solidFill>
            </a:endParaRPr>
          </a:p>
        </p:txBody>
      </p:sp>
      <p:graphicFrame>
        <p:nvGraphicFramePr>
          <p:cNvPr id="1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2730257"/>
              </p:ext>
            </p:extLst>
          </p:nvPr>
        </p:nvGraphicFramePr>
        <p:xfrm>
          <a:off x="3646240" y="4007152"/>
          <a:ext cx="1074737" cy="191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1" name="Equation" r:id="rId3" imgW="457200" imgH="812520" progId="Equation.DSMT4">
                  <p:embed/>
                </p:oleObj>
              </mc:Choice>
              <mc:Fallback>
                <p:oleObj name="Equation" r:id="rId3" imgW="457200" imgH="812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6240" y="4007152"/>
                        <a:ext cx="1074737" cy="191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1860421" y="6167045"/>
            <a:ext cx="66720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b="1" dirty="0" smtClean="0">
                <a:solidFill>
                  <a:srgbClr val="92D050"/>
                </a:solidFill>
                <a:sym typeface="Symbol"/>
              </a:rPr>
              <a:t></a:t>
            </a:r>
            <a:r>
              <a:rPr lang="en-US" sz="2800" dirty="0" smtClean="0">
                <a:solidFill>
                  <a:srgbClr val="92D050"/>
                </a:solidFill>
              </a:rPr>
              <a:t> the freq is </a:t>
            </a:r>
            <a:r>
              <a:rPr lang="en-US" sz="2800" dirty="0" smtClean="0">
                <a:solidFill>
                  <a:srgbClr val="92D050"/>
                </a:solidFill>
                <a:latin typeface="Calibri" pitchFamily="34" charset="0"/>
              </a:rPr>
              <a:t>0.29 Hz, and the period is 3.5 s</a:t>
            </a:r>
            <a:endParaRPr lang="en-US" sz="2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72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2" grpId="0" autoUpdateAnimBg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3" name="Rectangle 2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chemeClr val="tx2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HOMEWORK</a:t>
              </a:r>
              <a:endParaRPr lang="en-CA" sz="4400" b="1" cap="all" spc="-150" dirty="0">
                <a:ln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4321975" y="1052736"/>
              <a:ext cx="4768273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ounded Rectangle 4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642926" y="2071678"/>
            <a:ext cx="735809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Times New Roman" pitchFamily="18" charset="0"/>
              </a:rPr>
              <a:t>Read Section 8.1 – 8.3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Questions	</a:t>
            </a:r>
            <a:r>
              <a:rPr lang="en-CA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 – 4 </a:t>
            </a:r>
            <a:r>
              <a:rPr lang="en-CA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pg</a:t>
            </a:r>
            <a:r>
              <a:rPr lang="en-CA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380</a:t>
            </a:r>
            <a:endParaRPr lang="en-CA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CA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CA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1 </a:t>
            </a:r>
            <a:r>
              <a:rPr lang="en-CA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– </a:t>
            </a:r>
            <a:r>
              <a:rPr lang="en-CA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6 </a:t>
            </a:r>
            <a:r>
              <a:rPr lang="en-CA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pg</a:t>
            </a:r>
            <a:r>
              <a:rPr lang="en-CA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CA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384</a:t>
            </a:r>
            <a:endParaRPr lang="en-CA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CA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CA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1 </a:t>
            </a:r>
            <a:r>
              <a:rPr lang="en-CA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– </a:t>
            </a:r>
            <a:r>
              <a:rPr lang="en-CA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5 </a:t>
            </a:r>
            <a:r>
              <a:rPr lang="en-CA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pg</a:t>
            </a:r>
            <a:r>
              <a:rPr lang="en-CA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CA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387</a:t>
            </a:r>
            <a:endParaRPr lang="en-CA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60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5" y="2276872"/>
            <a:ext cx="676875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Goals</a:t>
            </a:r>
            <a:endParaRPr lang="en-CA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302653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By the end of this lesson, you will be able to:  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4077072"/>
            <a:ext cx="7992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define a wave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explain the different types of waves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label and explain the different parts of a wave</a:t>
            </a:r>
          </a:p>
        </p:txBody>
      </p:sp>
    </p:spTree>
    <p:extLst>
      <p:ext uri="{BB962C8B-B14F-4D97-AF65-F5344CB8AC3E}">
        <p14:creationId xmlns:p14="http://schemas.microsoft.com/office/powerpoint/2010/main" val="224528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5" y="1916832"/>
            <a:ext cx="676875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Success Criteria</a:t>
            </a:r>
            <a:endParaRPr lang="en-CA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3356992"/>
            <a:ext cx="80648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state and explain the definition of a wave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state and explain the two types of waves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draw a fully labelled diagram of each type of wave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identify and explain the parts of a wave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5" y="2761764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Can I:  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0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95536" y="476672"/>
            <a:ext cx="8712968" cy="769441"/>
            <a:chOff x="395536" y="476672"/>
            <a:chExt cx="8712968" cy="769441"/>
          </a:xfrm>
        </p:grpSpPr>
        <p:grpSp>
          <p:nvGrpSpPr>
            <p:cNvPr id="11" name="Group 10"/>
            <p:cNvGrpSpPr/>
            <p:nvPr/>
          </p:nvGrpSpPr>
          <p:grpSpPr>
            <a:xfrm>
              <a:off x="395536" y="476672"/>
              <a:ext cx="8712968" cy="769441"/>
              <a:chOff x="251520" y="476672"/>
              <a:chExt cx="8712968" cy="76944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Definition of a Wave</a:t>
                </a:r>
                <a:endParaRPr lang="en-CA" sz="4400" b="1" cap="all" spc="-150" dirty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6444208" y="1052736"/>
              <a:ext cx="25922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539552" y="1412776"/>
            <a:ext cx="8218170" cy="999190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/>
          <a:lstStyle/>
          <a:p>
            <a:pPr marL="342900" lvl="0" indent="-342900">
              <a:spcBef>
                <a:spcPct val="20000"/>
              </a:spcBef>
              <a:defRPr/>
            </a:pPr>
            <a:r>
              <a:rPr kumimoji="0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</a:t>
            </a:r>
            <a:r>
              <a:rPr lang="en-US" sz="2800" b="1" i="1" dirty="0">
                <a:solidFill>
                  <a:srgbClr val="92D050"/>
                </a:solidFill>
              </a:rPr>
              <a:t>A wave is the transfer of energy through a medium, usually in the form of a disturbance</a:t>
            </a:r>
            <a:endParaRPr lang="en-US" sz="2400" b="1" i="1" dirty="0">
              <a:solidFill>
                <a:srgbClr val="92D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3568" y="2473709"/>
            <a:ext cx="7929618" cy="4257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most waves need a medium to travel through</a:t>
            </a:r>
          </a:p>
          <a:p>
            <a:endParaRPr lang="en-US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the undisturbed medium through which the wave travels through is called the </a:t>
            </a:r>
            <a:r>
              <a:rPr lang="en-US" sz="2800" b="1" i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equilibrium position.</a:t>
            </a:r>
            <a:r>
              <a:rPr lang="en-US" sz="2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2800" b="1" i="1" dirty="0" smtClean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800" b="1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regions where the medium rises above the equilibrium position are called </a:t>
            </a:r>
            <a:r>
              <a:rPr lang="en-US" sz="2800" b="1" i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crests.</a:t>
            </a:r>
          </a:p>
          <a:p>
            <a:pPr>
              <a:buFont typeface="Arial" pitchFamily="34" charset="0"/>
              <a:buChar char="•"/>
            </a:pPr>
            <a:endParaRPr lang="en-US" sz="2800" b="1" i="1" baseline="30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baseline="30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 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regions where the medium is lower than the equilibrium position are called </a:t>
            </a:r>
            <a:r>
              <a:rPr lang="en-US" sz="2800" b="1" i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troughs.</a:t>
            </a:r>
          </a:p>
        </p:txBody>
      </p:sp>
    </p:spTree>
    <p:extLst>
      <p:ext uri="{BB962C8B-B14F-4D97-AF65-F5344CB8AC3E}">
        <p14:creationId xmlns:p14="http://schemas.microsoft.com/office/powerpoint/2010/main" val="176625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390143"/>
            <a:ext cx="79296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height of a crest or the depth of a trough is called the </a:t>
            </a:r>
            <a:r>
              <a:rPr lang="en-US" sz="2800" b="1" i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amplitude, A,</a:t>
            </a:r>
            <a:r>
              <a:rPr lang="en-US" sz="2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the wave.</a:t>
            </a:r>
          </a:p>
          <a:p>
            <a:endParaRPr lang="en-US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The distance between successive crests or troughs is called the </a:t>
            </a:r>
            <a:r>
              <a:rPr lang="en-US" sz="2800" b="1" i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wavelength, </a:t>
            </a:r>
            <a:r>
              <a:rPr lang="en-US" sz="2800" b="1" i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l</a:t>
            </a:r>
            <a:r>
              <a:rPr lang="en-US" sz="2800" b="1" i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 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the wave</a:t>
            </a:r>
            <a:endParaRPr lang="en-US" sz="2800" b="1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3253261"/>
            <a:ext cx="9036496" cy="28307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681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5496" y="44624"/>
            <a:ext cx="8265404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73050" indent="-27305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A small part of a wave, either a crest or a trough  is </a:t>
            </a:r>
          </a:p>
          <a:p>
            <a:pPr marL="273050" indent="-273050"/>
            <a:r>
              <a:rPr lang="en-CA" sz="2800" dirty="0" smtClean="0">
                <a:solidFill>
                  <a:schemeClr val="bg1"/>
                </a:solidFill>
              </a:rPr>
              <a:t>called a </a:t>
            </a:r>
            <a:r>
              <a:rPr lang="en-CA" sz="2800" b="1" i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wave pulse.</a:t>
            </a:r>
          </a:p>
          <a:p>
            <a:pPr marL="273050" indent="-273050">
              <a:buFont typeface="Arial" pitchFamily="34" charset="0"/>
              <a:buChar char="•"/>
            </a:pPr>
            <a:endParaRPr lang="en-CA" sz="2800" b="1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73050" indent="-27305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leading edge of a wave is called the </a:t>
            </a:r>
            <a:r>
              <a:rPr lang="en-CA" sz="2800" b="1" i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wave front.</a:t>
            </a:r>
            <a:endParaRPr lang="en-CA" sz="2800" b="1" i="1" dirty="0" smtClean="0">
              <a:solidFill>
                <a:srgbClr val="92D050"/>
              </a:solidFill>
            </a:endParaRPr>
          </a:p>
          <a:p>
            <a:pPr marL="273050" indent="-273050"/>
            <a:r>
              <a:rPr lang="en-CA" sz="2800" dirty="0" smtClean="0">
                <a:solidFill>
                  <a:schemeClr val="bg1"/>
                </a:solidFill>
              </a:rPr>
              <a:t>	</a:t>
            </a:r>
          </a:p>
          <a:p>
            <a:pPr marL="273050" indent="-27305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wave that is continuous will have many points that </a:t>
            </a:r>
          </a:p>
          <a:p>
            <a:pPr marL="273050" indent="-273050"/>
            <a:r>
              <a:rPr lang="en-CA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have the identical motion.  These points are said to be</a:t>
            </a:r>
          </a:p>
          <a:p>
            <a:pPr marL="273050" indent="-273050"/>
            <a:r>
              <a:rPr lang="en-CA" sz="2800" b="1" i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phase </a:t>
            </a:r>
            <a:r>
              <a:rPr lang="en-CA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each other  </a:t>
            </a:r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717032"/>
            <a:ext cx="7632848" cy="31073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3115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95536" y="476672"/>
            <a:ext cx="8712968" cy="769441"/>
            <a:chOff x="395536" y="476672"/>
            <a:chExt cx="8712968" cy="769441"/>
          </a:xfrm>
        </p:grpSpPr>
        <p:grpSp>
          <p:nvGrpSpPr>
            <p:cNvPr id="11" name="Group 10"/>
            <p:cNvGrpSpPr/>
            <p:nvPr/>
          </p:nvGrpSpPr>
          <p:grpSpPr>
            <a:xfrm>
              <a:off x="395536" y="476672"/>
              <a:ext cx="8712968" cy="769441"/>
              <a:chOff x="251520" y="476672"/>
              <a:chExt cx="8712968" cy="76944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Types Of Waves</a:t>
                </a:r>
                <a:endParaRPr lang="en-CA" sz="4400" b="1" cap="all" spc="-150" dirty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5076056" y="1052736"/>
              <a:ext cx="39604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611560" y="1543432"/>
            <a:ext cx="8136904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all waves come from a vibrating source</a:t>
            </a:r>
          </a:p>
          <a:p>
            <a:pPr marL="514350" indent="-514350">
              <a:buFont typeface="Arial" pitchFamily="34" charset="0"/>
              <a:buChar char="•"/>
            </a:pPr>
            <a:endParaRPr lang="en-CA" sz="2800" dirty="0" smtClean="0">
              <a:solidFill>
                <a:schemeClr val="bg1"/>
              </a:solidFill>
            </a:endParaRPr>
          </a:p>
          <a:p>
            <a:pPr marL="514350" indent="-51435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there are two types of waves</a:t>
            </a:r>
          </a:p>
          <a:p>
            <a:pPr marL="514350" indent="-514350"/>
            <a:endParaRPr lang="en-CA" sz="2800" dirty="0" smtClean="0">
              <a:solidFill>
                <a:schemeClr val="bg1"/>
              </a:solidFill>
            </a:endParaRPr>
          </a:p>
          <a:p>
            <a:pPr marL="1885950" lvl="3" indent="-514350">
              <a:buFont typeface="Arial" pitchFamily="34" charset="0"/>
              <a:buChar char="•"/>
            </a:pPr>
            <a:r>
              <a:rPr lang="en-CA" sz="2800" b="1" i="1" dirty="0" smtClean="0">
                <a:solidFill>
                  <a:srgbClr val="92D050"/>
                </a:solidFill>
              </a:rPr>
              <a:t>transverse waves</a:t>
            </a:r>
          </a:p>
          <a:p>
            <a:pPr marL="1885950" lvl="3" indent="-514350">
              <a:buFont typeface="Arial" pitchFamily="34" charset="0"/>
              <a:buChar char="•"/>
            </a:pPr>
            <a:r>
              <a:rPr lang="en-CA" sz="2800" b="1" i="1" dirty="0" smtClean="0">
                <a:solidFill>
                  <a:srgbClr val="92D050"/>
                </a:solidFill>
              </a:rPr>
              <a:t>longitudinal waves</a:t>
            </a:r>
          </a:p>
        </p:txBody>
      </p:sp>
    </p:spTree>
    <p:extLst>
      <p:ext uri="{BB962C8B-B14F-4D97-AF65-F5344CB8AC3E}">
        <p14:creationId xmlns:p14="http://schemas.microsoft.com/office/powerpoint/2010/main" val="371535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467544" y="188640"/>
            <a:ext cx="8218170" cy="1368152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/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</a:t>
            </a:r>
            <a:r>
              <a:rPr lang="en-US" sz="2800" b="1" i="1" dirty="0" smtClean="0">
                <a:solidFill>
                  <a:srgbClr val="92D050"/>
                </a:solidFill>
                <a:latin typeface="+mj-lt"/>
              </a:rPr>
              <a:t>In a transverse wave, the particles in the medium vibrate perpendicular to the direction of wave motion</a:t>
            </a:r>
            <a:endParaRPr kumimoji="0" lang="en-US" sz="2400" b="1" i="1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+mj-lt"/>
            </a:endParaRPr>
          </a:p>
        </p:txBody>
      </p:sp>
      <p:pic>
        <p:nvPicPr>
          <p:cNvPr id="3" name="Picture 7" descr="C:\WINDOWS\TEMP\~AUT0006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5358" y="1787017"/>
            <a:ext cx="7887082" cy="49884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2271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539552" y="260648"/>
            <a:ext cx="8218170" cy="1008112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/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</a:t>
            </a:r>
            <a:r>
              <a:rPr lang="en-US" sz="2800" b="1" i="1" dirty="0" smtClean="0">
                <a:solidFill>
                  <a:srgbClr val="92D050"/>
                </a:solidFill>
                <a:latin typeface="+mj-lt"/>
              </a:rPr>
              <a:t>In a longitudinal wave, the particles in the medium vibrate parallel to the direction of wave motion</a:t>
            </a:r>
            <a:endParaRPr kumimoji="0" lang="en-US" sz="2400" b="1" i="1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+mj-lt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0294" y="1698452"/>
            <a:ext cx="8218170" cy="46828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1984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392</Words>
  <Application>Microsoft Office PowerPoint</Application>
  <PresentationFormat>On-screen Show (4:3)</PresentationFormat>
  <Paragraphs>64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Office Theme</vt:lpstr>
      <vt:lpstr>Equation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</cp:lastModifiedBy>
  <cp:revision>122</cp:revision>
  <dcterms:created xsi:type="dcterms:W3CDTF">2013-07-23T20:53:01Z</dcterms:created>
  <dcterms:modified xsi:type="dcterms:W3CDTF">2013-11-13T00:40:59Z</dcterms:modified>
</cp:coreProperties>
</file>