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4" r:id="rId6"/>
    <p:sldId id="337" r:id="rId7"/>
    <p:sldId id="351" r:id="rId8"/>
    <p:sldId id="331" r:id="rId9"/>
    <p:sldId id="352" r:id="rId10"/>
    <p:sldId id="350" r:id="rId11"/>
    <p:sldId id="353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26/11/2013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 Intensity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sound intensity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about the decibel scale for measuring sound intensity level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04"/>
          <a:stretch/>
        </p:blipFill>
        <p:spPr bwMode="auto">
          <a:xfrm>
            <a:off x="5112568" y="-27384"/>
            <a:ext cx="4067944" cy="47470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Noise, Music, and Hearing Loss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927976" y="1052736"/>
              <a:ext cx="108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32048" y="1550397"/>
            <a:ext cx="8532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Ontario Occupational Health and Safety Act (1990) sets the limit on exposure to noise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workers can be exposed to no more than 85 dB per eight hour shift.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exposure to more than 85 dB per eight hours can lead to permanent hearing lose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employers that subject their workers to more than 85 dB must, by law, provide their workers with appropriate ear protection</a:t>
            </a: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0" y="188640"/>
            <a:ext cx="8532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If workers are exposed to sound levels greater than 85 dB, then the exposure time is cut in half for every 3 dB over the 85 dB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so a worker exposed to a sound level of 88 dB can only work for four hours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work exposed to 91 dB can only be exposed for two hours, etc.</a:t>
            </a:r>
          </a:p>
        </p:txBody>
      </p:sp>
    </p:spTree>
    <p:extLst>
      <p:ext uri="{BB962C8B-B14F-4D97-AF65-F5344CB8AC3E}">
        <p14:creationId xmlns:p14="http://schemas.microsoft.com/office/powerpoint/2010/main" val="37756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second half of 8.5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– 10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397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sound intensity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factors that affect sound intensity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decibel scale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difference in sound intensity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factors that contribute to hearing loss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sound intensity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factors that affect sound intensity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decibel scale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difference in sound intensity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factors that contribute to hearing loss</a:t>
            </a: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SOUND Intensity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292080" y="1052736"/>
              <a:ext cx="37444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323528" y="317571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Intensity can be calculated using the following </a:t>
            </a:r>
            <a:r>
              <a:rPr lang="en-US" sz="2800" dirty="0" err="1" smtClean="0">
                <a:solidFill>
                  <a:schemeClr val="bg1"/>
                </a:solidFill>
              </a:rPr>
              <a:t>eqn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1611957"/>
            <a:ext cx="8280920" cy="138499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The intensity, I, of a sound wave is defined as the rate of power that passes through a surface with area, A,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perpendicular to the wave’s direction.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861384"/>
              </p:ext>
            </p:extLst>
          </p:nvPr>
        </p:nvGraphicFramePr>
        <p:xfrm>
          <a:off x="3963864" y="3861495"/>
          <a:ext cx="828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3" imgW="317160" imgH="393480" progId="Equation.DSMT4">
                  <p:embed/>
                </p:oleObj>
              </mc:Choice>
              <mc:Fallback>
                <p:oleObj name="Equation" r:id="rId3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864" y="3861495"/>
                        <a:ext cx="8286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05829" y="4922004"/>
            <a:ext cx="81986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</a:t>
            </a:r>
            <a:r>
              <a:rPr lang="en-US" sz="2800" dirty="0">
                <a:solidFill>
                  <a:schemeClr val="bg1"/>
                </a:solidFill>
              </a:rPr>
              <a:t>units for sound intensity </a:t>
            </a:r>
            <a:r>
              <a:rPr lang="en-US" sz="2800" dirty="0" smtClean="0">
                <a:solidFill>
                  <a:schemeClr val="bg1"/>
                </a:solidFill>
              </a:rPr>
              <a:t>are W/m</a:t>
            </a:r>
            <a:r>
              <a:rPr lang="en-US" sz="2800" baseline="30000" dirty="0" smtClean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95536" y="5715253"/>
            <a:ext cx="8230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sound </a:t>
            </a:r>
            <a:r>
              <a:rPr lang="en-US" sz="2800" dirty="0">
                <a:solidFill>
                  <a:schemeClr val="bg1"/>
                </a:solidFill>
              </a:rPr>
              <a:t>waves radiate outwards in concentric spheres, </a:t>
            </a:r>
            <a:r>
              <a:rPr lang="en-US" sz="2800" dirty="0" smtClean="0">
                <a:solidFill>
                  <a:schemeClr val="bg1"/>
                </a:solidFill>
              </a:rPr>
              <a:t>we can </a:t>
            </a:r>
            <a:r>
              <a:rPr lang="en-US" sz="2800" dirty="0">
                <a:solidFill>
                  <a:schemeClr val="bg1"/>
                </a:solidFill>
              </a:rPr>
              <a:t>replace A with the area of a sphere.  </a:t>
            </a:r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= 4</a:t>
            </a:r>
            <a:r>
              <a:rPr lang="en-US" sz="2800" dirty="0">
                <a:solidFill>
                  <a:schemeClr val="bg1"/>
                </a:solidFill>
                <a:latin typeface="Symbol" pitchFamily="18" charset="2"/>
              </a:rPr>
              <a:t>p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7" grpId="0" autoUpdateAnimBg="0"/>
      <p:bldP spid="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2117948"/>
            <a:ext cx="8230939" cy="21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as </a:t>
            </a:r>
            <a:r>
              <a:rPr lang="en-US" sz="2800" dirty="0">
                <a:solidFill>
                  <a:schemeClr val="bg1"/>
                </a:solidFill>
              </a:rPr>
              <a:t>the distance increase</a:t>
            </a:r>
            <a:r>
              <a:rPr lang="en-US" sz="2800" dirty="0" smtClean="0">
                <a:solidFill>
                  <a:schemeClr val="bg1"/>
                </a:solidFill>
              </a:rPr>
              <a:t>, the </a:t>
            </a:r>
            <a:r>
              <a:rPr lang="en-US" sz="2800" dirty="0">
                <a:solidFill>
                  <a:schemeClr val="bg1"/>
                </a:solidFill>
              </a:rPr>
              <a:t>sound intensity goes down by r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baseline="30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so if the distance doubles, the intensity drops by four times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67560"/>
              </p:ext>
            </p:extLst>
          </p:nvPr>
        </p:nvGraphicFramePr>
        <p:xfrm>
          <a:off x="3819401" y="461913"/>
          <a:ext cx="1327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3" imgW="507960" imgH="393480" progId="Equation.DSMT4">
                  <p:embed/>
                </p:oleObj>
              </mc:Choice>
              <mc:Fallback>
                <p:oleObj name="Equation" r:id="rId3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401" y="461913"/>
                        <a:ext cx="13271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Decibel Scale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553744" y="1052736"/>
              <a:ext cx="4482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1541110"/>
            <a:ext cx="8532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Humans have a very large range of hearing.  We can hear noises with intensities of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10</a:t>
            </a:r>
            <a:r>
              <a:rPr lang="en-US" sz="2800" baseline="30000" dirty="0" smtClean="0">
                <a:solidFill>
                  <a:schemeClr val="bg1"/>
                </a:solidFill>
                <a:latin typeface="Calibri" pitchFamily="34" charset="0"/>
              </a:rPr>
              <a:t>-12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W/m</a:t>
            </a:r>
            <a:r>
              <a:rPr lang="en-US" sz="28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to 10</a:t>
            </a:r>
            <a:r>
              <a:rPr lang="en-US" sz="2800" baseline="30000" dirty="0" smtClean="0">
                <a:solidFill>
                  <a:schemeClr val="bg1"/>
                </a:solidFill>
                <a:latin typeface="Calibri" pitchFamily="34" charset="0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W/m</a:t>
            </a:r>
            <a:r>
              <a:rPr lang="en-US" sz="28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logarithmic system called the </a:t>
            </a:r>
            <a:r>
              <a:rPr lang="en-US" sz="2800" b="1" i="1" dirty="0" smtClean="0">
                <a:solidFill>
                  <a:srgbClr val="92D050"/>
                </a:solidFill>
              </a:rPr>
              <a:t>decibel scale </a:t>
            </a:r>
            <a:r>
              <a:rPr lang="en-US" sz="2800" dirty="0" smtClean="0">
                <a:solidFill>
                  <a:schemeClr val="bg1"/>
                </a:solidFill>
              </a:rPr>
              <a:t>is used to measure sound intensity levels</a:t>
            </a:r>
            <a:endParaRPr lang="en-US" sz="2800" b="1" i="1" dirty="0" smtClean="0">
              <a:solidFill>
                <a:schemeClr val="bg1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0522" y="4042226"/>
            <a:ext cx="75754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</a:t>
            </a:r>
            <a:r>
              <a:rPr lang="en-US" sz="2800" dirty="0">
                <a:solidFill>
                  <a:schemeClr val="bg1"/>
                </a:solidFill>
              </a:rPr>
              <a:t>decibel unit of sound intensity is defined as: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91880" y="4997494"/>
            <a:ext cx="53640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</a:t>
            </a:r>
            <a:r>
              <a:rPr lang="en-US" sz="2800" dirty="0">
                <a:solidFill>
                  <a:schemeClr val="bg1"/>
                </a:solidFill>
                <a:latin typeface="Symbol" pitchFamily="18" charset="2"/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 is the sound </a:t>
            </a:r>
            <a:r>
              <a:rPr lang="en-US" sz="2800" dirty="0" smtClean="0">
                <a:solidFill>
                  <a:schemeClr val="bg1"/>
                </a:solidFill>
              </a:rPr>
              <a:t>level in </a:t>
            </a:r>
            <a:r>
              <a:rPr lang="en-US" sz="2800" dirty="0">
                <a:solidFill>
                  <a:schemeClr val="bg1"/>
                </a:solidFill>
              </a:rPr>
              <a:t>decibels, dB.  I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is the </a:t>
            </a:r>
            <a:r>
              <a:rPr lang="en-US" sz="2800" dirty="0" smtClean="0">
                <a:solidFill>
                  <a:schemeClr val="bg1"/>
                </a:solidFill>
              </a:rPr>
              <a:t>initial sound </a:t>
            </a:r>
            <a:r>
              <a:rPr lang="en-US" sz="2800" dirty="0">
                <a:solidFill>
                  <a:schemeClr val="bg1"/>
                </a:solidFill>
              </a:rPr>
              <a:t>intensity (usually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1.0 x 10</a:t>
            </a:r>
            <a:r>
              <a:rPr lang="en-US" sz="2800" baseline="30000" dirty="0" smtClean="0">
                <a:solidFill>
                  <a:schemeClr val="bg1"/>
                </a:solidFill>
                <a:latin typeface="Calibri" pitchFamily="34" charset="0"/>
              </a:rPr>
              <a:t>-12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W/m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).  I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is the </a:t>
            </a:r>
            <a:r>
              <a:rPr lang="en-US" sz="2800" dirty="0" smtClean="0">
                <a:solidFill>
                  <a:schemeClr val="bg1"/>
                </a:solidFill>
              </a:rPr>
              <a:t>final </a:t>
            </a:r>
            <a:r>
              <a:rPr lang="en-US" sz="2800" dirty="0">
                <a:solidFill>
                  <a:schemeClr val="bg1"/>
                </a:solidFill>
              </a:rPr>
              <a:t>sound intensity.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570025"/>
              </p:ext>
            </p:extLst>
          </p:nvPr>
        </p:nvGraphicFramePr>
        <p:xfrm>
          <a:off x="827584" y="5285526"/>
          <a:ext cx="225583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3" imgW="863280" imgH="482400" progId="Equation.DSMT4">
                  <p:embed/>
                </p:oleObj>
              </mc:Choice>
              <mc:Fallback>
                <p:oleObj name="Equation" r:id="rId3" imgW="863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285526"/>
                        <a:ext cx="2255837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autoUpdateAnimBg="0"/>
      <p:bldP spid="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143750" cy="668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35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firecracker explodes producing a sound with 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2.0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x 10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-3</a:t>
            </a:r>
            <a:r>
              <a:rPr lang="en-US" sz="2800" dirty="0">
                <a:solidFill>
                  <a:srgbClr val="92D050"/>
                </a:solidFill>
              </a:rPr>
              <a:t> W/m</a:t>
            </a:r>
            <a:r>
              <a:rPr lang="en-US" sz="2800" baseline="30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.  How many decibels louder is the </a:t>
            </a:r>
            <a:r>
              <a:rPr lang="en-US" sz="2800" dirty="0" smtClean="0">
                <a:solidFill>
                  <a:srgbClr val="92D050"/>
                </a:solidFill>
              </a:rPr>
              <a:t>firecracker </a:t>
            </a:r>
            <a:r>
              <a:rPr lang="en-US" sz="2800" dirty="0">
                <a:solidFill>
                  <a:srgbClr val="92D050"/>
                </a:solidFill>
              </a:rPr>
              <a:t>than a normal conversation?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43744" y="305327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43744" y="3629342"/>
            <a:ext cx="345638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I</a:t>
            </a:r>
            <a:r>
              <a:rPr lang="en-US" sz="2800" b="0" baseline="-25000" dirty="0" smtClean="0">
                <a:solidFill>
                  <a:srgbClr val="92D050"/>
                </a:solidFill>
                <a:latin typeface="Calibri" pitchFamily="34" charset="0"/>
              </a:rPr>
              <a:t>2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2.0 x 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-3</a:t>
            </a:r>
            <a:r>
              <a:rPr lang="en-US" sz="2800" dirty="0" smtClean="0">
                <a:solidFill>
                  <a:srgbClr val="92D050"/>
                </a:solidFill>
              </a:rPr>
              <a:t> W/m</a:t>
            </a:r>
            <a:r>
              <a:rPr lang="en-US" sz="2800" baseline="30000" dirty="0" smtClean="0">
                <a:solidFill>
                  <a:srgbClr val="92D050"/>
                </a:solidFill>
              </a:rPr>
              <a:t>2</a:t>
            </a:r>
            <a:endParaRPr lang="en-US" sz="2800" b="0" dirty="0" smtClean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I</a:t>
            </a:r>
            <a:r>
              <a:rPr lang="en-US" sz="2800" baseline="-25000" dirty="0" smtClean="0">
                <a:solidFill>
                  <a:srgbClr val="92D050"/>
                </a:solidFill>
                <a:latin typeface="Calibri" pitchFamily="34" charset="0"/>
              </a:rPr>
              <a:t>1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1.0 x 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-6</a:t>
            </a:r>
            <a:r>
              <a:rPr lang="en-US" sz="2800" dirty="0" smtClean="0">
                <a:solidFill>
                  <a:srgbClr val="92D050"/>
                </a:solidFill>
              </a:rPr>
              <a:t> W/m</a:t>
            </a:r>
            <a:r>
              <a:rPr lang="en-US" sz="2800" baseline="30000" dirty="0" smtClean="0">
                <a:solidFill>
                  <a:srgbClr val="92D050"/>
                </a:solidFill>
              </a:rPr>
              <a:t>2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b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?</a:t>
            </a:r>
          </a:p>
          <a:p>
            <a:endParaRPr lang="en-US" sz="2800" b="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1720" y="5736158"/>
            <a:ext cx="68460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firecracker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33</a:t>
            </a:r>
            <a:r>
              <a:rPr lang="en-US" sz="2800" dirty="0" smtClean="0">
                <a:solidFill>
                  <a:srgbClr val="92D050"/>
                </a:solidFill>
              </a:rPr>
              <a:t> dB louder, so the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firecracker would have a sound level of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93</a:t>
            </a:r>
            <a:r>
              <a:rPr lang="en-US" sz="2800" dirty="0" smtClean="0">
                <a:solidFill>
                  <a:srgbClr val="92D050"/>
                </a:solidFill>
              </a:rPr>
              <a:t> dB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405511"/>
              </p:ext>
            </p:extLst>
          </p:nvPr>
        </p:nvGraphicFramePr>
        <p:xfrm>
          <a:off x="4500563" y="4177506"/>
          <a:ext cx="292576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3" imgW="1244520" imgH="660240" progId="Equation.DSMT4">
                  <p:embed/>
                </p:oleObj>
              </mc:Choice>
              <mc:Fallback>
                <p:oleObj name="Equation" r:id="rId3" imgW="12445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77506"/>
                        <a:ext cx="2925762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05579"/>
              </p:ext>
            </p:extLst>
          </p:nvPr>
        </p:nvGraphicFramePr>
        <p:xfrm>
          <a:off x="4500563" y="2996952"/>
          <a:ext cx="20605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Equation" r:id="rId5" imgW="876240" imgH="482400" progId="Equation.DSMT4">
                  <p:embed/>
                </p:oleObj>
              </mc:Choice>
              <mc:Fallback>
                <p:oleObj name="Equation" r:id="rId5" imgW="87624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96952"/>
                        <a:ext cx="20605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a good rule of thumb to remember 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776864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When using the decibel scale, every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</a:t>
            </a:r>
            <a:r>
              <a:rPr lang="en-US" sz="2800" dirty="0" smtClean="0">
                <a:solidFill>
                  <a:srgbClr val="92D050"/>
                </a:solidFill>
              </a:rPr>
              <a:t> dB increase in sound level is a doubling in intensity.    A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10</a:t>
            </a:r>
            <a:r>
              <a:rPr lang="en-US" sz="2800" dirty="0" smtClean="0">
                <a:solidFill>
                  <a:srgbClr val="92D050"/>
                </a:solidFill>
              </a:rPr>
              <a:t> dB increase increases the intensity by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10</a:t>
            </a:r>
            <a:r>
              <a:rPr lang="en-US" sz="2800" dirty="0" smtClean="0">
                <a:solidFill>
                  <a:srgbClr val="92D050"/>
                </a:solidFill>
              </a:rPr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12027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540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Dave Lamonica</cp:lastModifiedBy>
  <cp:revision>149</cp:revision>
  <dcterms:created xsi:type="dcterms:W3CDTF">2013-07-23T20:53:01Z</dcterms:created>
  <dcterms:modified xsi:type="dcterms:W3CDTF">2013-11-26T17:37:39Z</dcterms:modified>
</cp:coreProperties>
</file>