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4" r:id="rId6"/>
    <p:sldId id="354" r:id="rId7"/>
    <p:sldId id="355" r:id="rId8"/>
    <p:sldId id="356" r:id="rId9"/>
    <p:sldId id="357" r:id="rId10"/>
    <p:sldId id="350" r:id="rId11"/>
    <p:sldId id="358" r:id="rId12"/>
    <p:sldId id="337" r:id="rId13"/>
    <p:sldId id="359" r:id="rId14"/>
    <p:sldId id="360" r:id="rId15"/>
    <p:sldId id="331" r:id="rId16"/>
    <p:sldId id="361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28/11/2013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s.psu.edu/drussell/demos/superposition/superposition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s.psu.edu/drussell/demos/superposition/superposition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Interactions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how wave interfere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how to apply the principle of superposition to determine the exact shape of the wave form when waves interfere.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074" y="-27384"/>
            <a:ext cx="6318612" cy="40431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Fixed and Free End Reflection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604448" y="1052736"/>
              <a:ext cx="4320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11560" y="1412776"/>
            <a:ext cx="81369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If a slinky is fixed at one end and a wave reflects off that fixed end, the reflected wave will invert.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76500"/>
            <a:ext cx="5705475" cy="4381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 15"/>
          <p:cNvSpPr/>
          <p:nvPr/>
        </p:nvSpPr>
        <p:spPr>
          <a:xfrm>
            <a:off x="1907704" y="4653136"/>
            <a:ext cx="5328592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376" y="1700808"/>
            <a:ext cx="6597976" cy="5112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1403648" y="4365104"/>
            <a:ext cx="6048672" cy="2251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189220"/>
            <a:ext cx="81369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If a slinky is free to move at one end and a wave reflects off that free end, the reflected wave will not invert.</a:t>
            </a:r>
          </a:p>
        </p:txBody>
      </p:sp>
    </p:spTree>
    <p:extLst>
      <p:ext uri="{BB962C8B-B14F-4D97-AF65-F5344CB8AC3E}">
        <p14:creationId xmlns:p14="http://schemas.microsoft.com/office/powerpoint/2010/main" val="13140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Standing Waves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292080" y="1052736"/>
              <a:ext cx="37444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9552" y="1341438"/>
            <a:ext cx="81375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rbel" pitchFamily="34" charset="0"/>
              </a:rPr>
              <a:t>  A standing wave occurs when a particular wave reflects back on itself with the same frequency, wavelength, and speed.</a:t>
            </a:r>
          </a:p>
        </p:txBody>
      </p:sp>
      <p:pic>
        <p:nvPicPr>
          <p:cNvPr id="19" name="Picture 7" descr="C:\WINDOWS\TEMP\~AUT000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8382000" cy="2062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39552" y="5211763"/>
            <a:ext cx="8380412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rbel" pitchFamily="34" charset="0"/>
              </a:rPr>
              <a:t>  In a standing wave, both constructive and destructive </a:t>
            </a:r>
          </a:p>
          <a:p>
            <a:r>
              <a:rPr lang="en-US" sz="2800" dirty="0">
                <a:solidFill>
                  <a:schemeClr val="bg1"/>
                </a:solidFill>
                <a:latin typeface="Corbel" pitchFamily="34" charset="0"/>
              </a:rPr>
              <a:t>interference occur.  This results in areas of no vibration </a:t>
            </a:r>
          </a:p>
          <a:p>
            <a:r>
              <a:rPr lang="en-US" sz="2800" dirty="0">
                <a:solidFill>
                  <a:schemeClr val="bg1"/>
                </a:solidFill>
                <a:latin typeface="Corbel" pitchFamily="34" charset="0"/>
              </a:rPr>
              <a:t>and areas of maximum vibration </a:t>
            </a:r>
          </a:p>
        </p:txBody>
      </p:sp>
    </p:spTree>
    <p:extLst>
      <p:ext uri="{BB962C8B-B14F-4D97-AF65-F5344CB8AC3E}">
        <p14:creationId xmlns:p14="http://schemas.microsoft.com/office/powerpoint/2010/main" val="37153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/>
          </p:cNvPr>
          <p:cNvSpPr txBox="1"/>
          <p:nvPr/>
        </p:nvSpPr>
        <p:spPr>
          <a:xfrm>
            <a:off x="2771800" y="3214363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click to play animation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WINDOWS\TEMP\~AUT0004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82216"/>
            <a:ext cx="8382000" cy="2062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040188" y="1725613"/>
            <a:ext cx="1981200" cy="1909762"/>
            <a:chOff x="2352" y="2784"/>
            <a:chExt cx="1248" cy="1203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640" y="3696"/>
              <a:ext cx="6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+mn-cs"/>
                </a:rPr>
                <a:t>Nodes</a:t>
              </a: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V="1">
              <a:off x="3120" y="2832"/>
              <a:ext cx="480" cy="912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 flipV="1">
              <a:off x="2352" y="2784"/>
              <a:ext cx="432" cy="912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201988" y="-26988"/>
            <a:ext cx="4038600" cy="1295401"/>
            <a:chOff x="1824" y="1680"/>
            <a:chExt cx="2544" cy="816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448" y="1680"/>
              <a:ext cx="9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99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+mn-cs"/>
                </a:rPr>
                <a:t>Antinodes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824" y="1920"/>
              <a:ext cx="1008" cy="576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928" y="1920"/>
              <a:ext cx="0" cy="576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976" y="1920"/>
              <a:ext cx="1392" cy="528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779838" y="3933825"/>
            <a:ext cx="5184775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rbel" pitchFamily="34" charset="0"/>
              </a:rPr>
              <a:t>  the distance between nodes, </a:t>
            </a:r>
          </a:p>
          <a:p>
            <a:r>
              <a:rPr lang="en-US" sz="2800" dirty="0">
                <a:solidFill>
                  <a:schemeClr val="bg1"/>
                </a:solidFill>
                <a:latin typeface="Corbel" pitchFamily="34" charset="0"/>
              </a:rPr>
              <a:t>which is called the inter-nodal</a:t>
            </a:r>
          </a:p>
          <a:p>
            <a:r>
              <a:rPr lang="en-US" sz="2800" dirty="0">
                <a:solidFill>
                  <a:schemeClr val="bg1"/>
                </a:solidFill>
                <a:latin typeface="Corbel" pitchFamily="34" charset="0"/>
              </a:rPr>
              <a:t>distance </a:t>
            </a:r>
            <a:r>
              <a:rPr lang="en-US" sz="2800" dirty="0" err="1">
                <a:solidFill>
                  <a:schemeClr val="bg1"/>
                </a:solidFill>
                <a:latin typeface="Corbel" pitchFamily="34" charset="0"/>
              </a:rPr>
              <a:t>d</a:t>
            </a:r>
            <a:r>
              <a:rPr lang="en-US" sz="2800" baseline="-25000" dirty="0" err="1">
                <a:solidFill>
                  <a:schemeClr val="bg1"/>
                </a:solidFill>
                <a:latin typeface="Corbel" pitchFamily="34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latin typeface="Corbel" pitchFamily="34" charset="0"/>
              </a:rPr>
              <a:t>, is equal to one-half</a:t>
            </a:r>
          </a:p>
          <a:p>
            <a:r>
              <a:rPr lang="en-US" sz="2800" dirty="0">
                <a:solidFill>
                  <a:schemeClr val="bg1"/>
                </a:solidFill>
                <a:latin typeface="Corbel" pitchFamily="34" charset="0"/>
              </a:rPr>
              <a:t>the wavelength.</a:t>
            </a:r>
          </a:p>
        </p:txBody>
      </p:sp>
      <p:pic>
        <p:nvPicPr>
          <p:cNvPr id="13" name="Picture 7" descr="C:\WINDOWS\TEMP\~AUT0005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810000"/>
            <a:ext cx="2986088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6732588" y="5516563"/>
          <a:ext cx="149066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5" imgW="507960" imgH="393480" progId="Equation.DSMT4">
                  <p:embed/>
                </p:oleObj>
              </mc:Choice>
              <mc:Fallback>
                <p:oleObj name="Equation" r:id="rId5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516563"/>
                        <a:ext cx="1490662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5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77280" y="1272555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Corbel" pitchFamily="34" charset="0"/>
              </a:rPr>
              <a:t>A standing wave has a distance of 45 cm between 	four consecutive nodes.  The frequency of </a:t>
            </a:r>
            <a:r>
              <a:rPr lang="en-US" sz="2800" dirty="0" smtClean="0">
                <a:solidFill>
                  <a:srgbClr val="92D050"/>
                </a:solidFill>
                <a:latin typeface="Corbel" pitchFamily="34" charset="0"/>
              </a:rPr>
              <a:t>the source </a:t>
            </a:r>
            <a:r>
              <a:rPr lang="en-US" sz="2800" dirty="0">
                <a:solidFill>
                  <a:srgbClr val="92D050"/>
                </a:solidFill>
                <a:latin typeface="Corbel" pitchFamily="34" charset="0"/>
              </a:rPr>
              <a:t>producing the standing wave is 30. Hz</a:t>
            </a:r>
            <a:r>
              <a:rPr lang="en-US" sz="2800" dirty="0" smtClean="0">
                <a:solidFill>
                  <a:srgbClr val="92D050"/>
                </a:solidFill>
                <a:latin typeface="Corbel" pitchFamily="34" charset="0"/>
              </a:rPr>
              <a:t>. What </a:t>
            </a:r>
            <a:r>
              <a:rPr lang="en-US" sz="2800" dirty="0">
                <a:solidFill>
                  <a:srgbClr val="92D050"/>
                </a:solidFill>
                <a:latin typeface="Corbel" pitchFamily="34" charset="0"/>
              </a:rPr>
              <a:t>is</a:t>
            </a:r>
          </a:p>
          <a:p>
            <a:r>
              <a:rPr lang="en-US" sz="2800" dirty="0">
                <a:solidFill>
                  <a:srgbClr val="92D050"/>
                </a:solidFill>
                <a:latin typeface="Corbel" pitchFamily="34" charset="0"/>
              </a:rPr>
              <a:t>			a.  the wavelength of the wave?</a:t>
            </a:r>
          </a:p>
          <a:p>
            <a:r>
              <a:rPr lang="en-US" sz="2800" dirty="0">
                <a:solidFill>
                  <a:srgbClr val="92D050"/>
                </a:solidFill>
                <a:latin typeface="Corbel" pitchFamily="34" charset="0"/>
              </a:rPr>
              <a:t>			b.  the speed of the wave?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77280" y="3945235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 a: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808031" y="3945235"/>
            <a:ext cx="65803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Corbel" pitchFamily="34" charset="0"/>
              </a:rPr>
              <a:t>Since we have four nodes, there are three 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Corbel" pitchFamily="34" charset="0"/>
              </a:rPr>
              <a:t>inter-nodal distances, </a:t>
            </a:r>
            <a:r>
              <a:rPr lang="en-US" sz="2800" dirty="0">
                <a:solidFill>
                  <a:srgbClr val="92D050"/>
                </a:solidFill>
                <a:latin typeface="Corbel" pitchFamily="34" charset="0"/>
              </a:rPr>
              <a:t>so </a:t>
            </a:r>
            <a:r>
              <a:rPr lang="en-US" sz="2800" dirty="0" err="1">
                <a:solidFill>
                  <a:srgbClr val="92D050"/>
                </a:solidFill>
                <a:latin typeface="Corbel" pitchFamily="34" charset="0"/>
              </a:rPr>
              <a:t>d</a:t>
            </a:r>
            <a:r>
              <a:rPr lang="en-US" sz="2800" baseline="-25000" dirty="0" err="1">
                <a:solidFill>
                  <a:srgbClr val="92D050"/>
                </a:solidFill>
                <a:latin typeface="Corbel" pitchFamily="34" charset="0"/>
              </a:rPr>
              <a:t>n</a:t>
            </a:r>
            <a:r>
              <a:rPr lang="en-US" sz="2800" dirty="0">
                <a:solidFill>
                  <a:srgbClr val="92D050"/>
                </a:solidFill>
                <a:latin typeface="Corbel" pitchFamily="34" charset="0"/>
              </a:rPr>
              <a:t> =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45/3 = 15 cm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92628"/>
              </p:ext>
            </p:extLst>
          </p:nvPr>
        </p:nvGraphicFramePr>
        <p:xfrm>
          <a:off x="3353636" y="4809331"/>
          <a:ext cx="1193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tion" r:id="rId3" imgW="507960" imgH="393480" progId="Equation.DSMT4">
                  <p:embed/>
                </p:oleObj>
              </mc:Choice>
              <mc:Fallback>
                <p:oleObj name="Equation" r:id="rId3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36" y="4809331"/>
                        <a:ext cx="1193800" cy="923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741245"/>
              </p:ext>
            </p:extLst>
          </p:nvPr>
        </p:nvGraphicFramePr>
        <p:xfrm>
          <a:off x="3367427" y="5745435"/>
          <a:ext cx="37306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5" imgW="1587240" imgH="393480" progId="Equation.DSMT4">
                  <p:embed/>
                </p:oleObj>
              </mc:Choice>
              <mc:Fallback>
                <p:oleObj name="Equation" r:id="rId5" imgW="1587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427" y="5745435"/>
                        <a:ext cx="3730625" cy="923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71500" y="1873677"/>
            <a:ext cx="1356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  <a:latin typeface="Corbel" pitchFamily="34" charset="0"/>
              </a:rPr>
              <a:t>Sol’n</a:t>
            </a:r>
            <a:r>
              <a:rPr lang="en-US" sz="28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Corbel" pitchFamily="34" charset="0"/>
              </a:rPr>
              <a:t>b: </a:t>
            </a:r>
            <a:endParaRPr lang="en-US" sz="2800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46275" y="1910189"/>
            <a:ext cx="4006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Corbel" pitchFamily="34" charset="0"/>
              </a:rPr>
              <a:t>Now we use the wave </a:t>
            </a:r>
            <a:r>
              <a:rPr lang="en-US" sz="2800" dirty="0" err="1" smtClean="0">
                <a:solidFill>
                  <a:srgbClr val="92D050"/>
                </a:solidFill>
                <a:latin typeface="Corbel" pitchFamily="34" charset="0"/>
              </a:rPr>
              <a:t>eqn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46317"/>
              </p:ext>
            </p:extLst>
          </p:nvPr>
        </p:nvGraphicFramePr>
        <p:xfrm>
          <a:off x="2987824" y="2636912"/>
          <a:ext cx="9255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3" imgW="393480" imgH="177480" progId="Equation.DSMT4">
                  <p:embed/>
                </p:oleObj>
              </mc:Choice>
              <mc:Fallback>
                <p:oleObj name="Equation" r:id="rId3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636912"/>
                        <a:ext cx="925513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79885"/>
              </p:ext>
            </p:extLst>
          </p:nvPr>
        </p:nvGraphicFramePr>
        <p:xfrm>
          <a:off x="2987824" y="3429000"/>
          <a:ext cx="43561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429000"/>
                        <a:ext cx="43561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27584" y="4193976"/>
            <a:ext cx="53511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the speed of the wave is 9.0 m/s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6030" y="332656"/>
            <a:ext cx="4296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the wavelength is 30. cm</a:t>
            </a:r>
            <a:endParaRPr lang="en-US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536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Sections 9.1 and 9.2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– 2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419</a:t>
            </a:r>
          </a:p>
          <a:p>
            <a:pPr lvl="5"/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– 3 </a:t>
            </a:r>
            <a:r>
              <a:rPr lang="en-CA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419</a:t>
            </a:r>
            <a:endParaRPr lang="en-CA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58295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407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constructive and destructive interference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superposition to draw wave interference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fixed end and free end reflection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standing waves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standing waves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72816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3558495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constructive and destructive interference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superposition to draw wave interference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fixed end and free end reflection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standing waves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standing waves</a:t>
            </a: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Wave Interference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012160" y="1052736"/>
              <a:ext cx="302433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74688" y="1268413"/>
            <a:ext cx="8218487" cy="136842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i="1" dirty="0">
                <a:solidFill>
                  <a:srgbClr val="92D050"/>
                </a:solidFill>
                <a:latin typeface="+mj-lt"/>
                <a:cs typeface="+mn-cs"/>
              </a:rPr>
              <a:t>	When two waves interact, certain changes in the amplitude of the wave take place.  We call this wave interference</a:t>
            </a:r>
            <a:endParaRPr lang="en-US" sz="2400" b="1" i="1" dirty="0">
              <a:solidFill>
                <a:srgbClr val="92D050"/>
              </a:solidFill>
              <a:latin typeface="+mj-lt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4688" y="2771775"/>
            <a:ext cx="7929562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  Interference is the result of two or more waves meeting each other at a particular point in space at the same time.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There are two types of interference: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latin typeface="+mn-lt"/>
              <a:cs typeface="+mn-c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    Constructive Interference.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latin typeface="+mn-lt"/>
              <a:cs typeface="+mn-c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    Destructive Interference.</a:t>
            </a:r>
            <a:endParaRPr lang="en-U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188" y="260350"/>
            <a:ext cx="7929562" cy="1385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  Constructive interference occurs when two crests or two troughs come together to produce a super-crest or a super-trough.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8930"/>
            <a:ext cx="8599195" cy="201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281" y="4371138"/>
            <a:ext cx="8600400" cy="2010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681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30" y="-27384"/>
            <a:ext cx="8297005" cy="201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7247" r="7247"/>
          <a:stretch/>
        </p:blipFill>
        <p:spPr bwMode="auto">
          <a:xfrm>
            <a:off x="529229" y="1844824"/>
            <a:ext cx="8297005" cy="201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15489" r="15489"/>
          <a:stretch/>
        </p:blipFill>
        <p:spPr bwMode="auto">
          <a:xfrm flipH="1">
            <a:off x="529230" y="3717032"/>
            <a:ext cx="8297004" cy="201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84213" y="5715272"/>
            <a:ext cx="7929562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  A similar situation occurs when two troughs come together.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7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213" y="188913"/>
            <a:ext cx="7929562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  Destructive interference occurs when a crest meets a trough.  The result is a momentary decrease in the amplitude of the wave.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7743825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33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030" r="7447"/>
          <a:stretch/>
        </p:blipFill>
        <p:spPr bwMode="auto">
          <a:xfrm>
            <a:off x="1131703" y="332655"/>
            <a:ext cx="7233882" cy="201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3826" r="3826"/>
          <a:stretch/>
        </p:blipFill>
        <p:spPr bwMode="auto">
          <a:xfrm>
            <a:off x="1131703" y="2348880"/>
            <a:ext cx="7233882" cy="201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1703" y="4437113"/>
            <a:ext cx="7233882" cy="201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121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/>
          </p:cNvPr>
          <p:cNvSpPr txBox="1"/>
          <p:nvPr/>
        </p:nvSpPr>
        <p:spPr>
          <a:xfrm>
            <a:off x="2771800" y="3214363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</a:rPr>
              <a:t>click to play animation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412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Dave Lamonica</cp:lastModifiedBy>
  <cp:revision>156</cp:revision>
  <dcterms:created xsi:type="dcterms:W3CDTF">2013-07-23T20:53:01Z</dcterms:created>
  <dcterms:modified xsi:type="dcterms:W3CDTF">2013-11-28T13:53:49Z</dcterms:modified>
</cp:coreProperties>
</file>