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350" r:id="rId6"/>
    <p:sldId id="371" r:id="rId7"/>
    <p:sldId id="372" r:id="rId8"/>
    <p:sldId id="373" r:id="rId9"/>
    <p:sldId id="374" r:id="rId10"/>
    <p:sldId id="375" r:id="rId11"/>
    <p:sldId id="331" r:id="rId12"/>
    <p:sldId id="376" r:id="rId13"/>
    <p:sldId id="377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456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2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8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05/12/2013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05/12/2013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05/12/2013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05/12/2013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05/12/2013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05/12/2013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05/12/2013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05/12/2013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05/12/2013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05/12/2013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05/12/2013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05/12/2013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365104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Air Column Resonance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5166587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lesson will introduce you to how sound is created in air columns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also learn about the two types of air columns, open and closed ended</a:t>
            </a:r>
          </a:p>
        </p:txBody>
      </p:sp>
      <p:pic>
        <p:nvPicPr>
          <p:cNvPr id="8" name="Picture 2" descr="http://www.n8rrb.com/pipeorgans/IMG_247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1781" y="20620"/>
            <a:ext cx="6516723" cy="43444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476672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>
                <a:solidFill>
                  <a:schemeClr val="bg1"/>
                </a:solidFill>
              </a:rPr>
              <a:t>So, for the fundamental, the column length must be: 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443615"/>
              </p:ext>
            </p:extLst>
          </p:nvPr>
        </p:nvGraphicFramePr>
        <p:xfrm>
          <a:off x="4030663" y="1190625"/>
          <a:ext cx="13684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5" name="Equation" r:id="rId3" imgW="495000" imgH="393480" progId="Equation.DSMT4">
                  <p:embed/>
                </p:oleObj>
              </mc:Choice>
              <mc:Fallback>
                <p:oleObj name="Equation" r:id="rId3" imgW="495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1190625"/>
                        <a:ext cx="1368425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467544" y="2401724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>
                <a:solidFill>
                  <a:schemeClr val="bg1"/>
                </a:solidFill>
              </a:rPr>
              <a:t>For the 1</a:t>
            </a:r>
            <a:r>
              <a:rPr lang="en-CA" sz="2800" baseline="30000" dirty="0" smtClean="0">
                <a:solidFill>
                  <a:schemeClr val="bg1"/>
                </a:solidFill>
              </a:rPr>
              <a:t>st</a:t>
            </a:r>
            <a:r>
              <a:rPr lang="en-CA" sz="2800" dirty="0" smtClean="0">
                <a:solidFill>
                  <a:schemeClr val="bg1"/>
                </a:solidFill>
              </a:rPr>
              <a:t> overtone, the column length must be: 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006885"/>
              </p:ext>
            </p:extLst>
          </p:nvPr>
        </p:nvGraphicFramePr>
        <p:xfrm>
          <a:off x="3803650" y="3224213"/>
          <a:ext cx="1966913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6" name="Equation" r:id="rId5" imgW="711000" imgH="228600" progId="Equation.DSMT4">
                  <p:embed/>
                </p:oleObj>
              </mc:Choice>
              <mc:Fallback>
                <p:oleObj name="Equation" r:id="rId5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3224213"/>
                        <a:ext cx="1966913" cy="63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67544" y="4267954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>
                <a:solidFill>
                  <a:schemeClr val="bg1"/>
                </a:solidFill>
              </a:rPr>
              <a:t>For the 2</a:t>
            </a:r>
            <a:r>
              <a:rPr lang="en-CA" sz="2800" baseline="30000" dirty="0" smtClean="0">
                <a:solidFill>
                  <a:schemeClr val="bg1"/>
                </a:solidFill>
              </a:rPr>
              <a:t>nd</a:t>
            </a:r>
            <a:r>
              <a:rPr lang="en-CA" sz="2800" dirty="0" smtClean="0">
                <a:solidFill>
                  <a:schemeClr val="bg1"/>
                </a:solidFill>
              </a:rPr>
              <a:t> overtone, the column length must be: 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573033"/>
              </p:ext>
            </p:extLst>
          </p:nvPr>
        </p:nvGraphicFramePr>
        <p:xfrm>
          <a:off x="3646488" y="4864100"/>
          <a:ext cx="22828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7" name="Equation" r:id="rId7" imgW="825480" imgH="393480" progId="Equation.DSMT4">
                  <p:embed/>
                </p:oleObj>
              </mc:Choice>
              <mc:Fallback>
                <p:oleObj name="Equation" r:id="rId7" imgW="825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4864100"/>
                        <a:ext cx="2282825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467544" y="6146140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>
                <a:solidFill>
                  <a:schemeClr val="bg1"/>
                </a:solidFill>
              </a:rPr>
              <a:t>etc …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377280" y="1397094"/>
            <a:ext cx="87129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A tuning fork with a frequency of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384 Hz </a:t>
            </a:r>
            <a:r>
              <a:rPr lang="en-US" sz="2800" dirty="0">
                <a:solidFill>
                  <a:srgbClr val="92D050"/>
                </a:solidFill>
              </a:rPr>
              <a:t>is held above a closed air column.  As the column is lengthened, it begins to resonant at a length of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67.5 cm</a:t>
            </a:r>
            <a:r>
              <a:rPr lang="en-US" sz="2800" dirty="0">
                <a:solidFill>
                  <a:srgbClr val="92D050"/>
                </a:solidFill>
              </a:rPr>
              <a:t>.  What is the most likely wavelength for the sound wave?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323528" y="3501008"/>
            <a:ext cx="10198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92D050"/>
                </a:solidFill>
              </a:rPr>
              <a:t>Sol’n</a:t>
            </a:r>
            <a:r>
              <a:rPr lang="en-US" sz="2800" dirty="0">
                <a:solidFill>
                  <a:srgbClr val="92D050"/>
                </a:solidFill>
              </a:rPr>
              <a:t>: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395536" y="4077072"/>
            <a:ext cx="345638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0" dirty="0" smtClean="0">
                <a:solidFill>
                  <a:srgbClr val="92D050"/>
                </a:solidFill>
                <a:latin typeface="Calibri" pitchFamily="34" charset="0"/>
              </a:rPr>
              <a:t>f =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384 Hz</a:t>
            </a:r>
            <a:endParaRPr lang="en-US" sz="2800" b="0" dirty="0" smtClean="0">
              <a:solidFill>
                <a:srgbClr val="92D050"/>
              </a:solidFill>
              <a:latin typeface="Calibri" pitchFamily="34" charset="0"/>
            </a:endParaRPr>
          </a:p>
          <a:p>
            <a:r>
              <a:rPr lang="en-US" sz="2800" dirty="0" smtClean="0">
                <a:solidFill>
                  <a:srgbClr val="92D050"/>
                </a:solidFill>
                <a:latin typeface="Symbol" pitchFamily="18" charset="2"/>
              </a:rPr>
              <a:t>l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 = ?</a:t>
            </a:r>
            <a:endParaRPr lang="en-US" sz="2800" b="0" dirty="0">
              <a:solidFill>
                <a:srgbClr val="92D050"/>
              </a:solidFill>
              <a:latin typeface="Calibri" pitchFamily="34" charset="0"/>
            </a:endParaRPr>
          </a:p>
        </p:txBody>
      </p:sp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469823"/>
              </p:ext>
            </p:extLst>
          </p:nvPr>
        </p:nvGraphicFramePr>
        <p:xfrm>
          <a:off x="3578225" y="4724400"/>
          <a:ext cx="331311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8" name="Equation" r:id="rId3" imgW="1409400" imgH="812520" progId="Equation.DSMT4">
                  <p:embed/>
                </p:oleObj>
              </mc:Choice>
              <mc:Fallback>
                <p:oleObj name="Equation" r:id="rId3" imgW="140940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4724400"/>
                        <a:ext cx="3313113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2339752" y="3555013"/>
            <a:ext cx="67504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  <a:sym typeface="Symbol"/>
              </a:rPr>
              <a:t>We start by assuming the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  <a:sym typeface="Symbol"/>
              </a:rPr>
              <a:t>67.5 cm </a:t>
            </a:r>
            <a:r>
              <a:rPr lang="en-US" sz="2800" dirty="0" smtClean="0">
                <a:solidFill>
                  <a:srgbClr val="92D050"/>
                </a:solidFill>
                <a:sym typeface="Symbol"/>
              </a:rPr>
              <a:t>is the </a:t>
            </a:r>
          </a:p>
          <a:p>
            <a:r>
              <a:rPr lang="en-US" sz="2800" dirty="0" smtClean="0">
                <a:solidFill>
                  <a:srgbClr val="92D050"/>
                </a:solidFill>
                <a:sym typeface="Symbol"/>
              </a:rPr>
              <a:t>1</a:t>
            </a:r>
            <a:r>
              <a:rPr lang="en-US" sz="2800" baseline="30000" dirty="0" smtClean="0">
                <a:solidFill>
                  <a:srgbClr val="92D050"/>
                </a:solidFill>
                <a:sym typeface="Symbol"/>
              </a:rPr>
              <a:t>st</a:t>
            </a:r>
            <a:r>
              <a:rPr lang="en-US" sz="2800" dirty="0" smtClean="0">
                <a:solidFill>
                  <a:srgbClr val="92D050"/>
                </a:solidFill>
                <a:sym typeface="Symbol"/>
              </a:rPr>
              <a:t> resonant length</a:t>
            </a:r>
            <a:endParaRPr lang="en-US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7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26" grpId="0" autoUpdateAnimBg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260648"/>
            <a:ext cx="3167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  <a:sym typeface="Symbol"/>
              </a:rPr>
              <a:t>Using the wave </a:t>
            </a:r>
            <a:r>
              <a:rPr lang="en-US" sz="2800" dirty="0" err="1" smtClean="0">
                <a:solidFill>
                  <a:srgbClr val="92D050"/>
                </a:solidFill>
                <a:sym typeface="Symbol"/>
              </a:rPr>
              <a:t>eqn</a:t>
            </a:r>
            <a:r>
              <a:rPr lang="en-US" sz="2800" dirty="0" smtClean="0">
                <a:solidFill>
                  <a:srgbClr val="92D050"/>
                </a:solidFill>
                <a:sym typeface="Symbol"/>
              </a:rPr>
              <a:t>:</a:t>
            </a:r>
            <a:endParaRPr lang="en-US" sz="2000" dirty="0">
              <a:solidFill>
                <a:srgbClr val="92D050"/>
              </a:solidFill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282062"/>
              </p:ext>
            </p:extLst>
          </p:nvPr>
        </p:nvGraphicFramePr>
        <p:xfrm>
          <a:off x="4067944" y="332656"/>
          <a:ext cx="1971675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8" name="Equation" r:id="rId3" imgW="838080" imgH="647640" progId="Equation.DSMT4">
                  <p:embed/>
                </p:oleObj>
              </mc:Choice>
              <mc:Fallback>
                <p:oleObj name="Equation" r:id="rId3" imgW="83808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332656"/>
                        <a:ext cx="1971675" cy="152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6372200" y="1412776"/>
            <a:ext cx="24801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  <a:sym typeface="Symbol"/>
              </a:rPr>
              <a:t>this v is too fast</a:t>
            </a:r>
            <a:endParaRPr lang="en-US" sz="2000" dirty="0">
              <a:solidFill>
                <a:srgbClr val="92D050"/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160816"/>
              </p:ext>
            </p:extLst>
          </p:nvPr>
        </p:nvGraphicFramePr>
        <p:xfrm>
          <a:off x="3506788" y="3687763"/>
          <a:ext cx="340360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9" name="Equation" r:id="rId5" imgW="1447560" imgH="990360" progId="Equation.DSMT4">
                  <p:embed/>
                </p:oleObj>
              </mc:Choice>
              <mc:Fallback>
                <p:oleObj name="Equation" r:id="rId5" imgW="144756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3687763"/>
                        <a:ext cx="3403600" cy="233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83568" y="2617748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  <a:sym typeface="Symbol"/>
              </a:rPr>
              <a:t>Next we assume the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  <a:sym typeface="Symbol"/>
              </a:rPr>
              <a:t>67.5 cm </a:t>
            </a:r>
            <a:r>
              <a:rPr lang="en-US" sz="2800" dirty="0" smtClean="0">
                <a:solidFill>
                  <a:srgbClr val="92D050"/>
                </a:solidFill>
                <a:sym typeface="Symbol"/>
              </a:rPr>
              <a:t>is the 2</a:t>
            </a:r>
            <a:r>
              <a:rPr lang="en-US" sz="2800" baseline="30000" dirty="0" smtClean="0">
                <a:solidFill>
                  <a:srgbClr val="92D050"/>
                </a:solidFill>
                <a:sym typeface="Symbol"/>
              </a:rPr>
              <a:t>nd</a:t>
            </a:r>
            <a:r>
              <a:rPr lang="en-US" sz="2800" dirty="0" smtClean="0">
                <a:solidFill>
                  <a:srgbClr val="92D050"/>
                </a:solidFill>
                <a:sym typeface="Symbol"/>
              </a:rPr>
              <a:t> resonant length</a:t>
            </a:r>
            <a:endParaRPr lang="en-US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10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2492896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600" b="1" dirty="0" smtClean="0">
                <a:solidFill>
                  <a:srgbClr val="92D050"/>
                </a:solidFill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</a:rPr>
              <a:t> The most likely value for the wavelength is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0.900</a:t>
            </a:r>
            <a:r>
              <a:rPr lang="en-US" sz="2800" dirty="0" smtClean="0">
                <a:solidFill>
                  <a:srgbClr val="92D050"/>
                </a:solidFill>
              </a:rPr>
              <a:t> m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560" y="260648"/>
            <a:ext cx="3167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  <a:sym typeface="Symbol"/>
              </a:rPr>
              <a:t>Using the wave </a:t>
            </a:r>
            <a:r>
              <a:rPr lang="en-US" sz="2800" dirty="0" err="1" smtClean="0">
                <a:solidFill>
                  <a:srgbClr val="92D050"/>
                </a:solidFill>
                <a:sym typeface="Symbol"/>
              </a:rPr>
              <a:t>eqn</a:t>
            </a:r>
            <a:r>
              <a:rPr lang="en-US" sz="2800" dirty="0" smtClean="0">
                <a:solidFill>
                  <a:srgbClr val="92D050"/>
                </a:solidFill>
                <a:sym typeface="Symbol"/>
              </a:rPr>
              <a:t>:</a:t>
            </a:r>
            <a:endParaRPr lang="en-US" sz="2000" dirty="0">
              <a:solidFill>
                <a:srgbClr val="92D05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027726"/>
              </p:ext>
            </p:extLst>
          </p:nvPr>
        </p:nvGraphicFramePr>
        <p:xfrm>
          <a:off x="4052888" y="333375"/>
          <a:ext cx="2001837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4" name="Equation" r:id="rId3" imgW="850680" imgH="647640" progId="Equation.DSMT4">
                  <p:embed/>
                </p:oleObj>
              </mc:Choice>
              <mc:Fallback>
                <p:oleObj name="Equation" r:id="rId3" imgW="85068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8" y="333375"/>
                        <a:ext cx="2001837" cy="152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6372200" y="1412776"/>
            <a:ext cx="18133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  <a:sym typeface="Symbol"/>
              </a:rPr>
              <a:t>this is right</a:t>
            </a:r>
            <a:endParaRPr lang="en-US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57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26" y="2071678"/>
            <a:ext cx="73580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Sections 10.3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Worksheet: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sdrv.ms/1874PcD</a:t>
            </a:r>
            <a:endParaRPr lang="en-CA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758295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784076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3558495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acoustic resonance in air columns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draw air column resonance patterns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open and closed end air column resonance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problems involving open and closed air columns</a:t>
            </a: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772816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3558495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acoustic resonance in air columns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draw air column resonance patterns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open and closed end air column resonance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problems involving open and closed air columns</a:t>
            </a: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36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Acoustic Resonance in air columns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8388424" y="1052736"/>
              <a:ext cx="64807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23528" y="1844824"/>
            <a:ext cx="83529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en-CA" sz="2800" dirty="0" smtClean="0">
                <a:solidFill>
                  <a:schemeClr val="bg1"/>
                </a:solidFill>
              </a:rPr>
              <a:t>Air columns can produce acoustic resonance (sound), by setting up a standing wave within the air column.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CA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   Both closed air columns, like pop bottles, and open air columns, such as a trumpet, can produce sound in this way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In both types, the length of the column and the speed of sound determine the frequencies of the sounds produced by the air column.</a:t>
            </a:r>
            <a:r>
              <a:rPr lang="en-CA" sz="2800" dirty="0" smtClean="0">
                <a:solidFill>
                  <a:schemeClr val="bg1"/>
                </a:solidFill>
              </a:rPr>
              <a:t>		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Closed Air Columns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6228184" y="1052736"/>
              <a:ext cx="280831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395536" y="1693252"/>
            <a:ext cx="8518971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 t</a:t>
            </a:r>
            <a:r>
              <a:rPr lang="en-CA" sz="2800" dirty="0" smtClean="0">
                <a:solidFill>
                  <a:schemeClr val="bg1"/>
                </a:solidFill>
              </a:rPr>
              <a:t>he shortest column length is known as the </a:t>
            </a:r>
            <a:r>
              <a:rPr lang="en-CA" sz="2800" b="1" i="1" dirty="0" smtClean="0">
                <a:solidFill>
                  <a:srgbClr val="92D050"/>
                </a:solidFill>
              </a:rPr>
              <a:t>first resonant length</a:t>
            </a:r>
          </a:p>
          <a:p>
            <a:pPr>
              <a:buFont typeface="Arial" pitchFamily="34" charset="0"/>
              <a:buChar char="•"/>
            </a:pPr>
            <a:endParaRPr lang="en-CA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   the next longest is called the </a:t>
            </a:r>
            <a:r>
              <a:rPr lang="en-CA" sz="2800" b="1" i="1" dirty="0" smtClean="0">
                <a:solidFill>
                  <a:srgbClr val="92D050"/>
                </a:solidFill>
              </a:rPr>
              <a:t>second resonant length</a:t>
            </a:r>
            <a:r>
              <a:rPr lang="en-CA" sz="2800" dirty="0" smtClean="0">
                <a:solidFill>
                  <a:schemeClr val="bg1"/>
                </a:solidFill>
              </a:rPr>
              <a:t>, etc.</a:t>
            </a:r>
          </a:p>
          <a:p>
            <a:endParaRPr lang="en-CA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CA" sz="2800" b="1" i="1" dirty="0" smtClean="0">
                <a:solidFill>
                  <a:schemeClr val="bg1"/>
                </a:solidFill>
              </a:rPr>
              <a:t>   </a:t>
            </a:r>
            <a:r>
              <a:rPr lang="en-CA" sz="2800" b="1" i="1" dirty="0" smtClean="0">
                <a:solidFill>
                  <a:srgbClr val="92D050"/>
                </a:solidFill>
              </a:rPr>
              <a:t>For a closed air column, the first resonant length must be equal to  ¼ </a:t>
            </a:r>
            <a:r>
              <a:rPr lang="en-CA" sz="2800" b="1" i="1" dirty="0" smtClean="0">
                <a:solidFill>
                  <a:srgbClr val="92D050"/>
                </a:solidFill>
                <a:latin typeface="Symbol" pitchFamily="18" charset="2"/>
              </a:rPr>
              <a:t>l</a:t>
            </a:r>
            <a:r>
              <a:rPr lang="en-CA" sz="2800" b="1" i="1" dirty="0" smtClean="0">
                <a:solidFill>
                  <a:srgbClr val="92D050"/>
                </a:solidFill>
              </a:rPr>
              <a:t>.  </a:t>
            </a:r>
          </a:p>
          <a:p>
            <a:pPr>
              <a:buFont typeface="Arial" pitchFamily="34" charset="0"/>
              <a:buChar char="•"/>
            </a:pPr>
            <a:endParaRPr lang="en-CA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  subsequent resonant lengths can be determined by adding half wavelengths to the first resonant length.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304764"/>
            <a:ext cx="9001000" cy="450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583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476672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>
                <a:solidFill>
                  <a:schemeClr val="bg1"/>
                </a:solidFill>
              </a:rPr>
              <a:t>So, for the fundamental, the column length must be: 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675118"/>
              </p:ext>
            </p:extLst>
          </p:nvPr>
        </p:nvGraphicFramePr>
        <p:xfrm>
          <a:off x="4013200" y="1190625"/>
          <a:ext cx="14033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1" name="Equation" r:id="rId3" imgW="507960" imgH="393480" progId="Equation.DSMT4">
                  <p:embed/>
                </p:oleObj>
              </mc:Choice>
              <mc:Fallback>
                <p:oleObj name="Equation" r:id="rId3" imgW="507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1190625"/>
                        <a:ext cx="140335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467544" y="2401724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>
                <a:solidFill>
                  <a:schemeClr val="bg1"/>
                </a:solidFill>
              </a:rPr>
              <a:t>For the 1</a:t>
            </a:r>
            <a:r>
              <a:rPr lang="en-CA" sz="2800" baseline="30000" dirty="0" smtClean="0">
                <a:solidFill>
                  <a:schemeClr val="bg1"/>
                </a:solidFill>
              </a:rPr>
              <a:t>st</a:t>
            </a:r>
            <a:r>
              <a:rPr lang="en-CA" sz="2800" dirty="0" smtClean="0">
                <a:solidFill>
                  <a:schemeClr val="bg1"/>
                </a:solidFill>
              </a:rPr>
              <a:t> overtone, the column length must be: 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288958"/>
              </p:ext>
            </p:extLst>
          </p:nvPr>
        </p:nvGraphicFramePr>
        <p:xfrm>
          <a:off x="3646488" y="2997200"/>
          <a:ext cx="22828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2" name="Equation" r:id="rId5" imgW="825480" imgH="393480" progId="Equation.DSMT4">
                  <p:embed/>
                </p:oleObj>
              </mc:Choice>
              <mc:Fallback>
                <p:oleObj name="Equation" r:id="rId5" imgW="825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2997200"/>
                        <a:ext cx="2282825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67544" y="4267954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>
                <a:solidFill>
                  <a:schemeClr val="bg1"/>
                </a:solidFill>
              </a:rPr>
              <a:t>For the 2</a:t>
            </a:r>
            <a:r>
              <a:rPr lang="en-CA" sz="2800" baseline="30000" dirty="0" smtClean="0">
                <a:solidFill>
                  <a:schemeClr val="bg1"/>
                </a:solidFill>
              </a:rPr>
              <a:t>nd</a:t>
            </a:r>
            <a:r>
              <a:rPr lang="en-CA" sz="2800" dirty="0" smtClean="0">
                <a:solidFill>
                  <a:schemeClr val="bg1"/>
                </a:solidFill>
              </a:rPr>
              <a:t> overtone, the column length must be: 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061295"/>
              </p:ext>
            </p:extLst>
          </p:nvPr>
        </p:nvGraphicFramePr>
        <p:xfrm>
          <a:off x="3629025" y="4863430"/>
          <a:ext cx="23177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3" name="Equation" r:id="rId7" imgW="838080" imgH="393480" progId="Equation.DSMT4">
                  <p:embed/>
                </p:oleObj>
              </mc:Choice>
              <mc:Fallback>
                <p:oleObj name="Equation" r:id="rId7" imgW="838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4863430"/>
                        <a:ext cx="231775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467544" y="6146140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>
                <a:solidFill>
                  <a:schemeClr val="bg1"/>
                </a:solidFill>
              </a:rPr>
              <a:t>etc …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51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Open Air Columns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5796136" y="1052736"/>
              <a:ext cx="32403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95536" y="1830303"/>
            <a:ext cx="8518971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rgbClr val="92D050"/>
                </a:solidFill>
              </a:rPr>
              <a:t>    </a:t>
            </a:r>
            <a:r>
              <a:rPr lang="en-CA" sz="2800" b="1" i="1" dirty="0" smtClean="0">
                <a:solidFill>
                  <a:srgbClr val="92D050"/>
                </a:solidFill>
              </a:rPr>
              <a:t>for a open air column, the first resonant length must be equal to  ½ </a:t>
            </a:r>
            <a:r>
              <a:rPr lang="en-CA" sz="2800" b="1" i="1" dirty="0" smtClean="0">
                <a:solidFill>
                  <a:srgbClr val="92D050"/>
                </a:solidFill>
                <a:latin typeface="Symbol" pitchFamily="18" charset="2"/>
              </a:rPr>
              <a:t>l</a:t>
            </a:r>
            <a:r>
              <a:rPr lang="en-CA" sz="2800" b="1" i="1" dirty="0" smtClean="0">
                <a:solidFill>
                  <a:srgbClr val="92D050"/>
                </a:solidFill>
              </a:rPr>
              <a:t>.  </a:t>
            </a:r>
          </a:p>
          <a:p>
            <a:pPr>
              <a:buFont typeface="Arial" pitchFamily="34" charset="0"/>
              <a:buChar char="•"/>
            </a:pPr>
            <a:endParaRPr lang="en-CA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  Subsequent resonant lengths can be determined by adding half wavelengths to the first resonant length.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33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62" y="332656"/>
            <a:ext cx="9038730" cy="59948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28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481</Words>
  <Application>Microsoft Office PowerPoint</Application>
  <PresentationFormat>On-screen Show (4:3)</PresentationFormat>
  <Paragraphs>57</Paragraphs>
  <Slides>14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Dave Lamonica</cp:lastModifiedBy>
  <cp:revision>179</cp:revision>
  <dcterms:created xsi:type="dcterms:W3CDTF">2013-07-23T20:53:01Z</dcterms:created>
  <dcterms:modified xsi:type="dcterms:W3CDTF">2013-12-05T18:53:45Z</dcterms:modified>
</cp:coreProperties>
</file>