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75" r:id="rId6"/>
    <p:sldId id="380" r:id="rId7"/>
    <p:sldId id="350" r:id="rId8"/>
    <p:sldId id="376" r:id="rId9"/>
    <p:sldId id="381" r:id="rId10"/>
    <p:sldId id="373" r:id="rId11"/>
    <p:sldId id="378" r:id="rId12"/>
    <p:sldId id="382" r:id="rId13"/>
    <p:sldId id="383" r:id="rId14"/>
    <p:sldId id="384" r:id="rId15"/>
    <p:sldId id="385" r:id="rId16"/>
    <p:sldId id="387" r:id="rId17"/>
    <p:sldId id="386" r:id="rId18"/>
    <p:sldId id="388" r:id="rId19"/>
    <p:sldId id="389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26/11/2013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26/11/2013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26/11/2013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26/11/2013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365104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Electrical Circuits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5166587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lesson will introduce you to the two types of electrical circuits, series circuits and parallel circuits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also learn about Kirchhoff’s two laws for electric circuits, the current law and the voltage law</a:t>
            </a:r>
          </a:p>
        </p:txBody>
      </p:sp>
      <p:pic>
        <p:nvPicPr>
          <p:cNvPr id="5" name="Picture 2" descr="http://i.ehow.com/images/a07/25/mt/current-through-resistors-200X2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44624"/>
            <a:ext cx="4355976" cy="4355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Kirchhoff’s Laws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5580112" y="1052736"/>
              <a:ext cx="34563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323528" y="1485945"/>
            <a:ext cx="77364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Kirchhoff discovered two laws for electric circuits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323528" y="2422049"/>
            <a:ext cx="8712968" cy="1815882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Kirchhoff’s Current Law, KCL:</a:t>
            </a:r>
            <a:r>
              <a:rPr lang="en-US" sz="2800" i="1" dirty="0">
                <a:solidFill>
                  <a:srgbClr val="92D050"/>
                </a:solidFill>
              </a:rPr>
              <a:t> </a:t>
            </a:r>
            <a:endParaRPr lang="en-US" sz="2800" i="1" dirty="0" smtClean="0">
              <a:solidFill>
                <a:srgbClr val="92D050"/>
              </a:solidFill>
            </a:endParaRPr>
          </a:p>
          <a:p>
            <a:r>
              <a:rPr lang="en-US" sz="2800" dirty="0" smtClean="0">
                <a:solidFill>
                  <a:srgbClr val="92D050"/>
                </a:solidFill>
              </a:rPr>
              <a:t> </a:t>
            </a:r>
            <a:r>
              <a:rPr lang="en-US" sz="2800" i="1" dirty="0">
                <a:solidFill>
                  <a:srgbClr val="92D050"/>
                </a:solidFill>
              </a:rPr>
              <a:t>The total amount of current </a:t>
            </a:r>
            <a:r>
              <a:rPr lang="en-US" sz="2800" i="1" dirty="0" smtClean="0">
                <a:solidFill>
                  <a:srgbClr val="92D050"/>
                </a:solidFill>
              </a:rPr>
              <a:t>into a </a:t>
            </a:r>
            <a:r>
              <a:rPr lang="en-US" sz="2800" i="1" dirty="0">
                <a:solidFill>
                  <a:srgbClr val="92D050"/>
                </a:solidFill>
              </a:rPr>
              <a:t>junction point of a </a:t>
            </a:r>
            <a:endParaRPr lang="en-US" sz="2800" i="1" dirty="0" smtClean="0">
              <a:solidFill>
                <a:srgbClr val="92D050"/>
              </a:solidFill>
            </a:endParaRPr>
          </a:p>
          <a:p>
            <a:r>
              <a:rPr lang="en-US" sz="2800" i="1" dirty="0" smtClean="0">
                <a:solidFill>
                  <a:srgbClr val="92D050"/>
                </a:solidFill>
              </a:rPr>
              <a:t>circuit </a:t>
            </a:r>
            <a:r>
              <a:rPr lang="en-US" sz="2800" i="1" dirty="0">
                <a:solidFill>
                  <a:srgbClr val="92D050"/>
                </a:solidFill>
              </a:rPr>
              <a:t>equals the total current that flows </a:t>
            </a:r>
            <a:r>
              <a:rPr lang="en-US" sz="2800" i="1" dirty="0" smtClean="0">
                <a:solidFill>
                  <a:srgbClr val="92D050"/>
                </a:solidFill>
              </a:rPr>
              <a:t>out of </a:t>
            </a:r>
            <a:r>
              <a:rPr lang="en-US" sz="2800" i="1" dirty="0">
                <a:solidFill>
                  <a:srgbClr val="92D050"/>
                </a:solidFill>
              </a:rPr>
              <a:t>that </a:t>
            </a:r>
            <a:endParaRPr lang="en-US" sz="2800" i="1" dirty="0" smtClean="0">
              <a:solidFill>
                <a:srgbClr val="92D050"/>
              </a:solidFill>
            </a:endParaRPr>
          </a:p>
          <a:p>
            <a:r>
              <a:rPr lang="en-US" sz="2800" i="1" dirty="0" smtClean="0">
                <a:solidFill>
                  <a:srgbClr val="92D050"/>
                </a:solidFill>
              </a:rPr>
              <a:t>same </a:t>
            </a:r>
            <a:r>
              <a:rPr lang="en-US" sz="2800" i="1" dirty="0">
                <a:solidFill>
                  <a:srgbClr val="92D050"/>
                </a:solidFill>
              </a:rPr>
              <a:t>junction.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323528" y="4853478"/>
            <a:ext cx="8712968" cy="1815882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92D050"/>
                </a:solidFill>
              </a:rPr>
              <a:t>Kirchhoff’s Voltage Law, KVL:  </a:t>
            </a:r>
            <a:endParaRPr lang="en-US" sz="2800" b="1" i="1" dirty="0" smtClean="0">
              <a:solidFill>
                <a:srgbClr val="92D050"/>
              </a:solidFill>
            </a:endParaRPr>
          </a:p>
          <a:p>
            <a:r>
              <a:rPr lang="en-US" sz="2800" i="1" dirty="0" smtClean="0">
                <a:solidFill>
                  <a:srgbClr val="92D050"/>
                </a:solidFill>
              </a:rPr>
              <a:t>The </a:t>
            </a:r>
            <a:r>
              <a:rPr lang="en-US" sz="2800" i="1" dirty="0">
                <a:solidFill>
                  <a:srgbClr val="92D050"/>
                </a:solidFill>
              </a:rPr>
              <a:t>total of all electric </a:t>
            </a:r>
            <a:r>
              <a:rPr lang="en-US" sz="2800" i="1" dirty="0" smtClean="0">
                <a:solidFill>
                  <a:srgbClr val="92D050"/>
                </a:solidFill>
              </a:rPr>
              <a:t>potential decreases </a:t>
            </a:r>
            <a:r>
              <a:rPr lang="en-US" sz="2800" i="1" dirty="0">
                <a:solidFill>
                  <a:srgbClr val="92D050"/>
                </a:solidFill>
              </a:rPr>
              <a:t>in any </a:t>
            </a:r>
            <a:endParaRPr lang="en-US" sz="2800" i="1" dirty="0" smtClean="0">
              <a:solidFill>
                <a:srgbClr val="92D050"/>
              </a:solidFill>
            </a:endParaRPr>
          </a:p>
          <a:p>
            <a:r>
              <a:rPr lang="en-US" sz="2800" i="1" dirty="0" smtClean="0">
                <a:solidFill>
                  <a:srgbClr val="92D050"/>
                </a:solidFill>
              </a:rPr>
              <a:t>complete </a:t>
            </a:r>
            <a:r>
              <a:rPr lang="en-US" sz="2800" i="1" dirty="0">
                <a:solidFill>
                  <a:srgbClr val="92D050"/>
                </a:solidFill>
              </a:rPr>
              <a:t>circuit loop is equal to </a:t>
            </a:r>
            <a:r>
              <a:rPr lang="en-US" sz="2800" i="1" dirty="0" smtClean="0">
                <a:solidFill>
                  <a:srgbClr val="92D050"/>
                </a:solidFill>
              </a:rPr>
              <a:t>all potential increases </a:t>
            </a:r>
            <a:r>
              <a:rPr lang="en-US" sz="2800" i="1" dirty="0">
                <a:solidFill>
                  <a:srgbClr val="92D050"/>
                </a:solidFill>
              </a:rPr>
              <a:t>in that </a:t>
            </a:r>
            <a:r>
              <a:rPr lang="en-US" sz="2800" i="1" dirty="0" smtClean="0">
                <a:solidFill>
                  <a:srgbClr val="92D050"/>
                </a:solidFill>
              </a:rPr>
              <a:t>same circuit </a:t>
            </a:r>
            <a:r>
              <a:rPr lang="en-US" sz="2800" i="1" dirty="0">
                <a:solidFill>
                  <a:srgbClr val="92D050"/>
                </a:solidFill>
              </a:rPr>
              <a:t>loop.</a:t>
            </a:r>
          </a:p>
        </p:txBody>
      </p:sp>
    </p:spTree>
    <p:extLst>
      <p:ext uri="{BB962C8B-B14F-4D97-AF65-F5344CB8AC3E}">
        <p14:creationId xmlns:p14="http://schemas.microsoft.com/office/powerpoint/2010/main" val="355833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9" grpId="0" animBg="1" autoUpdateAnimBg="0"/>
      <p:bldP spid="2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0648"/>
            <a:ext cx="8280920" cy="547260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  <p:grpSp>
        <p:nvGrpSpPr>
          <p:cNvPr id="5" name="Group 148"/>
          <p:cNvGrpSpPr>
            <a:grpSpLocks/>
          </p:cNvGrpSpPr>
          <p:nvPr/>
        </p:nvGrpSpPr>
        <p:grpSpPr bwMode="auto">
          <a:xfrm>
            <a:off x="2087192" y="1688382"/>
            <a:ext cx="5133977" cy="2631316"/>
            <a:chOff x="1015" y="896"/>
            <a:chExt cx="3234" cy="1657"/>
          </a:xfrm>
        </p:grpSpPr>
        <p:sp>
          <p:nvSpPr>
            <p:cNvPr id="6" name="Line 72"/>
            <p:cNvSpPr>
              <a:spLocks noChangeShapeType="1"/>
            </p:cNvSpPr>
            <p:nvPr/>
          </p:nvSpPr>
          <p:spPr bwMode="auto">
            <a:xfrm>
              <a:off x="1015" y="1980"/>
              <a:ext cx="43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73"/>
            <p:cNvSpPr>
              <a:spLocks noChangeShapeType="1"/>
            </p:cNvSpPr>
            <p:nvPr/>
          </p:nvSpPr>
          <p:spPr bwMode="auto">
            <a:xfrm>
              <a:off x="1111" y="1884"/>
              <a:ext cx="24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4"/>
            <p:cNvSpPr>
              <a:spLocks noChangeShapeType="1"/>
            </p:cNvSpPr>
            <p:nvPr/>
          </p:nvSpPr>
          <p:spPr bwMode="auto">
            <a:xfrm>
              <a:off x="1015" y="1788"/>
              <a:ext cx="43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75"/>
            <p:cNvSpPr>
              <a:spLocks noChangeShapeType="1"/>
            </p:cNvSpPr>
            <p:nvPr/>
          </p:nvSpPr>
          <p:spPr bwMode="auto">
            <a:xfrm>
              <a:off x="1111" y="1692"/>
              <a:ext cx="24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6"/>
            <p:cNvSpPr>
              <a:spLocks noChangeShapeType="1"/>
            </p:cNvSpPr>
            <p:nvPr/>
          </p:nvSpPr>
          <p:spPr bwMode="auto">
            <a:xfrm>
              <a:off x="1015" y="1596"/>
              <a:ext cx="43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77"/>
            <p:cNvSpPr>
              <a:spLocks noChangeShapeType="1"/>
            </p:cNvSpPr>
            <p:nvPr/>
          </p:nvSpPr>
          <p:spPr bwMode="auto">
            <a:xfrm>
              <a:off x="1111" y="1501"/>
              <a:ext cx="24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78"/>
            <p:cNvSpPr>
              <a:spLocks noChangeShapeType="1"/>
            </p:cNvSpPr>
            <p:nvPr/>
          </p:nvSpPr>
          <p:spPr bwMode="auto">
            <a:xfrm flipV="1">
              <a:off x="1227" y="1001"/>
              <a:ext cx="1" cy="4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79"/>
            <p:cNvSpPr>
              <a:spLocks noChangeShapeType="1"/>
            </p:cNvSpPr>
            <p:nvPr/>
          </p:nvSpPr>
          <p:spPr bwMode="auto">
            <a:xfrm flipH="1" flipV="1">
              <a:off x="1226" y="1995"/>
              <a:ext cx="1" cy="4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80"/>
            <p:cNvSpPr>
              <a:spLocks noChangeShapeType="1"/>
            </p:cNvSpPr>
            <p:nvPr/>
          </p:nvSpPr>
          <p:spPr bwMode="auto">
            <a:xfrm>
              <a:off x="1229" y="1005"/>
              <a:ext cx="11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81"/>
            <p:cNvSpPr>
              <a:spLocks noChangeShapeType="1"/>
            </p:cNvSpPr>
            <p:nvPr/>
          </p:nvSpPr>
          <p:spPr bwMode="auto">
            <a:xfrm>
              <a:off x="2938" y="991"/>
              <a:ext cx="122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82"/>
            <p:cNvSpPr>
              <a:spLocks noChangeShapeType="1"/>
            </p:cNvSpPr>
            <p:nvPr/>
          </p:nvSpPr>
          <p:spPr bwMode="auto">
            <a:xfrm>
              <a:off x="4159" y="988"/>
              <a:ext cx="2" cy="3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" name="Group 83"/>
            <p:cNvGrpSpPr>
              <a:grpSpLocks/>
            </p:cNvGrpSpPr>
            <p:nvPr/>
          </p:nvGrpSpPr>
          <p:grpSpPr bwMode="auto">
            <a:xfrm>
              <a:off x="4045" y="1375"/>
              <a:ext cx="204" cy="669"/>
              <a:chOff x="3476" y="2583"/>
              <a:chExt cx="204" cy="624"/>
            </a:xfrm>
          </p:grpSpPr>
          <p:sp>
            <p:nvSpPr>
              <p:cNvPr id="45" name="Line 84"/>
              <p:cNvSpPr>
                <a:spLocks noChangeShapeType="1"/>
              </p:cNvSpPr>
              <p:nvPr/>
            </p:nvSpPr>
            <p:spPr bwMode="auto">
              <a:xfrm flipH="1">
                <a:off x="3476" y="2583"/>
                <a:ext cx="115" cy="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85"/>
              <p:cNvSpPr>
                <a:spLocks noChangeShapeType="1"/>
              </p:cNvSpPr>
              <p:nvPr/>
            </p:nvSpPr>
            <p:spPr bwMode="auto">
              <a:xfrm>
                <a:off x="3476" y="2637"/>
                <a:ext cx="204" cy="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86"/>
              <p:cNvSpPr>
                <a:spLocks noChangeShapeType="1"/>
              </p:cNvSpPr>
              <p:nvPr/>
            </p:nvSpPr>
            <p:spPr bwMode="auto">
              <a:xfrm flipH="1">
                <a:off x="3476" y="2681"/>
                <a:ext cx="204" cy="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87"/>
              <p:cNvSpPr>
                <a:spLocks noChangeShapeType="1"/>
              </p:cNvSpPr>
              <p:nvPr/>
            </p:nvSpPr>
            <p:spPr bwMode="auto">
              <a:xfrm>
                <a:off x="3476" y="2736"/>
                <a:ext cx="204" cy="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88"/>
              <p:cNvSpPr>
                <a:spLocks noChangeShapeType="1"/>
              </p:cNvSpPr>
              <p:nvPr/>
            </p:nvSpPr>
            <p:spPr bwMode="auto">
              <a:xfrm flipH="1">
                <a:off x="3476" y="2790"/>
                <a:ext cx="204" cy="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89"/>
              <p:cNvSpPr>
                <a:spLocks noChangeShapeType="1"/>
              </p:cNvSpPr>
              <p:nvPr/>
            </p:nvSpPr>
            <p:spPr bwMode="auto">
              <a:xfrm>
                <a:off x="3476" y="2855"/>
                <a:ext cx="204" cy="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90"/>
              <p:cNvSpPr>
                <a:spLocks noChangeShapeType="1"/>
              </p:cNvSpPr>
              <p:nvPr/>
            </p:nvSpPr>
            <p:spPr bwMode="auto">
              <a:xfrm flipH="1">
                <a:off x="3476" y="2907"/>
                <a:ext cx="204" cy="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91"/>
              <p:cNvSpPr>
                <a:spLocks noChangeShapeType="1"/>
              </p:cNvSpPr>
              <p:nvPr/>
            </p:nvSpPr>
            <p:spPr bwMode="auto">
              <a:xfrm>
                <a:off x="3476" y="2967"/>
                <a:ext cx="204" cy="5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92"/>
              <p:cNvSpPr>
                <a:spLocks noChangeShapeType="1"/>
              </p:cNvSpPr>
              <p:nvPr/>
            </p:nvSpPr>
            <p:spPr bwMode="auto">
              <a:xfrm flipH="1">
                <a:off x="3476" y="3024"/>
                <a:ext cx="204" cy="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93"/>
              <p:cNvSpPr>
                <a:spLocks noChangeShapeType="1"/>
              </p:cNvSpPr>
              <p:nvPr/>
            </p:nvSpPr>
            <p:spPr bwMode="auto">
              <a:xfrm>
                <a:off x="3476" y="3093"/>
                <a:ext cx="204" cy="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94"/>
              <p:cNvSpPr>
                <a:spLocks noChangeShapeType="1"/>
              </p:cNvSpPr>
              <p:nvPr/>
            </p:nvSpPr>
            <p:spPr bwMode="auto">
              <a:xfrm flipH="1">
                <a:off x="3591" y="3153"/>
                <a:ext cx="89" cy="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" name="Line 95"/>
            <p:cNvSpPr>
              <a:spLocks noChangeShapeType="1"/>
            </p:cNvSpPr>
            <p:nvPr/>
          </p:nvSpPr>
          <p:spPr bwMode="auto">
            <a:xfrm flipV="1">
              <a:off x="1222" y="2438"/>
              <a:ext cx="1053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96"/>
            <p:cNvSpPr>
              <a:spLocks noChangeShapeType="1"/>
            </p:cNvSpPr>
            <p:nvPr/>
          </p:nvSpPr>
          <p:spPr bwMode="auto">
            <a:xfrm flipV="1">
              <a:off x="4162" y="2046"/>
              <a:ext cx="1" cy="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" name="Group 97"/>
            <p:cNvGrpSpPr>
              <a:grpSpLocks/>
            </p:cNvGrpSpPr>
            <p:nvPr/>
          </p:nvGrpSpPr>
          <p:grpSpPr bwMode="auto">
            <a:xfrm rot="16200000">
              <a:off x="2523" y="697"/>
              <a:ext cx="218" cy="624"/>
              <a:chOff x="3476" y="2583"/>
              <a:chExt cx="204" cy="624"/>
            </a:xfrm>
          </p:grpSpPr>
          <p:sp>
            <p:nvSpPr>
              <p:cNvPr id="34" name="Line 98"/>
              <p:cNvSpPr>
                <a:spLocks noChangeShapeType="1"/>
              </p:cNvSpPr>
              <p:nvPr/>
            </p:nvSpPr>
            <p:spPr bwMode="auto">
              <a:xfrm flipH="1">
                <a:off x="3476" y="2583"/>
                <a:ext cx="115" cy="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99"/>
              <p:cNvSpPr>
                <a:spLocks noChangeShapeType="1"/>
              </p:cNvSpPr>
              <p:nvPr/>
            </p:nvSpPr>
            <p:spPr bwMode="auto">
              <a:xfrm>
                <a:off x="3476" y="2637"/>
                <a:ext cx="204" cy="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00"/>
              <p:cNvSpPr>
                <a:spLocks noChangeShapeType="1"/>
              </p:cNvSpPr>
              <p:nvPr/>
            </p:nvSpPr>
            <p:spPr bwMode="auto">
              <a:xfrm flipH="1">
                <a:off x="3476" y="2681"/>
                <a:ext cx="204" cy="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01"/>
              <p:cNvSpPr>
                <a:spLocks noChangeShapeType="1"/>
              </p:cNvSpPr>
              <p:nvPr/>
            </p:nvSpPr>
            <p:spPr bwMode="auto">
              <a:xfrm>
                <a:off x="3476" y="2736"/>
                <a:ext cx="204" cy="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02"/>
              <p:cNvSpPr>
                <a:spLocks noChangeShapeType="1"/>
              </p:cNvSpPr>
              <p:nvPr/>
            </p:nvSpPr>
            <p:spPr bwMode="auto">
              <a:xfrm flipH="1">
                <a:off x="3476" y="2790"/>
                <a:ext cx="204" cy="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103"/>
              <p:cNvSpPr>
                <a:spLocks noChangeShapeType="1"/>
              </p:cNvSpPr>
              <p:nvPr/>
            </p:nvSpPr>
            <p:spPr bwMode="auto">
              <a:xfrm>
                <a:off x="3476" y="2855"/>
                <a:ext cx="204" cy="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104"/>
              <p:cNvSpPr>
                <a:spLocks noChangeShapeType="1"/>
              </p:cNvSpPr>
              <p:nvPr/>
            </p:nvSpPr>
            <p:spPr bwMode="auto">
              <a:xfrm flipH="1">
                <a:off x="3476" y="2907"/>
                <a:ext cx="204" cy="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105"/>
              <p:cNvSpPr>
                <a:spLocks noChangeShapeType="1"/>
              </p:cNvSpPr>
              <p:nvPr/>
            </p:nvSpPr>
            <p:spPr bwMode="auto">
              <a:xfrm>
                <a:off x="3476" y="2967"/>
                <a:ext cx="204" cy="5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106"/>
              <p:cNvSpPr>
                <a:spLocks noChangeShapeType="1"/>
              </p:cNvSpPr>
              <p:nvPr/>
            </p:nvSpPr>
            <p:spPr bwMode="auto">
              <a:xfrm flipH="1">
                <a:off x="3476" y="3024"/>
                <a:ext cx="204" cy="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107"/>
              <p:cNvSpPr>
                <a:spLocks noChangeShapeType="1"/>
              </p:cNvSpPr>
              <p:nvPr/>
            </p:nvSpPr>
            <p:spPr bwMode="auto">
              <a:xfrm>
                <a:off x="3476" y="3093"/>
                <a:ext cx="204" cy="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08"/>
              <p:cNvSpPr>
                <a:spLocks noChangeShapeType="1"/>
              </p:cNvSpPr>
              <p:nvPr/>
            </p:nvSpPr>
            <p:spPr bwMode="auto">
              <a:xfrm flipH="1">
                <a:off x="3591" y="3153"/>
                <a:ext cx="89" cy="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109"/>
            <p:cNvGrpSpPr>
              <a:grpSpLocks/>
            </p:cNvGrpSpPr>
            <p:nvPr/>
          </p:nvGrpSpPr>
          <p:grpSpPr bwMode="auto">
            <a:xfrm rot="16200000">
              <a:off x="2496" y="2136"/>
              <a:ext cx="218" cy="624"/>
              <a:chOff x="3476" y="2583"/>
              <a:chExt cx="204" cy="624"/>
            </a:xfrm>
          </p:grpSpPr>
          <p:sp>
            <p:nvSpPr>
              <p:cNvPr id="23" name="Line 110"/>
              <p:cNvSpPr>
                <a:spLocks noChangeShapeType="1"/>
              </p:cNvSpPr>
              <p:nvPr/>
            </p:nvSpPr>
            <p:spPr bwMode="auto">
              <a:xfrm flipH="1">
                <a:off x="3476" y="2583"/>
                <a:ext cx="115" cy="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111"/>
              <p:cNvSpPr>
                <a:spLocks noChangeShapeType="1"/>
              </p:cNvSpPr>
              <p:nvPr/>
            </p:nvSpPr>
            <p:spPr bwMode="auto">
              <a:xfrm>
                <a:off x="3476" y="2637"/>
                <a:ext cx="204" cy="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12"/>
              <p:cNvSpPr>
                <a:spLocks noChangeShapeType="1"/>
              </p:cNvSpPr>
              <p:nvPr/>
            </p:nvSpPr>
            <p:spPr bwMode="auto">
              <a:xfrm flipH="1">
                <a:off x="3476" y="2681"/>
                <a:ext cx="204" cy="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13"/>
              <p:cNvSpPr>
                <a:spLocks noChangeShapeType="1"/>
              </p:cNvSpPr>
              <p:nvPr/>
            </p:nvSpPr>
            <p:spPr bwMode="auto">
              <a:xfrm>
                <a:off x="3476" y="2736"/>
                <a:ext cx="204" cy="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114"/>
              <p:cNvSpPr>
                <a:spLocks noChangeShapeType="1"/>
              </p:cNvSpPr>
              <p:nvPr/>
            </p:nvSpPr>
            <p:spPr bwMode="auto">
              <a:xfrm flipH="1">
                <a:off x="3476" y="2790"/>
                <a:ext cx="204" cy="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115"/>
              <p:cNvSpPr>
                <a:spLocks noChangeShapeType="1"/>
              </p:cNvSpPr>
              <p:nvPr/>
            </p:nvSpPr>
            <p:spPr bwMode="auto">
              <a:xfrm>
                <a:off x="3476" y="2855"/>
                <a:ext cx="204" cy="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116"/>
              <p:cNvSpPr>
                <a:spLocks noChangeShapeType="1"/>
              </p:cNvSpPr>
              <p:nvPr/>
            </p:nvSpPr>
            <p:spPr bwMode="auto">
              <a:xfrm flipH="1">
                <a:off x="3476" y="2907"/>
                <a:ext cx="204" cy="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117"/>
              <p:cNvSpPr>
                <a:spLocks noChangeShapeType="1"/>
              </p:cNvSpPr>
              <p:nvPr/>
            </p:nvSpPr>
            <p:spPr bwMode="auto">
              <a:xfrm>
                <a:off x="3476" y="2967"/>
                <a:ext cx="204" cy="5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118"/>
              <p:cNvSpPr>
                <a:spLocks noChangeShapeType="1"/>
              </p:cNvSpPr>
              <p:nvPr/>
            </p:nvSpPr>
            <p:spPr bwMode="auto">
              <a:xfrm flipH="1">
                <a:off x="3476" y="3024"/>
                <a:ext cx="204" cy="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19"/>
              <p:cNvSpPr>
                <a:spLocks noChangeShapeType="1"/>
              </p:cNvSpPr>
              <p:nvPr/>
            </p:nvSpPr>
            <p:spPr bwMode="auto">
              <a:xfrm>
                <a:off x="3476" y="3093"/>
                <a:ext cx="204" cy="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20"/>
              <p:cNvSpPr>
                <a:spLocks noChangeShapeType="1"/>
              </p:cNvSpPr>
              <p:nvPr/>
            </p:nvSpPr>
            <p:spPr bwMode="auto">
              <a:xfrm flipH="1">
                <a:off x="3591" y="3153"/>
                <a:ext cx="89" cy="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Line 121"/>
            <p:cNvSpPr>
              <a:spLocks noChangeShapeType="1"/>
            </p:cNvSpPr>
            <p:nvPr/>
          </p:nvSpPr>
          <p:spPr bwMode="auto">
            <a:xfrm>
              <a:off x="2914" y="2437"/>
              <a:ext cx="12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151"/>
          <p:cNvGrpSpPr>
            <a:grpSpLocks/>
          </p:cNvGrpSpPr>
          <p:nvPr/>
        </p:nvGrpSpPr>
        <p:grpSpPr bwMode="auto">
          <a:xfrm>
            <a:off x="7090990" y="2187997"/>
            <a:ext cx="1374775" cy="1525587"/>
            <a:chOff x="4167" y="1211"/>
            <a:chExt cx="866" cy="961"/>
          </a:xfrm>
        </p:grpSpPr>
        <p:sp>
          <p:nvSpPr>
            <p:cNvPr id="57" name="Oval 124"/>
            <p:cNvSpPr>
              <a:spLocks noChangeArrowheads="1"/>
            </p:cNvSpPr>
            <p:nvPr/>
          </p:nvSpPr>
          <p:spPr bwMode="auto">
            <a:xfrm>
              <a:off x="4601" y="1487"/>
              <a:ext cx="423" cy="42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125"/>
            <p:cNvSpPr txBox="1">
              <a:spLocks noChangeArrowheads="1"/>
            </p:cNvSpPr>
            <p:nvPr/>
          </p:nvSpPr>
          <p:spPr bwMode="auto">
            <a:xfrm>
              <a:off x="4667" y="1539"/>
              <a:ext cx="36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V</a:t>
              </a:r>
              <a:r>
                <a:rPr lang="en-US" sz="2800" b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</a:p>
          </p:txBody>
        </p:sp>
        <p:sp>
          <p:nvSpPr>
            <p:cNvPr id="59" name="Line 126"/>
            <p:cNvSpPr>
              <a:spLocks noChangeShapeType="1"/>
            </p:cNvSpPr>
            <p:nvPr/>
          </p:nvSpPr>
          <p:spPr bwMode="auto">
            <a:xfrm flipV="1">
              <a:off x="4815" y="1211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27"/>
            <p:cNvSpPr>
              <a:spLocks noChangeShapeType="1"/>
            </p:cNvSpPr>
            <p:nvPr/>
          </p:nvSpPr>
          <p:spPr bwMode="auto">
            <a:xfrm flipV="1">
              <a:off x="4815" y="1893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28"/>
            <p:cNvSpPr>
              <a:spLocks noChangeShapeType="1"/>
            </p:cNvSpPr>
            <p:nvPr/>
          </p:nvSpPr>
          <p:spPr bwMode="auto">
            <a:xfrm flipH="1">
              <a:off x="4167" y="1211"/>
              <a:ext cx="6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29"/>
            <p:cNvSpPr>
              <a:spLocks noChangeShapeType="1"/>
            </p:cNvSpPr>
            <p:nvPr/>
          </p:nvSpPr>
          <p:spPr bwMode="auto">
            <a:xfrm flipH="1">
              <a:off x="4167" y="2172"/>
              <a:ext cx="6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146"/>
          <p:cNvGrpSpPr>
            <a:grpSpLocks/>
          </p:cNvGrpSpPr>
          <p:nvPr/>
        </p:nvGrpSpPr>
        <p:grpSpPr bwMode="auto">
          <a:xfrm>
            <a:off x="3892177" y="476672"/>
            <a:ext cx="1557338" cy="1370012"/>
            <a:chOff x="2152" y="133"/>
            <a:chExt cx="981" cy="863"/>
          </a:xfrm>
        </p:grpSpPr>
        <p:sp>
          <p:nvSpPr>
            <p:cNvPr id="64" name="Oval 138"/>
            <p:cNvSpPr>
              <a:spLocks noChangeArrowheads="1"/>
            </p:cNvSpPr>
            <p:nvPr/>
          </p:nvSpPr>
          <p:spPr bwMode="auto">
            <a:xfrm rot="16200000">
              <a:off x="2437" y="130"/>
              <a:ext cx="426" cy="4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140"/>
            <p:cNvSpPr>
              <a:spLocks noChangeShapeType="1"/>
            </p:cNvSpPr>
            <p:nvPr/>
          </p:nvSpPr>
          <p:spPr bwMode="auto">
            <a:xfrm rot="16200000" flipV="1">
              <a:off x="2293" y="203"/>
              <a:ext cx="0" cy="2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41"/>
            <p:cNvSpPr>
              <a:spLocks noChangeShapeType="1"/>
            </p:cNvSpPr>
            <p:nvPr/>
          </p:nvSpPr>
          <p:spPr bwMode="auto">
            <a:xfrm rot="16200000" flipV="1">
              <a:off x="2989" y="203"/>
              <a:ext cx="0" cy="2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42"/>
            <p:cNvSpPr>
              <a:spLocks noChangeShapeType="1"/>
            </p:cNvSpPr>
            <p:nvPr/>
          </p:nvSpPr>
          <p:spPr bwMode="auto">
            <a:xfrm rot="16200000" flipH="1">
              <a:off x="1825" y="670"/>
              <a:ext cx="6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43"/>
            <p:cNvSpPr>
              <a:spLocks noChangeShapeType="1"/>
            </p:cNvSpPr>
            <p:nvPr/>
          </p:nvSpPr>
          <p:spPr bwMode="auto">
            <a:xfrm rot="16200000" flipH="1">
              <a:off x="2806" y="670"/>
              <a:ext cx="6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Text Box 145"/>
            <p:cNvSpPr txBox="1">
              <a:spLocks noChangeArrowheads="1"/>
            </p:cNvSpPr>
            <p:nvPr/>
          </p:nvSpPr>
          <p:spPr bwMode="auto">
            <a:xfrm>
              <a:off x="2520" y="196"/>
              <a:ext cx="32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/>
                <a:t>V</a:t>
              </a:r>
              <a:r>
                <a:rPr lang="en-US" sz="2800" b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70" name="Group 150"/>
          <p:cNvGrpSpPr>
            <a:grpSpLocks/>
          </p:cNvGrpSpPr>
          <p:nvPr/>
        </p:nvGrpSpPr>
        <p:grpSpPr bwMode="auto">
          <a:xfrm>
            <a:off x="3863602" y="4139034"/>
            <a:ext cx="1566863" cy="1360488"/>
            <a:chOff x="2152" y="2221"/>
            <a:chExt cx="987" cy="857"/>
          </a:xfrm>
        </p:grpSpPr>
        <p:sp>
          <p:nvSpPr>
            <p:cNvPr id="71" name="Oval 131"/>
            <p:cNvSpPr>
              <a:spLocks noChangeArrowheads="1"/>
            </p:cNvSpPr>
            <p:nvPr/>
          </p:nvSpPr>
          <p:spPr bwMode="auto">
            <a:xfrm rot="5400000">
              <a:off x="2429" y="2651"/>
              <a:ext cx="423" cy="4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33"/>
            <p:cNvSpPr>
              <a:spLocks noChangeShapeType="1"/>
            </p:cNvSpPr>
            <p:nvPr/>
          </p:nvSpPr>
          <p:spPr bwMode="auto">
            <a:xfrm rot="5400000" flipV="1">
              <a:off x="2998" y="2728"/>
              <a:ext cx="0" cy="2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34"/>
            <p:cNvSpPr>
              <a:spLocks noChangeShapeType="1"/>
            </p:cNvSpPr>
            <p:nvPr/>
          </p:nvSpPr>
          <p:spPr bwMode="auto">
            <a:xfrm rot="5400000" flipV="1">
              <a:off x="2293" y="2737"/>
              <a:ext cx="0" cy="2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35"/>
            <p:cNvSpPr>
              <a:spLocks noChangeShapeType="1"/>
            </p:cNvSpPr>
            <p:nvPr/>
          </p:nvSpPr>
          <p:spPr bwMode="auto">
            <a:xfrm rot="5400000" flipH="1">
              <a:off x="2815" y="2545"/>
              <a:ext cx="6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36"/>
            <p:cNvSpPr>
              <a:spLocks noChangeShapeType="1"/>
            </p:cNvSpPr>
            <p:nvPr/>
          </p:nvSpPr>
          <p:spPr bwMode="auto">
            <a:xfrm rot="5400000" flipH="1">
              <a:off x="1834" y="2545"/>
              <a:ext cx="6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Text Box 147"/>
            <p:cNvSpPr txBox="1">
              <a:spLocks noChangeArrowheads="1"/>
            </p:cNvSpPr>
            <p:nvPr/>
          </p:nvSpPr>
          <p:spPr bwMode="auto">
            <a:xfrm>
              <a:off x="2508" y="2681"/>
              <a:ext cx="32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/>
                <a:t>V</a:t>
              </a:r>
              <a:r>
                <a:rPr lang="en-US" sz="2800" b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77" name="Group 160"/>
          <p:cNvGrpSpPr>
            <a:grpSpLocks/>
          </p:cNvGrpSpPr>
          <p:nvPr/>
        </p:nvGrpSpPr>
        <p:grpSpPr bwMode="auto">
          <a:xfrm>
            <a:off x="1034677" y="2226097"/>
            <a:ext cx="1384300" cy="1539875"/>
            <a:chOff x="352" y="1235"/>
            <a:chExt cx="872" cy="970"/>
          </a:xfrm>
        </p:grpSpPr>
        <p:sp>
          <p:nvSpPr>
            <p:cNvPr id="78" name="Oval 153"/>
            <p:cNvSpPr>
              <a:spLocks noChangeArrowheads="1"/>
            </p:cNvSpPr>
            <p:nvPr/>
          </p:nvSpPr>
          <p:spPr bwMode="auto">
            <a:xfrm>
              <a:off x="352" y="1520"/>
              <a:ext cx="423" cy="42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Text Box 154"/>
            <p:cNvSpPr txBox="1">
              <a:spLocks noChangeArrowheads="1"/>
            </p:cNvSpPr>
            <p:nvPr/>
          </p:nvSpPr>
          <p:spPr bwMode="auto">
            <a:xfrm>
              <a:off x="403" y="1572"/>
              <a:ext cx="36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V</a:t>
              </a:r>
              <a:r>
                <a:rPr lang="en-US" sz="2800" b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</a:t>
              </a:r>
            </a:p>
          </p:txBody>
        </p:sp>
        <p:sp>
          <p:nvSpPr>
            <p:cNvPr id="80" name="Line 155"/>
            <p:cNvSpPr>
              <a:spLocks noChangeShapeType="1"/>
            </p:cNvSpPr>
            <p:nvPr/>
          </p:nvSpPr>
          <p:spPr bwMode="auto">
            <a:xfrm flipV="1">
              <a:off x="566" y="1244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56"/>
            <p:cNvSpPr>
              <a:spLocks noChangeShapeType="1"/>
            </p:cNvSpPr>
            <p:nvPr/>
          </p:nvSpPr>
          <p:spPr bwMode="auto">
            <a:xfrm flipV="1">
              <a:off x="566" y="1926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57"/>
            <p:cNvSpPr>
              <a:spLocks noChangeShapeType="1"/>
            </p:cNvSpPr>
            <p:nvPr/>
          </p:nvSpPr>
          <p:spPr bwMode="auto">
            <a:xfrm flipH="1">
              <a:off x="576" y="1235"/>
              <a:ext cx="6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58"/>
            <p:cNvSpPr>
              <a:spLocks noChangeShapeType="1"/>
            </p:cNvSpPr>
            <p:nvPr/>
          </p:nvSpPr>
          <p:spPr bwMode="auto">
            <a:xfrm flipH="1">
              <a:off x="567" y="2205"/>
              <a:ext cx="6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" name="Line 161"/>
          <p:cNvSpPr>
            <a:spLocks noChangeShapeType="1"/>
          </p:cNvSpPr>
          <p:nvPr/>
        </p:nvSpPr>
        <p:spPr bwMode="auto">
          <a:xfrm flipV="1">
            <a:off x="2753940" y="2180059"/>
            <a:ext cx="0" cy="450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" name="Line 162"/>
          <p:cNvSpPr>
            <a:spLocks noChangeShapeType="1"/>
          </p:cNvSpPr>
          <p:nvPr/>
        </p:nvSpPr>
        <p:spPr bwMode="auto">
          <a:xfrm>
            <a:off x="3001590" y="2108622"/>
            <a:ext cx="869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" name="Text Box 164"/>
          <p:cNvSpPr txBox="1">
            <a:spLocks noChangeArrowheads="1"/>
          </p:cNvSpPr>
          <p:nvPr/>
        </p:nvSpPr>
        <p:spPr bwMode="auto">
          <a:xfrm>
            <a:off x="4447802" y="1845103"/>
            <a:ext cx="473075" cy="76994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89" name="Line 166"/>
          <p:cNvSpPr>
            <a:spLocks noChangeShapeType="1"/>
          </p:cNvSpPr>
          <p:nvPr/>
        </p:nvSpPr>
        <p:spPr bwMode="auto">
          <a:xfrm>
            <a:off x="5425702" y="2094334"/>
            <a:ext cx="10731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" name="Line 170"/>
          <p:cNvSpPr>
            <a:spLocks noChangeShapeType="1"/>
          </p:cNvSpPr>
          <p:nvPr/>
        </p:nvSpPr>
        <p:spPr bwMode="auto">
          <a:xfrm flipH="1">
            <a:off x="5614615" y="3865984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" name="Text Box 172"/>
          <p:cNvSpPr txBox="1">
            <a:spLocks noChangeArrowheads="1"/>
          </p:cNvSpPr>
          <p:nvPr/>
        </p:nvSpPr>
        <p:spPr bwMode="auto">
          <a:xfrm>
            <a:off x="4433515" y="3364344"/>
            <a:ext cx="473075" cy="76994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94" name="Line 174"/>
          <p:cNvSpPr>
            <a:spLocks noChangeShapeType="1"/>
          </p:cNvSpPr>
          <p:nvPr/>
        </p:nvSpPr>
        <p:spPr bwMode="auto">
          <a:xfrm flipH="1">
            <a:off x="2942852" y="3850109"/>
            <a:ext cx="9286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Line 175"/>
          <p:cNvSpPr>
            <a:spLocks noChangeShapeType="1"/>
          </p:cNvSpPr>
          <p:nvPr/>
        </p:nvSpPr>
        <p:spPr bwMode="auto">
          <a:xfrm flipV="1">
            <a:off x="2798390" y="3531022"/>
            <a:ext cx="0" cy="2905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6" name="Group 182"/>
          <p:cNvGrpSpPr>
            <a:grpSpLocks/>
          </p:cNvGrpSpPr>
          <p:nvPr/>
        </p:nvGrpSpPr>
        <p:grpSpPr bwMode="auto">
          <a:xfrm>
            <a:off x="2784112" y="2586464"/>
            <a:ext cx="466727" cy="769939"/>
            <a:chOff x="1454" y="1462"/>
            <a:chExt cx="294" cy="485"/>
          </a:xfrm>
          <a:noFill/>
        </p:grpSpPr>
        <p:sp>
          <p:nvSpPr>
            <p:cNvPr id="97" name="Line 176"/>
            <p:cNvSpPr>
              <a:spLocks noChangeShapeType="1"/>
            </p:cNvSpPr>
            <p:nvPr/>
          </p:nvSpPr>
          <p:spPr bwMode="auto">
            <a:xfrm flipV="1">
              <a:off x="1454" y="1591"/>
              <a:ext cx="0" cy="356"/>
            </a:xfrm>
            <a:prstGeom prst="line">
              <a:avLst/>
            </a:prstGeom>
            <a:grpFill/>
            <a:ln w="38100">
              <a:noFill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98" name="Text Box 177"/>
            <p:cNvSpPr txBox="1">
              <a:spLocks noChangeArrowheads="1"/>
            </p:cNvSpPr>
            <p:nvPr/>
          </p:nvSpPr>
          <p:spPr bwMode="auto">
            <a:xfrm>
              <a:off x="1514" y="1462"/>
              <a:ext cx="234" cy="485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FF0000"/>
                  </a:solidFill>
                </a:rPr>
                <a:t>-</a:t>
              </a:r>
            </a:p>
          </p:txBody>
        </p:sp>
      </p:grpSp>
      <p:grpSp>
        <p:nvGrpSpPr>
          <p:cNvPr id="100" name="Group 169"/>
          <p:cNvGrpSpPr>
            <a:grpSpLocks/>
          </p:cNvGrpSpPr>
          <p:nvPr/>
        </p:nvGrpSpPr>
        <p:grpSpPr bwMode="auto">
          <a:xfrm>
            <a:off x="6444885" y="2486447"/>
            <a:ext cx="473075" cy="869950"/>
            <a:chOff x="3760" y="1399"/>
            <a:chExt cx="298" cy="548"/>
          </a:xfrm>
          <a:noFill/>
        </p:grpSpPr>
        <p:sp>
          <p:nvSpPr>
            <p:cNvPr id="102" name="Line 167"/>
            <p:cNvSpPr>
              <a:spLocks noChangeShapeType="1"/>
            </p:cNvSpPr>
            <p:nvPr/>
          </p:nvSpPr>
          <p:spPr bwMode="auto">
            <a:xfrm>
              <a:off x="3849" y="1399"/>
              <a:ext cx="0" cy="548"/>
            </a:xfrm>
            <a:prstGeom prst="line">
              <a:avLst/>
            </a:prstGeom>
            <a:grpFill/>
            <a:ln w="38100">
              <a:noFill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103" name="Text Box 168"/>
            <p:cNvSpPr txBox="1">
              <a:spLocks noChangeArrowheads="1"/>
            </p:cNvSpPr>
            <p:nvPr/>
          </p:nvSpPr>
          <p:spPr bwMode="auto">
            <a:xfrm>
              <a:off x="3760" y="1437"/>
              <a:ext cx="298" cy="485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FF0000"/>
                  </a:solidFill>
                </a:rPr>
                <a:t>+</a:t>
              </a:r>
            </a:p>
          </p:txBody>
        </p:sp>
      </p:grpSp>
      <p:sp>
        <p:nvSpPr>
          <p:cNvPr id="104" name="Text Box 183"/>
          <p:cNvSpPr txBox="1">
            <a:spLocks noChangeArrowheads="1"/>
          </p:cNvSpPr>
          <p:nvPr/>
        </p:nvSpPr>
        <p:spPr bwMode="auto">
          <a:xfrm>
            <a:off x="625388" y="5622835"/>
            <a:ext cx="3445302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KCL says I</a:t>
            </a:r>
            <a:r>
              <a:rPr lang="en-US" sz="28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I</a:t>
            </a:r>
            <a:r>
              <a:rPr lang="en-US" sz="28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I</a:t>
            </a:r>
            <a:r>
              <a:rPr lang="en-US" sz="28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I</a:t>
            </a:r>
            <a:r>
              <a:rPr lang="en-US" sz="28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5" name="Text Box 184"/>
          <p:cNvSpPr txBox="1">
            <a:spLocks noChangeArrowheads="1"/>
          </p:cNvSpPr>
          <p:nvPr/>
        </p:nvSpPr>
        <p:spPr bwMode="auto">
          <a:xfrm>
            <a:off x="623801" y="6218148"/>
            <a:ext cx="3951082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KVL says V</a:t>
            </a:r>
            <a:r>
              <a:rPr lang="en-US" sz="28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V</a:t>
            </a:r>
            <a:r>
              <a:rPr lang="en-US" sz="28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V</a:t>
            </a:r>
            <a:r>
              <a:rPr lang="en-US" sz="28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V</a:t>
            </a:r>
            <a:r>
              <a:rPr lang="en-US" sz="28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106" name="Line 161"/>
          <p:cNvSpPr>
            <a:spLocks noChangeShapeType="1"/>
          </p:cNvSpPr>
          <p:nvPr/>
        </p:nvSpPr>
        <p:spPr bwMode="auto">
          <a:xfrm flipV="1">
            <a:off x="6876256" y="2226097"/>
            <a:ext cx="0" cy="141805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2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9" grpId="0" animBg="1"/>
      <p:bldP spid="90" grpId="0" animBg="1"/>
      <p:bldP spid="94" grpId="0" animBg="1"/>
      <p:bldP spid="95" grpId="0" animBg="1"/>
      <p:bldP spid="104" grpId="0" autoUpdateAnimBg="0"/>
      <p:bldP spid="105" grpId="0" autoUpdateAnimBg="0"/>
      <p:bldP spid="10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0648"/>
            <a:ext cx="8280920" cy="547260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1691680" y="314096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1825625" y="3284984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1673225" y="278092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825625" y="2996952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673225" y="2492896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1825625" y="2636912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V="1">
            <a:off x="1997075" y="1101725"/>
            <a:ext cx="0" cy="1395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V="1">
            <a:off x="2006600" y="3273425"/>
            <a:ext cx="0" cy="1211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1984375" y="1096963"/>
            <a:ext cx="3255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V="1">
            <a:off x="3760788" y="1725613"/>
            <a:ext cx="2909888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6664325" y="1739900"/>
            <a:ext cx="0" cy="652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6483350" y="2387600"/>
            <a:ext cx="323850" cy="990600"/>
            <a:chOff x="3476" y="2583"/>
            <a:chExt cx="204" cy="624"/>
          </a:xfrm>
        </p:grpSpPr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>
              <a:off x="3476" y="2583"/>
              <a:ext cx="115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3476" y="2637"/>
              <a:ext cx="204" cy="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H="1">
              <a:off x="3476" y="2681"/>
              <a:ext cx="204" cy="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476" y="2736"/>
              <a:ext cx="204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>
              <a:off x="3476" y="2790"/>
              <a:ext cx="204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3476" y="2855"/>
              <a:ext cx="204" cy="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H="1">
              <a:off x="3476" y="2907"/>
              <a:ext cx="204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3476" y="2967"/>
              <a:ext cx="204" cy="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3476" y="3024"/>
              <a:ext cx="204" cy="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3476" y="3093"/>
              <a:ext cx="204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H="1">
              <a:off x="3591" y="3153"/>
              <a:ext cx="89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Line 28"/>
          <p:cNvSpPr>
            <a:spLocks noChangeShapeType="1"/>
          </p:cNvSpPr>
          <p:nvPr/>
        </p:nvSpPr>
        <p:spPr bwMode="auto">
          <a:xfrm flipV="1">
            <a:off x="2006600" y="4479925"/>
            <a:ext cx="3241675" cy="4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V="1">
            <a:off x="6669088" y="3378200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8" name="Group 30"/>
          <p:cNvGrpSpPr>
            <a:grpSpLocks/>
          </p:cNvGrpSpPr>
          <p:nvPr/>
        </p:nvGrpSpPr>
        <p:grpSpPr bwMode="auto">
          <a:xfrm rot="10800000">
            <a:off x="3621088" y="2374900"/>
            <a:ext cx="323850" cy="990600"/>
            <a:chOff x="3476" y="2583"/>
            <a:chExt cx="204" cy="624"/>
          </a:xfrm>
        </p:grpSpPr>
        <p:sp>
          <p:nvSpPr>
            <p:cNvPr id="29" name="Line 31"/>
            <p:cNvSpPr>
              <a:spLocks noChangeShapeType="1"/>
            </p:cNvSpPr>
            <p:nvPr/>
          </p:nvSpPr>
          <p:spPr bwMode="auto">
            <a:xfrm flipH="1">
              <a:off x="3476" y="2583"/>
              <a:ext cx="115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3476" y="2637"/>
              <a:ext cx="204" cy="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 flipH="1">
              <a:off x="3476" y="2681"/>
              <a:ext cx="204" cy="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3476" y="2736"/>
              <a:ext cx="204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 flipH="1">
              <a:off x="3476" y="2790"/>
              <a:ext cx="204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3476" y="2855"/>
              <a:ext cx="204" cy="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H="1">
              <a:off x="3476" y="2907"/>
              <a:ext cx="204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3476" y="2967"/>
              <a:ext cx="204" cy="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 flipH="1">
              <a:off x="3476" y="3024"/>
              <a:ext cx="204" cy="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3476" y="3093"/>
              <a:ext cx="204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 flipH="1">
              <a:off x="3591" y="3153"/>
              <a:ext cx="89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42"/>
          <p:cNvGrpSpPr>
            <a:grpSpLocks/>
          </p:cNvGrpSpPr>
          <p:nvPr/>
        </p:nvGrpSpPr>
        <p:grpSpPr bwMode="auto">
          <a:xfrm rot="10800000">
            <a:off x="5111750" y="2378075"/>
            <a:ext cx="323850" cy="990600"/>
            <a:chOff x="3476" y="2583"/>
            <a:chExt cx="204" cy="624"/>
          </a:xfrm>
        </p:grpSpPr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3476" y="2583"/>
              <a:ext cx="115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3476" y="2637"/>
              <a:ext cx="204" cy="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 flipH="1">
              <a:off x="3476" y="2681"/>
              <a:ext cx="204" cy="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3476" y="2736"/>
              <a:ext cx="204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3476" y="2790"/>
              <a:ext cx="204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3476" y="2855"/>
              <a:ext cx="204" cy="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 flipH="1">
              <a:off x="3476" y="2907"/>
              <a:ext cx="204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3476" y="2967"/>
              <a:ext cx="204" cy="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3476" y="3024"/>
              <a:ext cx="204" cy="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>
              <a:off x="3476" y="3093"/>
              <a:ext cx="204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 flipH="1">
              <a:off x="3591" y="3153"/>
              <a:ext cx="89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" name="Line 54"/>
          <p:cNvSpPr>
            <a:spLocks noChangeShapeType="1"/>
          </p:cNvSpPr>
          <p:nvPr/>
        </p:nvSpPr>
        <p:spPr bwMode="auto">
          <a:xfrm>
            <a:off x="3783013" y="4025900"/>
            <a:ext cx="2886075" cy="4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55"/>
          <p:cNvSpPr>
            <a:spLocks noChangeShapeType="1"/>
          </p:cNvSpPr>
          <p:nvPr/>
        </p:nvSpPr>
        <p:spPr bwMode="auto">
          <a:xfrm>
            <a:off x="3744913" y="1735138"/>
            <a:ext cx="0" cy="652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56"/>
          <p:cNvSpPr>
            <a:spLocks noChangeShapeType="1"/>
          </p:cNvSpPr>
          <p:nvPr/>
        </p:nvSpPr>
        <p:spPr bwMode="auto">
          <a:xfrm>
            <a:off x="3768725" y="3392488"/>
            <a:ext cx="0" cy="638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57"/>
          <p:cNvSpPr>
            <a:spLocks noChangeShapeType="1"/>
          </p:cNvSpPr>
          <p:nvPr/>
        </p:nvSpPr>
        <p:spPr bwMode="auto">
          <a:xfrm flipV="1">
            <a:off x="5235575" y="1735138"/>
            <a:ext cx="0" cy="638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58"/>
          <p:cNvSpPr>
            <a:spLocks noChangeShapeType="1"/>
          </p:cNvSpPr>
          <p:nvPr/>
        </p:nvSpPr>
        <p:spPr bwMode="auto">
          <a:xfrm>
            <a:off x="5264150" y="3363913"/>
            <a:ext cx="0" cy="676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Line 65"/>
          <p:cNvSpPr>
            <a:spLocks noChangeShapeType="1"/>
          </p:cNvSpPr>
          <p:nvPr/>
        </p:nvSpPr>
        <p:spPr bwMode="auto">
          <a:xfrm>
            <a:off x="5238750" y="1103313"/>
            <a:ext cx="0" cy="638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66"/>
          <p:cNvSpPr>
            <a:spLocks noChangeShapeType="1"/>
          </p:cNvSpPr>
          <p:nvPr/>
        </p:nvSpPr>
        <p:spPr bwMode="auto">
          <a:xfrm>
            <a:off x="5257800" y="402431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Oval 67"/>
          <p:cNvSpPr>
            <a:spLocks noChangeArrowheads="1"/>
          </p:cNvSpPr>
          <p:nvPr/>
        </p:nvSpPr>
        <p:spPr bwMode="auto">
          <a:xfrm>
            <a:off x="5197475" y="1698625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69"/>
          <p:cNvSpPr>
            <a:spLocks noChangeShapeType="1"/>
          </p:cNvSpPr>
          <p:nvPr/>
        </p:nvSpPr>
        <p:spPr bwMode="auto">
          <a:xfrm flipV="1">
            <a:off x="1843088" y="1001713"/>
            <a:ext cx="0" cy="13065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Line 70"/>
          <p:cNvSpPr>
            <a:spLocks noChangeShapeType="1"/>
          </p:cNvSpPr>
          <p:nvPr/>
        </p:nvSpPr>
        <p:spPr bwMode="auto">
          <a:xfrm>
            <a:off x="2147888" y="942975"/>
            <a:ext cx="28733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2" name="Group 73"/>
          <p:cNvGrpSpPr>
            <a:grpSpLocks/>
          </p:cNvGrpSpPr>
          <p:nvPr/>
        </p:nvGrpSpPr>
        <p:grpSpPr bwMode="auto">
          <a:xfrm>
            <a:off x="5341944" y="1022350"/>
            <a:ext cx="528638" cy="584200"/>
            <a:chOff x="3365" y="644"/>
            <a:chExt cx="333" cy="368"/>
          </a:xfrm>
        </p:grpSpPr>
        <p:sp>
          <p:nvSpPr>
            <p:cNvPr id="63" name="Line 71"/>
            <p:cNvSpPr>
              <a:spLocks noChangeShapeType="1"/>
            </p:cNvSpPr>
            <p:nvPr/>
          </p:nvSpPr>
          <p:spPr bwMode="auto">
            <a:xfrm>
              <a:off x="3365" y="713"/>
              <a:ext cx="0" cy="29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64" name="Text Box 72"/>
            <p:cNvSpPr txBox="1">
              <a:spLocks noChangeArrowheads="1"/>
            </p:cNvSpPr>
            <p:nvPr/>
          </p:nvSpPr>
          <p:spPr bwMode="auto">
            <a:xfrm>
              <a:off x="3425" y="644"/>
              <a:ext cx="27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</a:rPr>
                <a:t>I</a:t>
              </a:r>
              <a:r>
                <a:rPr lang="en-US" sz="3200" baseline="-25000">
                  <a:solidFill>
                    <a:srgbClr val="FF0000"/>
                  </a:solidFill>
                </a:rPr>
                <a:t>o</a:t>
              </a:r>
            </a:p>
          </p:txBody>
        </p:sp>
      </p:grpSp>
      <p:grpSp>
        <p:nvGrpSpPr>
          <p:cNvPr id="65" name="Group 76"/>
          <p:cNvGrpSpPr>
            <a:grpSpLocks/>
          </p:cNvGrpSpPr>
          <p:nvPr/>
        </p:nvGrpSpPr>
        <p:grpSpPr bwMode="auto">
          <a:xfrm>
            <a:off x="4122738" y="1936754"/>
            <a:ext cx="725487" cy="584201"/>
            <a:chOff x="2597" y="1220"/>
            <a:chExt cx="457" cy="368"/>
          </a:xfrm>
        </p:grpSpPr>
        <p:sp>
          <p:nvSpPr>
            <p:cNvPr id="66" name="Line 74"/>
            <p:cNvSpPr>
              <a:spLocks noChangeShapeType="1"/>
            </p:cNvSpPr>
            <p:nvPr/>
          </p:nvSpPr>
          <p:spPr bwMode="auto">
            <a:xfrm flipH="1">
              <a:off x="2597" y="1234"/>
              <a:ext cx="45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67" name="Text Box 75"/>
            <p:cNvSpPr txBox="1">
              <a:spLocks noChangeArrowheads="1"/>
            </p:cNvSpPr>
            <p:nvPr/>
          </p:nvSpPr>
          <p:spPr bwMode="auto">
            <a:xfrm>
              <a:off x="2713" y="1220"/>
              <a:ext cx="27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</a:rPr>
                <a:t>I</a:t>
              </a:r>
              <a:r>
                <a:rPr lang="en-US" sz="3200" baseline="-25000">
                  <a:solidFill>
                    <a:srgbClr val="FF0000"/>
                  </a:solidFill>
                </a:rPr>
                <a:t>1</a:t>
              </a:r>
              <a:endParaRPr lang="en-US" sz="3200">
                <a:solidFill>
                  <a:srgbClr val="FF0000"/>
                </a:solidFill>
              </a:endParaRPr>
            </a:p>
          </p:txBody>
        </p:sp>
      </p:grpSp>
      <p:grpSp>
        <p:nvGrpSpPr>
          <p:cNvPr id="68" name="Group 79"/>
          <p:cNvGrpSpPr>
            <a:grpSpLocks/>
          </p:cNvGrpSpPr>
          <p:nvPr/>
        </p:nvGrpSpPr>
        <p:grpSpPr bwMode="auto">
          <a:xfrm>
            <a:off x="5326074" y="1879604"/>
            <a:ext cx="482601" cy="584201"/>
            <a:chOff x="3355" y="1184"/>
            <a:chExt cx="304" cy="368"/>
          </a:xfrm>
        </p:grpSpPr>
        <p:sp>
          <p:nvSpPr>
            <p:cNvPr id="69" name="Line 77"/>
            <p:cNvSpPr>
              <a:spLocks noChangeShapeType="1"/>
            </p:cNvSpPr>
            <p:nvPr/>
          </p:nvSpPr>
          <p:spPr bwMode="auto">
            <a:xfrm>
              <a:off x="3355" y="1243"/>
              <a:ext cx="0" cy="20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70" name="Text Box 78"/>
            <p:cNvSpPr txBox="1">
              <a:spLocks noChangeArrowheads="1"/>
            </p:cNvSpPr>
            <p:nvPr/>
          </p:nvSpPr>
          <p:spPr bwMode="auto">
            <a:xfrm>
              <a:off x="3389" y="1184"/>
              <a:ext cx="27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</a:rPr>
                <a:t>I</a:t>
              </a:r>
              <a:r>
                <a:rPr lang="en-US" sz="3200" baseline="-25000">
                  <a:solidFill>
                    <a:srgbClr val="FF0000"/>
                  </a:solidFill>
                </a:rPr>
                <a:t>2</a:t>
              </a:r>
              <a:endParaRPr lang="en-US" sz="3200">
                <a:solidFill>
                  <a:srgbClr val="FF0000"/>
                </a:solidFill>
              </a:endParaRPr>
            </a:p>
          </p:txBody>
        </p:sp>
      </p:grpSp>
      <p:grpSp>
        <p:nvGrpSpPr>
          <p:cNvPr id="71" name="Group 82"/>
          <p:cNvGrpSpPr>
            <a:grpSpLocks/>
          </p:cNvGrpSpPr>
          <p:nvPr/>
        </p:nvGrpSpPr>
        <p:grpSpPr bwMode="auto">
          <a:xfrm>
            <a:off x="5718175" y="1893892"/>
            <a:ext cx="725488" cy="584201"/>
            <a:chOff x="3602" y="1193"/>
            <a:chExt cx="457" cy="368"/>
          </a:xfrm>
        </p:grpSpPr>
        <p:sp>
          <p:nvSpPr>
            <p:cNvPr id="72" name="Line 80"/>
            <p:cNvSpPr>
              <a:spLocks noChangeShapeType="1"/>
            </p:cNvSpPr>
            <p:nvPr/>
          </p:nvSpPr>
          <p:spPr bwMode="auto">
            <a:xfrm>
              <a:off x="3602" y="1207"/>
              <a:ext cx="45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73" name="Text Box 81"/>
            <p:cNvSpPr txBox="1">
              <a:spLocks noChangeArrowheads="1"/>
            </p:cNvSpPr>
            <p:nvPr/>
          </p:nvSpPr>
          <p:spPr bwMode="auto">
            <a:xfrm>
              <a:off x="3727" y="1193"/>
              <a:ext cx="27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</a:rPr>
                <a:t>I</a:t>
              </a:r>
              <a:r>
                <a:rPr lang="en-US" sz="3200" baseline="-25000">
                  <a:solidFill>
                    <a:srgbClr val="FF0000"/>
                  </a:solidFill>
                </a:rPr>
                <a:t>3</a:t>
              </a:r>
              <a:endParaRPr lang="en-US" sz="3200">
                <a:solidFill>
                  <a:srgbClr val="FF0000"/>
                </a:solidFill>
              </a:endParaRPr>
            </a:p>
          </p:txBody>
        </p:sp>
      </p:grpSp>
      <p:sp>
        <p:nvSpPr>
          <p:cNvPr id="74" name="Text Box 83"/>
          <p:cNvSpPr txBox="1">
            <a:spLocks noChangeArrowheads="1"/>
          </p:cNvSpPr>
          <p:nvPr/>
        </p:nvSpPr>
        <p:spPr bwMode="auto">
          <a:xfrm>
            <a:off x="683568" y="5877272"/>
            <a:ext cx="3373168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KCL says I</a:t>
            </a:r>
            <a:r>
              <a:rPr lang="en-US" sz="28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I</a:t>
            </a:r>
            <a:r>
              <a:rPr lang="en-US" sz="28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I</a:t>
            </a:r>
            <a:r>
              <a:rPr lang="en-US" sz="28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I</a:t>
            </a:r>
            <a:r>
              <a:rPr lang="en-US" sz="28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77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7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8424936" cy="547260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1673225" y="314096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1825625" y="3284984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1673225" y="278092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825625" y="2996952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673225" y="2492896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1825625" y="2636912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V="1">
            <a:off x="1997075" y="1101725"/>
            <a:ext cx="0" cy="1395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V="1">
            <a:off x="2006600" y="3273425"/>
            <a:ext cx="0" cy="1211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1984375" y="1096963"/>
            <a:ext cx="3255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V="1">
            <a:off x="3760788" y="1725613"/>
            <a:ext cx="2909888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6664325" y="1739900"/>
            <a:ext cx="0" cy="652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6483350" y="2387600"/>
            <a:ext cx="323850" cy="990600"/>
            <a:chOff x="3476" y="2583"/>
            <a:chExt cx="204" cy="624"/>
          </a:xfrm>
        </p:grpSpPr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>
              <a:off x="3476" y="2583"/>
              <a:ext cx="115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3476" y="2637"/>
              <a:ext cx="204" cy="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H="1">
              <a:off x="3476" y="2681"/>
              <a:ext cx="204" cy="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476" y="2736"/>
              <a:ext cx="204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>
              <a:off x="3476" y="2790"/>
              <a:ext cx="204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3476" y="2855"/>
              <a:ext cx="204" cy="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H="1">
              <a:off x="3476" y="2907"/>
              <a:ext cx="204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3476" y="2967"/>
              <a:ext cx="204" cy="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3476" y="3024"/>
              <a:ext cx="204" cy="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3476" y="3093"/>
              <a:ext cx="204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H="1">
              <a:off x="3591" y="3153"/>
              <a:ext cx="89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Line 28"/>
          <p:cNvSpPr>
            <a:spLocks noChangeShapeType="1"/>
          </p:cNvSpPr>
          <p:nvPr/>
        </p:nvSpPr>
        <p:spPr bwMode="auto">
          <a:xfrm flipV="1">
            <a:off x="2006600" y="4479925"/>
            <a:ext cx="3241675" cy="4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V="1">
            <a:off x="6669088" y="3378200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28" name="Group 30"/>
          <p:cNvGrpSpPr>
            <a:grpSpLocks/>
          </p:cNvGrpSpPr>
          <p:nvPr/>
        </p:nvGrpSpPr>
        <p:grpSpPr bwMode="auto">
          <a:xfrm rot="10800000">
            <a:off x="3621088" y="2374900"/>
            <a:ext cx="323850" cy="990600"/>
            <a:chOff x="3476" y="2583"/>
            <a:chExt cx="204" cy="624"/>
          </a:xfrm>
        </p:grpSpPr>
        <p:sp>
          <p:nvSpPr>
            <p:cNvPr id="29" name="Line 31"/>
            <p:cNvSpPr>
              <a:spLocks noChangeShapeType="1"/>
            </p:cNvSpPr>
            <p:nvPr/>
          </p:nvSpPr>
          <p:spPr bwMode="auto">
            <a:xfrm flipH="1">
              <a:off x="3476" y="2583"/>
              <a:ext cx="115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3476" y="2637"/>
              <a:ext cx="204" cy="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 flipH="1">
              <a:off x="3476" y="2681"/>
              <a:ext cx="204" cy="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3476" y="2736"/>
              <a:ext cx="204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 flipH="1">
              <a:off x="3476" y="2790"/>
              <a:ext cx="204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3476" y="2855"/>
              <a:ext cx="204" cy="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H="1">
              <a:off x="3476" y="2907"/>
              <a:ext cx="204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3476" y="2967"/>
              <a:ext cx="204" cy="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 flipH="1">
              <a:off x="3476" y="3024"/>
              <a:ext cx="204" cy="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3476" y="3093"/>
              <a:ext cx="204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 flipH="1">
              <a:off x="3591" y="3153"/>
              <a:ext cx="89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0" name="Group 42"/>
          <p:cNvGrpSpPr>
            <a:grpSpLocks/>
          </p:cNvGrpSpPr>
          <p:nvPr/>
        </p:nvGrpSpPr>
        <p:grpSpPr bwMode="auto">
          <a:xfrm rot="10800000">
            <a:off x="5111750" y="2378075"/>
            <a:ext cx="323850" cy="990600"/>
            <a:chOff x="3476" y="2583"/>
            <a:chExt cx="204" cy="624"/>
          </a:xfrm>
        </p:grpSpPr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3476" y="2583"/>
              <a:ext cx="115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3476" y="2637"/>
              <a:ext cx="204" cy="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 flipH="1">
              <a:off x="3476" y="2681"/>
              <a:ext cx="204" cy="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3476" y="2736"/>
              <a:ext cx="204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3476" y="2790"/>
              <a:ext cx="204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3476" y="2855"/>
              <a:ext cx="204" cy="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 flipH="1">
              <a:off x="3476" y="2907"/>
              <a:ext cx="204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3476" y="2967"/>
              <a:ext cx="204" cy="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3476" y="3024"/>
              <a:ext cx="204" cy="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>
              <a:off x="3476" y="3093"/>
              <a:ext cx="204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 flipH="1">
              <a:off x="3591" y="3153"/>
              <a:ext cx="89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2" name="Line 54"/>
          <p:cNvSpPr>
            <a:spLocks noChangeShapeType="1"/>
          </p:cNvSpPr>
          <p:nvPr/>
        </p:nvSpPr>
        <p:spPr bwMode="auto">
          <a:xfrm>
            <a:off x="3783013" y="4025900"/>
            <a:ext cx="2886075" cy="4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3" name="Line 55"/>
          <p:cNvSpPr>
            <a:spLocks noChangeShapeType="1"/>
          </p:cNvSpPr>
          <p:nvPr/>
        </p:nvSpPr>
        <p:spPr bwMode="auto">
          <a:xfrm>
            <a:off x="3744913" y="1735138"/>
            <a:ext cx="0" cy="652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4" name="Line 56"/>
          <p:cNvSpPr>
            <a:spLocks noChangeShapeType="1"/>
          </p:cNvSpPr>
          <p:nvPr/>
        </p:nvSpPr>
        <p:spPr bwMode="auto">
          <a:xfrm>
            <a:off x="3768725" y="3392488"/>
            <a:ext cx="0" cy="638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5" name="Line 57"/>
          <p:cNvSpPr>
            <a:spLocks noChangeShapeType="1"/>
          </p:cNvSpPr>
          <p:nvPr/>
        </p:nvSpPr>
        <p:spPr bwMode="auto">
          <a:xfrm flipV="1">
            <a:off x="5235575" y="1735138"/>
            <a:ext cx="0" cy="638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6" name="Line 58"/>
          <p:cNvSpPr>
            <a:spLocks noChangeShapeType="1"/>
          </p:cNvSpPr>
          <p:nvPr/>
        </p:nvSpPr>
        <p:spPr bwMode="auto">
          <a:xfrm>
            <a:off x="5264150" y="3363913"/>
            <a:ext cx="0" cy="676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7" name="Line 65"/>
          <p:cNvSpPr>
            <a:spLocks noChangeShapeType="1"/>
          </p:cNvSpPr>
          <p:nvPr/>
        </p:nvSpPr>
        <p:spPr bwMode="auto">
          <a:xfrm>
            <a:off x="5238750" y="1103313"/>
            <a:ext cx="0" cy="638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8" name="Line 66"/>
          <p:cNvSpPr>
            <a:spLocks noChangeShapeType="1"/>
          </p:cNvSpPr>
          <p:nvPr/>
        </p:nvSpPr>
        <p:spPr bwMode="auto">
          <a:xfrm>
            <a:off x="5257800" y="402431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9" name="Oval 67"/>
          <p:cNvSpPr>
            <a:spLocks noChangeArrowheads="1"/>
          </p:cNvSpPr>
          <p:nvPr/>
        </p:nvSpPr>
        <p:spPr bwMode="auto">
          <a:xfrm>
            <a:off x="5197475" y="1698625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0" name="Line 61"/>
          <p:cNvSpPr>
            <a:spLocks noChangeShapeType="1"/>
          </p:cNvSpPr>
          <p:nvPr/>
        </p:nvSpPr>
        <p:spPr bwMode="auto">
          <a:xfrm flipV="1">
            <a:off x="1843088" y="1001713"/>
            <a:ext cx="0" cy="13065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1" name="Line 62"/>
          <p:cNvSpPr>
            <a:spLocks noChangeShapeType="1"/>
          </p:cNvSpPr>
          <p:nvPr/>
        </p:nvSpPr>
        <p:spPr bwMode="auto">
          <a:xfrm>
            <a:off x="2147888" y="942975"/>
            <a:ext cx="28733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2" name="Line 76"/>
          <p:cNvSpPr>
            <a:spLocks noChangeShapeType="1"/>
          </p:cNvSpPr>
          <p:nvPr/>
        </p:nvSpPr>
        <p:spPr bwMode="auto">
          <a:xfrm>
            <a:off x="5122863" y="1247775"/>
            <a:ext cx="0" cy="3190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3" name="Line 77"/>
          <p:cNvSpPr>
            <a:spLocks noChangeShapeType="1"/>
          </p:cNvSpPr>
          <p:nvPr/>
        </p:nvSpPr>
        <p:spPr bwMode="auto">
          <a:xfrm flipH="1">
            <a:off x="3962400" y="1611313"/>
            <a:ext cx="9286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4" name="Line 78"/>
          <p:cNvSpPr>
            <a:spLocks noChangeShapeType="1"/>
          </p:cNvSpPr>
          <p:nvPr/>
        </p:nvSpPr>
        <p:spPr bwMode="auto">
          <a:xfrm>
            <a:off x="3468688" y="1843088"/>
            <a:ext cx="0" cy="19891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5" name="Line 79"/>
          <p:cNvSpPr>
            <a:spLocks noChangeShapeType="1"/>
          </p:cNvSpPr>
          <p:nvPr/>
        </p:nvSpPr>
        <p:spPr bwMode="auto">
          <a:xfrm>
            <a:off x="3919538" y="4179888"/>
            <a:ext cx="10588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6" name="Line 81"/>
          <p:cNvSpPr>
            <a:spLocks noChangeShapeType="1"/>
          </p:cNvSpPr>
          <p:nvPr/>
        </p:nvSpPr>
        <p:spPr bwMode="auto">
          <a:xfrm flipH="1">
            <a:off x="2293938" y="4700588"/>
            <a:ext cx="26558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7" name="Line 82"/>
          <p:cNvSpPr>
            <a:spLocks noChangeShapeType="1"/>
          </p:cNvSpPr>
          <p:nvPr/>
        </p:nvSpPr>
        <p:spPr bwMode="auto">
          <a:xfrm flipV="1">
            <a:off x="1814513" y="3468688"/>
            <a:ext cx="0" cy="987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68" name="Group 83"/>
          <p:cNvGrpSpPr>
            <a:grpSpLocks/>
          </p:cNvGrpSpPr>
          <p:nvPr/>
        </p:nvGrpSpPr>
        <p:grpSpPr bwMode="auto">
          <a:xfrm>
            <a:off x="601663" y="2120900"/>
            <a:ext cx="1384300" cy="1539875"/>
            <a:chOff x="352" y="1235"/>
            <a:chExt cx="872" cy="970"/>
          </a:xfrm>
        </p:grpSpPr>
        <p:sp>
          <p:nvSpPr>
            <p:cNvPr id="69" name="Oval 84"/>
            <p:cNvSpPr>
              <a:spLocks noChangeArrowheads="1"/>
            </p:cNvSpPr>
            <p:nvPr/>
          </p:nvSpPr>
          <p:spPr bwMode="auto">
            <a:xfrm>
              <a:off x="352" y="1520"/>
              <a:ext cx="423" cy="42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Text Box 85"/>
            <p:cNvSpPr txBox="1">
              <a:spLocks noChangeArrowheads="1"/>
            </p:cNvSpPr>
            <p:nvPr/>
          </p:nvSpPr>
          <p:spPr bwMode="auto">
            <a:xfrm>
              <a:off x="404" y="1560"/>
              <a:ext cx="36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V</a:t>
              </a:r>
              <a:r>
                <a:rPr lang="en-US" sz="2800" b="1" baseline="-2500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</a:t>
              </a:r>
            </a:p>
          </p:txBody>
        </p:sp>
        <p:sp>
          <p:nvSpPr>
            <p:cNvPr id="71" name="Line 86"/>
            <p:cNvSpPr>
              <a:spLocks noChangeShapeType="1"/>
            </p:cNvSpPr>
            <p:nvPr/>
          </p:nvSpPr>
          <p:spPr bwMode="auto">
            <a:xfrm flipV="1">
              <a:off x="566" y="1244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Line 87"/>
            <p:cNvSpPr>
              <a:spLocks noChangeShapeType="1"/>
            </p:cNvSpPr>
            <p:nvPr/>
          </p:nvSpPr>
          <p:spPr bwMode="auto">
            <a:xfrm flipV="1">
              <a:off x="566" y="1926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 flipH="1">
              <a:off x="576" y="1235"/>
              <a:ext cx="6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 flipH="1">
              <a:off x="567" y="2205"/>
              <a:ext cx="6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5" name="Text Box 85"/>
          <p:cNvSpPr txBox="1">
            <a:spLocks noChangeArrowheads="1"/>
          </p:cNvSpPr>
          <p:nvPr/>
        </p:nvSpPr>
        <p:spPr bwMode="auto">
          <a:xfrm>
            <a:off x="576737" y="5930116"/>
            <a:ext cx="2529219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KVL </a:t>
            </a:r>
            <a:r>
              <a:rPr lang="en-US" sz="2800" dirty="0">
                <a:solidFill>
                  <a:schemeClr val="bg1"/>
                </a:solidFill>
              </a:rPr>
              <a:t>says V</a:t>
            </a:r>
            <a:r>
              <a:rPr lang="en-US" sz="2800" baseline="-25000" dirty="0">
                <a:solidFill>
                  <a:schemeClr val="bg1"/>
                </a:solidFill>
              </a:rPr>
              <a:t>o</a:t>
            </a:r>
            <a:r>
              <a:rPr lang="en-US" sz="2800" dirty="0">
                <a:solidFill>
                  <a:schemeClr val="bg1"/>
                </a:solidFill>
              </a:rPr>
              <a:t> = </a:t>
            </a:r>
            <a:r>
              <a:rPr lang="en-US" sz="2800" dirty="0" smtClean="0">
                <a:solidFill>
                  <a:schemeClr val="bg1"/>
                </a:solidFill>
              </a:rPr>
              <a:t>V</a:t>
            </a:r>
            <a:r>
              <a:rPr lang="en-US" sz="2800" baseline="-25000" dirty="0" smtClean="0">
                <a:solidFill>
                  <a:schemeClr val="bg1"/>
                </a:solidFill>
              </a:rPr>
              <a:t>1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76" name="Line 76"/>
          <p:cNvSpPr>
            <a:spLocks noChangeShapeType="1"/>
          </p:cNvSpPr>
          <p:nvPr/>
        </p:nvSpPr>
        <p:spPr bwMode="auto">
          <a:xfrm>
            <a:off x="5148064" y="4190032"/>
            <a:ext cx="0" cy="3190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77" name="Group 86"/>
          <p:cNvGrpSpPr>
            <a:grpSpLocks/>
          </p:cNvGrpSpPr>
          <p:nvPr/>
        </p:nvGrpSpPr>
        <p:grpSpPr bwMode="auto">
          <a:xfrm>
            <a:off x="3790627" y="2082800"/>
            <a:ext cx="1141413" cy="1525588"/>
            <a:chOff x="3298" y="1312"/>
            <a:chExt cx="719" cy="961"/>
          </a:xfrm>
        </p:grpSpPr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3586" y="1588"/>
              <a:ext cx="423" cy="42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Text Box 80"/>
            <p:cNvSpPr txBox="1">
              <a:spLocks noChangeArrowheads="1"/>
            </p:cNvSpPr>
            <p:nvPr/>
          </p:nvSpPr>
          <p:spPr bwMode="auto">
            <a:xfrm>
              <a:off x="3651" y="1659"/>
              <a:ext cx="36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V</a:t>
              </a:r>
              <a:r>
                <a:rPr lang="en-US" sz="2800" b="1" baseline="-25000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</a:t>
              </a:r>
              <a:endParaRPr lang="en-US" sz="2800" b="1" baseline="-250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0" name="Line 81"/>
            <p:cNvSpPr>
              <a:spLocks noChangeShapeType="1"/>
            </p:cNvSpPr>
            <p:nvPr/>
          </p:nvSpPr>
          <p:spPr bwMode="auto">
            <a:xfrm flipV="1">
              <a:off x="3800" y="1312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Line 82"/>
            <p:cNvSpPr>
              <a:spLocks noChangeShapeType="1"/>
            </p:cNvSpPr>
            <p:nvPr/>
          </p:nvSpPr>
          <p:spPr bwMode="auto">
            <a:xfrm flipV="1">
              <a:off x="3800" y="1994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Line 83"/>
            <p:cNvSpPr>
              <a:spLocks noChangeShapeType="1"/>
            </p:cNvSpPr>
            <p:nvPr/>
          </p:nvSpPr>
          <p:spPr bwMode="auto">
            <a:xfrm flipH="1">
              <a:off x="3298" y="1312"/>
              <a:ext cx="5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Line 84"/>
            <p:cNvSpPr>
              <a:spLocks noChangeShapeType="1"/>
            </p:cNvSpPr>
            <p:nvPr/>
          </p:nvSpPr>
          <p:spPr bwMode="auto">
            <a:xfrm flipH="1" flipV="1">
              <a:off x="3299" y="2264"/>
              <a:ext cx="501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620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5" grpId="0" autoUpdateAnimBg="0"/>
      <p:bldP spid="7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8424936" cy="547260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1673225" y="314096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1825625" y="3284984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1673225" y="278092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825625" y="2996952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673225" y="2492896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1825625" y="2636912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V="1">
            <a:off x="1997075" y="1101725"/>
            <a:ext cx="0" cy="1395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V="1">
            <a:off x="2006600" y="3273425"/>
            <a:ext cx="0" cy="1211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1984375" y="1096963"/>
            <a:ext cx="3255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V="1">
            <a:off x="3760788" y="1725613"/>
            <a:ext cx="2909888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6664325" y="1739900"/>
            <a:ext cx="0" cy="652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6483350" y="2387600"/>
            <a:ext cx="323850" cy="990600"/>
            <a:chOff x="3476" y="2583"/>
            <a:chExt cx="204" cy="624"/>
          </a:xfrm>
        </p:grpSpPr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>
              <a:off x="3476" y="2583"/>
              <a:ext cx="115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3476" y="2637"/>
              <a:ext cx="204" cy="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H="1">
              <a:off x="3476" y="2681"/>
              <a:ext cx="204" cy="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476" y="2736"/>
              <a:ext cx="204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>
              <a:off x="3476" y="2790"/>
              <a:ext cx="204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3476" y="2855"/>
              <a:ext cx="204" cy="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H="1">
              <a:off x="3476" y="2907"/>
              <a:ext cx="204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3476" y="2967"/>
              <a:ext cx="204" cy="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3476" y="3024"/>
              <a:ext cx="204" cy="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3476" y="3093"/>
              <a:ext cx="204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H="1">
              <a:off x="3591" y="3153"/>
              <a:ext cx="89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Line 28"/>
          <p:cNvSpPr>
            <a:spLocks noChangeShapeType="1"/>
          </p:cNvSpPr>
          <p:nvPr/>
        </p:nvSpPr>
        <p:spPr bwMode="auto">
          <a:xfrm flipV="1">
            <a:off x="2006600" y="4479925"/>
            <a:ext cx="3241675" cy="4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V="1">
            <a:off x="6669088" y="3378200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28" name="Group 30"/>
          <p:cNvGrpSpPr>
            <a:grpSpLocks/>
          </p:cNvGrpSpPr>
          <p:nvPr/>
        </p:nvGrpSpPr>
        <p:grpSpPr bwMode="auto">
          <a:xfrm rot="10800000">
            <a:off x="3621088" y="2374900"/>
            <a:ext cx="323850" cy="990600"/>
            <a:chOff x="3476" y="2583"/>
            <a:chExt cx="204" cy="624"/>
          </a:xfrm>
        </p:grpSpPr>
        <p:sp>
          <p:nvSpPr>
            <p:cNvPr id="29" name="Line 31"/>
            <p:cNvSpPr>
              <a:spLocks noChangeShapeType="1"/>
            </p:cNvSpPr>
            <p:nvPr/>
          </p:nvSpPr>
          <p:spPr bwMode="auto">
            <a:xfrm flipH="1">
              <a:off x="3476" y="2583"/>
              <a:ext cx="115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3476" y="2637"/>
              <a:ext cx="204" cy="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 flipH="1">
              <a:off x="3476" y="2681"/>
              <a:ext cx="204" cy="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3476" y="2736"/>
              <a:ext cx="204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 flipH="1">
              <a:off x="3476" y="2790"/>
              <a:ext cx="204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3476" y="2855"/>
              <a:ext cx="204" cy="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H="1">
              <a:off x="3476" y="2907"/>
              <a:ext cx="204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3476" y="2967"/>
              <a:ext cx="204" cy="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 flipH="1">
              <a:off x="3476" y="3024"/>
              <a:ext cx="204" cy="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3476" y="3093"/>
              <a:ext cx="204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 flipH="1">
              <a:off x="3591" y="3153"/>
              <a:ext cx="89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0" name="Group 42"/>
          <p:cNvGrpSpPr>
            <a:grpSpLocks/>
          </p:cNvGrpSpPr>
          <p:nvPr/>
        </p:nvGrpSpPr>
        <p:grpSpPr bwMode="auto">
          <a:xfrm rot="10800000">
            <a:off x="5111750" y="2378075"/>
            <a:ext cx="323850" cy="990600"/>
            <a:chOff x="3476" y="2583"/>
            <a:chExt cx="204" cy="624"/>
          </a:xfrm>
        </p:grpSpPr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3476" y="2583"/>
              <a:ext cx="115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3476" y="2637"/>
              <a:ext cx="204" cy="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 flipH="1">
              <a:off x="3476" y="2681"/>
              <a:ext cx="204" cy="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3476" y="2736"/>
              <a:ext cx="204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3476" y="2790"/>
              <a:ext cx="204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3476" y="2855"/>
              <a:ext cx="204" cy="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 flipH="1">
              <a:off x="3476" y="2907"/>
              <a:ext cx="204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3476" y="2967"/>
              <a:ext cx="204" cy="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3476" y="3024"/>
              <a:ext cx="204" cy="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>
              <a:off x="3476" y="3093"/>
              <a:ext cx="204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 flipH="1">
              <a:off x="3591" y="3153"/>
              <a:ext cx="89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2" name="Line 54"/>
          <p:cNvSpPr>
            <a:spLocks noChangeShapeType="1"/>
          </p:cNvSpPr>
          <p:nvPr/>
        </p:nvSpPr>
        <p:spPr bwMode="auto">
          <a:xfrm>
            <a:off x="3783013" y="4025900"/>
            <a:ext cx="2886075" cy="4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3" name="Line 55"/>
          <p:cNvSpPr>
            <a:spLocks noChangeShapeType="1"/>
          </p:cNvSpPr>
          <p:nvPr/>
        </p:nvSpPr>
        <p:spPr bwMode="auto">
          <a:xfrm>
            <a:off x="3744913" y="1735138"/>
            <a:ext cx="0" cy="652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4" name="Line 56"/>
          <p:cNvSpPr>
            <a:spLocks noChangeShapeType="1"/>
          </p:cNvSpPr>
          <p:nvPr/>
        </p:nvSpPr>
        <p:spPr bwMode="auto">
          <a:xfrm>
            <a:off x="3768725" y="3392488"/>
            <a:ext cx="0" cy="638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5" name="Line 57"/>
          <p:cNvSpPr>
            <a:spLocks noChangeShapeType="1"/>
          </p:cNvSpPr>
          <p:nvPr/>
        </p:nvSpPr>
        <p:spPr bwMode="auto">
          <a:xfrm flipV="1">
            <a:off x="5235575" y="1735138"/>
            <a:ext cx="0" cy="638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6" name="Line 58"/>
          <p:cNvSpPr>
            <a:spLocks noChangeShapeType="1"/>
          </p:cNvSpPr>
          <p:nvPr/>
        </p:nvSpPr>
        <p:spPr bwMode="auto">
          <a:xfrm>
            <a:off x="5264150" y="3363913"/>
            <a:ext cx="0" cy="676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7" name="Line 65"/>
          <p:cNvSpPr>
            <a:spLocks noChangeShapeType="1"/>
          </p:cNvSpPr>
          <p:nvPr/>
        </p:nvSpPr>
        <p:spPr bwMode="auto">
          <a:xfrm>
            <a:off x="5238750" y="1103313"/>
            <a:ext cx="0" cy="638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8" name="Line 66"/>
          <p:cNvSpPr>
            <a:spLocks noChangeShapeType="1"/>
          </p:cNvSpPr>
          <p:nvPr/>
        </p:nvSpPr>
        <p:spPr bwMode="auto">
          <a:xfrm>
            <a:off x="5257800" y="402431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9" name="Oval 67"/>
          <p:cNvSpPr>
            <a:spLocks noChangeArrowheads="1"/>
          </p:cNvSpPr>
          <p:nvPr/>
        </p:nvSpPr>
        <p:spPr bwMode="auto">
          <a:xfrm>
            <a:off x="5197475" y="1698625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0" name="Line 61"/>
          <p:cNvSpPr>
            <a:spLocks noChangeShapeType="1"/>
          </p:cNvSpPr>
          <p:nvPr/>
        </p:nvSpPr>
        <p:spPr bwMode="auto">
          <a:xfrm flipV="1">
            <a:off x="1843088" y="1001713"/>
            <a:ext cx="0" cy="13065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1" name="Line 62"/>
          <p:cNvSpPr>
            <a:spLocks noChangeShapeType="1"/>
          </p:cNvSpPr>
          <p:nvPr/>
        </p:nvSpPr>
        <p:spPr bwMode="auto">
          <a:xfrm>
            <a:off x="2147888" y="942975"/>
            <a:ext cx="28733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2" name="Line 76"/>
          <p:cNvSpPr>
            <a:spLocks noChangeShapeType="1"/>
          </p:cNvSpPr>
          <p:nvPr/>
        </p:nvSpPr>
        <p:spPr bwMode="auto">
          <a:xfrm>
            <a:off x="5122863" y="1247775"/>
            <a:ext cx="0" cy="3190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3" name="Line 78"/>
          <p:cNvSpPr>
            <a:spLocks noChangeShapeType="1"/>
          </p:cNvSpPr>
          <p:nvPr/>
        </p:nvSpPr>
        <p:spPr bwMode="auto">
          <a:xfrm>
            <a:off x="5004048" y="1844824"/>
            <a:ext cx="0" cy="19891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4" name="Line 81"/>
          <p:cNvSpPr>
            <a:spLocks noChangeShapeType="1"/>
          </p:cNvSpPr>
          <p:nvPr/>
        </p:nvSpPr>
        <p:spPr bwMode="auto">
          <a:xfrm flipH="1">
            <a:off x="2293938" y="4700588"/>
            <a:ext cx="26558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5" name="Line 82"/>
          <p:cNvSpPr>
            <a:spLocks noChangeShapeType="1"/>
          </p:cNvSpPr>
          <p:nvPr/>
        </p:nvSpPr>
        <p:spPr bwMode="auto">
          <a:xfrm flipV="1">
            <a:off x="1814513" y="3468688"/>
            <a:ext cx="0" cy="987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66" name="Group 83"/>
          <p:cNvGrpSpPr>
            <a:grpSpLocks/>
          </p:cNvGrpSpPr>
          <p:nvPr/>
        </p:nvGrpSpPr>
        <p:grpSpPr bwMode="auto">
          <a:xfrm>
            <a:off x="601663" y="2120900"/>
            <a:ext cx="1384300" cy="1539875"/>
            <a:chOff x="352" y="1235"/>
            <a:chExt cx="872" cy="970"/>
          </a:xfrm>
        </p:grpSpPr>
        <p:sp>
          <p:nvSpPr>
            <p:cNvPr id="67" name="Oval 84"/>
            <p:cNvSpPr>
              <a:spLocks noChangeArrowheads="1"/>
            </p:cNvSpPr>
            <p:nvPr/>
          </p:nvSpPr>
          <p:spPr bwMode="auto">
            <a:xfrm>
              <a:off x="352" y="1520"/>
              <a:ext cx="423" cy="42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Text Box 85"/>
            <p:cNvSpPr txBox="1">
              <a:spLocks noChangeArrowheads="1"/>
            </p:cNvSpPr>
            <p:nvPr/>
          </p:nvSpPr>
          <p:spPr bwMode="auto">
            <a:xfrm>
              <a:off x="404" y="1560"/>
              <a:ext cx="36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V</a:t>
              </a:r>
              <a:r>
                <a:rPr lang="en-US" sz="2800" b="1" baseline="-2500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</a:t>
              </a:r>
            </a:p>
          </p:txBody>
        </p:sp>
        <p:sp>
          <p:nvSpPr>
            <p:cNvPr id="69" name="Line 86"/>
            <p:cNvSpPr>
              <a:spLocks noChangeShapeType="1"/>
            </p:cNvSpPr>
            <p:nvPr/>
          </p:nvSpPr>
          <p:spPr bwMode="auto">
            <a:xfrm flipV="1">
              <a:off x="566" y="1244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Line 87"/>
            <p:cNvSpPr>
              <a:spLocks noChangeShapeType="1"/>
            </p:cNvSpPr>
            <p:nvPr/>
          </p:nvSpPr>
          <p:spPr bwMode="auto">
            <a:xfrm flipV="1">
              <a:off x="566" y="1926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Line 88"/>
            <p:cNvSpPr>
              <a:spLocks noChangeShapeType="1"/>
            </p:cNvSpPr>
            <p:nvPr/>
          </p:nvSpPr>
          <p:spPr bwMode="auto">
            <a:xfrm flipH="1">
              <a:off x="576" y="1235"/>
              <a:ext cx="6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Line 89"/>
            <p:cNvSpPr>
              <a:spLocks noChangeShapeType="1"/>
            </p:cNvSpPr>
            <p:nvPr/>
          </p:nvSpPr>
          <p:spPr bwMode="auto">
            <a:xfrm flipH="1">
              <a:off x="567" y="2205"/>
              <a:ext cx="6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3" name="Text Box 85"/>
          <p:cNvSpPr txBox="1">
            <a:spLocks noChangeArrowheads="1"/>
          </p:cNvSpPr>
          <p:nvPr/>
        </p:nvSpPr>
        <p:spPr bwMode="auto">
          <a:xfrm>
            <a:off x="576737" y="5930116"/>
            <a:ext cx="2543645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KVL </a:t>
            </a:r>
            <a:r>
              <a:rPr lang="en-US" sz="2800" dirty="0">
                <a:solidFill>
                  <a:schemeClr val="bg1"/>
                </a:solidFill>
              </a:rPr>
              <a:t>says V</a:t>
            </a:r>
            <a:r>
              <a:rPr lang="en-US" sz="2800" baseline="-25000" dirty="0">
                <a:solidFill>
                  <a:schemeClr val="bg1"/>
                </a:solidFill>
              </a:rPr>
              <a:t>o</a:t>
            </a:r>
            <a:r>
              <a:rPr lang="en-US" sz="2800" dirty="0">
                <a:solidFill>
                  <a:schemeClr val="bg1"/>
                </a:solidFill>
              </a:rPr>
              <a:t> = </a:t>
            </a:r>
            <a:r>
              <a:rPr lang="en-US" sz="2800" dirty="0" smtClean="0">
                <a:solidFill>
                  <a:schemeClr val="bg1"/>
                </a:solidFill>
              </a:rPr>
              <a:t>V</a:t>
            </a:r>
            <a:r>
              <a:rPr lang="en-US" sz="2800" baseline="-25000" dirty="0" smtClean="0">
                <a:solidFill>
                  <a:schemeClr val="bg1"/>
                </a:solidFill>
              </a:rPr>
              <a:t>2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74" name="Line 76"/>
          <p:cNvSpPr>
            <a:spLocks noChangeShapeType="1"/>
          </p:cNvSpPr>
          <p:nvPr/>
        </p:nvSpPr>
        <p:spPr bwMode="auto">
          <a:xfrm>
            <a:off x="5148064" y="4190032"/>
            <a:ext cx="0" cy="3190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75" name="Group 86"/>
          <p:cNvGrpSpPr>
            <a:grpSpLocks/>
          </p:cNvGrpSpPr>
          <p:nvPr/>
        </p:nvGrpSpPr>
        <p:grpSpPr bwMode="auto">
          <a:xfrm>
            <a:off x="5235577" y="2082800"/>
            <a:ext cx="1141413" cy="1525588"/>
            <a:chOff x="3298" y="1312"/>
            <a:chExt cx="719" cy="961"/>
          </a:xfrm>
        </p:grpSpPr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586" y="1588"/>
              <a:ext cx="423" cy="42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 Box 80"/>
            <p:cNvSpPr txBox="1">
              <a:spLocks noChangeArrowheads="1"/>
            </p:cNvSpPr>
            <p:nvPr/>
          </p:nvSpPr>
          <p:spPr bwMode="auto">
            <a:xfrm>
              <a:off x="3651" y="1659"/>
              <a:ext cx="36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V</a:t>
              </a:r>
              <a:r>
                <a:rPr lang="en-US" sz="2800" b="1" baseline="-2500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</a:p>
          </p:txBody>
        </p:sp>
        <p:sp>
          <p:nvSpPr>
            <p:cNvPr id="78" name="Line 81"/>
            <p:cNvSpPr>
              <a:spLocks noChangeShapeType="1"/>
            </p:cNvSpPr>
            <p:nvPr/>
          </p:nvSpPr>
          <p:spPr bwMode="auto">
            <a:xfrm flipV="1">
              <a:off x="3800" y="1312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Line 82"/>
            <p:cNvSpPr>
              <a:spLocks noChangeShapeType="1"/>
            </p:cNvSpPr>
            <p:nvPr/>
          </p:nvSpPr>
          <p:spPr bwMode="auto">
            <a:xfrm flipV="1">
              <a:off x="3800" y="1994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Line 83"/>
            <p:cNvSpPr>
              <a:spLocks noChangeShapeType="1"/>
            </p:cNvSpPr>
            <p:nvPr/>
          </p:nvSpPr>
          <p:spPr bwMode="auto">
            <a:xfrm flipH="1">
              <a:off x="3298" y="1312"/>
              <a:ext cx="5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Line 84"/>
            <p:cNvSpPr>
              <a:spLocks noChangeShapeType="1"/>
            </p:cNvSpPr>
            <p:nvPr/>
          </p:nvSpPr>
          <p:spPr bwMode="auto">
            <a:xfrm flipH="1" flipV="1">
              <a:off x="3299" y="2264"/>
              <a:ext cx="501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129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73" grpId="0" autoUpdateAnimBg="0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8424936" cy="547260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1673225" y="314096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1825625" y="3284984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1673225" y="278092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825625" y="2996952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673225" y="2492896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1825625" y="2636912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V="1">
            <a:off x="1997075" y="1101725"/>
            <a:ext cx="0" cy="1395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V="1">
            <a:off x="2006600" y="3273425"/>
            <a:ext cx="0" cy="1211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1984375" y="1096963"/>
            <a:ext cx="3255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V="1">
            <a:off x="3760788" y="1725613"/>
            <a:ext cx="2909888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6664325" y="1739900"/>
            <a:ext cx="0" cy="652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6483350" y="2387600"/>
            <a:ext cx="323850" cy="990600"/>
            <a:chOff x="3476" y="2583"/>
            <a:chExt cx="204" cy="624"/>
          </a:xfrm>
        </p:grpSpPr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>
              <a:off x="3476" y="2583"/>
              <a:ext cx="115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3476" y="2637"/>
              <a:ext cx="204" cy="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H="1">
              <a:off x="3476" y="2681"/>
              <a:ext cx="204" cy="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476" y="2736"/>
              <a:ext cx="204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>
              <a:off x="3476" y="2790"/>
              <a:ext cx="204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3476" y="2855"/>
              <a:ext cx="204" cy="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H="1">
              <a:off x="3476" y="2907"/>
              <a:ext cx="204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3476" y="2967"/>
              <a:ext cx="204" cy="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3476" y="3024"/>
              <a:ext cx="204" cy="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3476" y="3093"/>
              <a:ext cx="204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H="1">
              <a:off x="3591" y="3153"/>
              <a:ext cx="89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Line 28"/>
          <p:cNvSpPr>
            <a:spLocks noChangeShapeType="1"/>
          </p:cNvSpPr>
          <p:nvPr/>
        </p:nvSpPr>
        <p:spPr bwMode="auto">
          <a:xfrm flipV="1">
            <a:off x="2006600" y="4479925"/>
            <a:ext cx="3241675" cy="4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V="1">
            <a:off x="6669088" y="3378200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 rot="10800000">
            <a:off x="3621088" y="2374900"/>
            <a:ext cx="323850" cy="990600"/>
            <a:chOff x="3476" y="2583"/>
            <a:chExt cx="204" cy="624"/>
          </a:xfrm>
        </p:grpSpPr>
        <p:sp>
          <p:nvSpPr>
            <p:cNvPr id="29" name="Line 31"/>
            <p:cNvSpPr>
              <a:spLocks noChangeShapeType="1"/>
            </p:cNvSpPr>
            <p:nvPr/>
          </p:nvSpPr>
          <p:spPr bwMode="auto">
            <a:xfrm flipH="1">
              <a:off x="3476" y="2583"/>
              <a:ext cx="115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3476" y="2637"/>
              <a:ext cx="204" cy="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 flipH="1">
              <a:off x="3476" y="2681"/>
              <a:ext cx="204" cy="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3476" y="2736"/>
              <a:ext cx="204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 flipH="1">
              <a:off x="3476" y="2790"/>
              <a:ext cx="204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3476" y="2855"/>
              <a:ext cx="204" cy="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H="1">
              <a:off x="3476" y="2907"/>
              <a:ext cx="204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3476" y="2967"/>
              <a:ext cx="204" cy="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 flipH="1">
              <a:off x="3476" y="3024"/>
              <a:ext cx="204" cy="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3476" y="3093"/>
              <a:ext cx="204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 flipH="1">
              <a:off x="3591" y="3153"/>
              <a:ext cx="89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 rot="10800000">
            <a:off x="5111750" y="2378075"/>
            <a:ext cx="323850" cy="990600"/>
            <a:chOff x="3476" y="2583"/>
            <a:chExt cx="204" cy="624"/>
          </a:xfrm>
        </p:grpSpPr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3476" y="2583"/>
              <a:ext cx="115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3476" y="2637"/>
              <a:ext cx="204" cy="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 flipH="1">
              <a:off x="3476" y="2681"/>
              <a:ext cx="204" cy="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3476" y="2736"/>
              <a:ext cx="204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3476" y="2790"/>
              <a:ext cx="204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3476" y="2855"/>
              <a:ext cx="204" cy="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 flipH="1">
              <a:off x="3476" y="2907"/>
              <a:ext cx="204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3476" y="2967"/>
              <a:ext cx="204" cy="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3476" y="3024"/>
              <a:ext cx="204" cy="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>
              <a:off x="3476" y="3093"/>
              <a:ext cx="204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 flipH="1">
              <a:off x="3591" y="3153"/>
              <a:ext cx="89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2" name="Line 54"/>
          <p:cNvSpPr>
            <a:spLocks noChangeShapeType="1"/>
          </p:cNvSpPr>
          <p:nvPr/>
        </p:nvSpPr>
        <p:spPr bwMode="auto">
          <a:xfrm>
            <a:off x="3783013" y="4025900"/>
            <a:ext cx="2886075" cy="4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3" name="Line 55"/>
          <p:cNvSpPr>
            <a:spLocks noChangeShapeType="1"/>
          </p:cNvSpPr>
          <p:nvPr/>
        </p:nvSpPr>
        <p:spPr bwMode="auto">
          <a:xfrm>
            <a:off x="3744913" y="1735138"/>
            <a:ext cx="0" cy="652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4" name="Line 56"/>
          <p:cNvSpPr>
            <a:spLocks noChangeShapeType="1"/>
          </p:cNvSpPr>
          <p:nvPr/>
        </p:nvSpPr>
        <p:spPr bwMode="auto">
          <a:xfrm>
            <a:off x="3768725" y="3392488"/>
            <a:ext cx="0" cy="638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5" name="Line 57"/>
          <p:cNvSpPr>
            <a:spLocks noChangeShapeType="1"/>
          </p:cNvSpPr>
          <p:nvPr/>
        </p:nvSpPr>
        <p:spPr bwMode="auto">
          <a:xfrm flipV="1">
            <a:off x="5235575" y="1735138"/>
            <a:ext cx="0" cy="638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6" name="Line 58"/>
          <p:cNvSpPr>
            <a:spLocks noChangeShapeType="1"/>
          </p:cNvSpPr>
          <p:nvPr/>
        </p:nvSpPr>
        <p:spPr bwMode="auto">
          <a:xfrm>
            <a:off x="5264150" y="3363913"/>
            <a:ext cx="0" cy="676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7" name="Line 65"/>
          <p:cNvSpPr>
            <a:spLocks noChangeShapeType="1"/>
          </p:cNvSpPr>
          <p:nvPr/>
        </p:nvSpPr>
        <p:spPr bwMode="auto">
          <a:xfrm>
            <a:off x="5238750" y="1103313"/>
            <a:ext cx="0" cy="638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8" name="Line 66"/>
          <p:cNvSpPr>
            <a:spLocks noChangeShapeType="1"/>
          </p:cNvSpPr>
          <p:nvPr/>
        </p:nvSpPr>
        <p:spPr bwMode="auto">
          <a:xfrm>
            <a:off x="5257800" y="402431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9" name="Oval 67"/>
          <p:cNvSpPr>
            <a:spLocks noChangeArrowheads="1"/>
          </p:cNvSpPr>
          <p:nvPr/>
        </p:nvSpPr>
        <p:spPr bwMode="auto">
          <a:xfrm>
            <a:off x="5197475" y="1698625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0" name="Line 61"/>
          <p:cNvSpPr>
            <a:spLocks noChangeShapeType="1"/>
          </p:cNvSpPr>
          <p:nvPr/>
        </p:nvSpPr>
        <p:spPr bwMode="auto">
          <a:xfrm flipV="1">
            <a:off x="1843088" y="1001713"/>
            <a:ext cx="0" cy="13065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1" name="Line 62"/>
          <p:cNvSpPr>
            <a:spLocks noChangeShapeType="1"/>
          </p:cNvSpPr>
          <p:nvPr/>
        </p:nvSpPr>
        <p:spPr bwMode="auto">
          <a:xfrm>
            <a:off x="2147888" y="942975"/>
            <a:ext cx="28733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2" name="Line 76"/>
          <p:cNvSpPr>
            <a:spLocks noChangeShapeType="1"/>
          </p:cNvSpPr>
          <p:nvPr/>
        </p:nvSpPr>
        <p:spPr bwMode="auto">
          <a:xfrm>
            <a:off x="5122863" y="1247775"/>
            <a:ext cx="0" cy="3190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3" name="Line 77"/>
          <p:cNvSpPr>
            <a:spLocks noChangeShapeType="1"/>
          </p:cNvSpPr>
          <p:nvPr/>
        </p:nvSpPr>
        <p:spPr bwMode="auto">
          <a:xfrm flipH="1">
            <a:off x="5508104" y="1628800"/>
            <a:ext cx="9286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4" name="Line 78"/>
          <p:cNvSpPr>
            <a:spLocks noChangeShapeType="1"/>
          </p:cNvSpPr>
          <p:nvPr/>
        </p:nvSpPr>
        <p:spPr bwMode="auto">
          <a:xfrm>
            <a:off x="6444208" y="1988840"/>
            <a:ext cx="0" cy="19891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5" name="Line 79"/>
          <p:cNvSpPr>
            <a:spLocks noChangeShapeType="1"/>
          </p:cNvSpPr>
          <p:nvPr/>
        </p:nvSpPr>
        <p:spPr bwMode="auto">
          <a:xfrm>
            <a:off x="5436096" y="4221088"/>
            <a:ext cx="10588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6" name="Line 81"/>
          <p:cNvSpPr>
            <a:spLocks noChangeShapeType="1"/>
          </p:cNvSpPr>
          <p:nvPr/>
        </p:nvSpPr>
        <p:spPr bwMode="auto">
          <a:xfrm flipH="1">
            <a:off x="2293938" y="4700588"/>
            <a:ext cx="26558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7" name="Line 82"/>
          <p:cNvSpPr>
            <a:spLocks noChangeShapeType="1"/>
          </p:cNvSpPr>
          <p:nvPr/>
        </p:nvSpPr>
        <p:spPr bwMode="auto">
          <a:xfrm flipV="1">
            <a:off x="1814513" y="3468688"/>
            <a:ext cx="0" cy="987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68" name="Group 83"/>
          <p:cNvGrpSpPr>
            <a:grpSpLocks/>
          </p:cNvGrpSpPr>
          <p:nvPr/>
        </p:nvGrpSpPr>
        <p:grpSpPr bwMode="auto">
          <a:xfrm>
            <a:off x="601663" y="2120900"/>
            <a:ext cx="1384300" cy="1539875"/>
            <a:chOff x="352" y="1235"/>
            <a:chExt cx="872" cy="970"/>
          </a:xfrm>
        </p:grpSpPr>
        <p:sp>
          <p:nvSpPr>
            <p:cNvPr id="69" name="Oval 84"/>
            <p:cNvSpPr>
              <a:spLocks noChangeArrowheads="1"/>
            </p:cNvSpPr>
            <p:nvPr/>
          </p:nvSpPr>
          <p:spPr bwMode="auto">
            <a:xfrm>
              <a:off x="352" y="1520"/>
              <a:ext cx="423" cy="42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Text Box 85"/>
            <p:cNvSpPr txBox="1">
              <a:spLocks noChangeArrowheads="1"/>
            </p:cNvSpPr>
            <p:nvPr/>
          </p:nvSpPr>
          <p:spPr bwMode="auto">
            <a:xfrm>
              <a:off x="404" y="1560"/>
              <a:ext cx="36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V</a:t>
              </a:r>
              <a:r>
                <a:rPr lang="en-US" sz="2800" b="1" baseline="-2500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</a:t>
              </a:r>
            </a:p>
          </p:txBody>
        </p:sp>
        <p:sp>
          <p:nvSpPr>
            <p:cNvPr id="71" name="Line 86"/>
            <p:cNvSpPr>
              <a:spLocks noChangeShapeType="1"/>
            </p:cNvSpPr>
            <p:nvPr/>
          </p:nvSpPr>
          <p:spPr bwMode="auto">
            <a:xfrm flipV="1">
              <a:off x="566" y="1244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Line 87"/>
            <p:cNvSpPr>
              <a:spLocks noChangeShapeType="1"/>
            </p:cNvSpPr>
            <p:nvPr/>
          </p:nvSpPr>
          <p:spPr bwMode="auto">
            <a:xfrm flipV="1">
              <a:off x="566" y="1926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 flipH="1">
              <a:off x="576" y="1235"/>
              <a:ext cx="6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 flipH="1">
              <a:off x="567" y="2205"/>
              <a:ext cx="6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5" name="Text Box 85"/>
          <p:cNvSpPr txBox="1">
            <a:spLocks noChangeArrowheads="1"/>
          </p:cNvSpPr>
          <p:nvPr/>
        </p:nvSpPr>
        <p:spPr bwMode="auto">
          <a:xfrm>
            <a:off x="576737" y="5930116"/>
            <a:ext cx="2530821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KVL </a:t>
            </a:r>
            <a:r>
              <a:rPr lang="en-US" sz="2800" dirty="0">
                <a:solidFill>
                  <a:schemeClr val="bg1"/>
                </a:solidFill>
              </a:rPr>
              <a:t>says V</a:t>
            </a:r>
            <a:r>
              <a:rPr lang="en-US" sz="2800" baseline="-25000" dirty="0">
                <a:solidFill>
                  <a:schemeClr val="bg1"/>
                </a:solidFill>
              </a:rPr>
              <a:t>o</a:t>
            </a:r>
            <a:r>
              <a:rPr lang="en-US" sz="2800" dirty="0">
                <a:solidFill>
                  <a:schemeClr val="bg1"/>
                </a:solidFill>
              </a:rPr>
              <a:t> = </a:t>
            </a:r>
            <a:r>
              <a:rPr lang="en-US" sz="2800" dirty="0" smtClean="0">
                <a:solidFill>
                  <a:schemeClr val="bg1"/>
                </a:solidFill>
              </a:rPr>
              <a:t>V</a:t>
            </a:r>
            <a:r>
              <a:rPr lang="en-US" sz="2800" baseline="-25000" dirty="0" smtClean="0">
                <a:solidFill>
                  <a:schemeClr val="bg1"/>
                </a:solidFill>
              </a:rPr>
              <a:t>3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76" name="Line 76"/>
          <p:cNvSpPr>
            <a:spLocks noChangeShapeType="1"/>
          </p:cNvSpPr>
          <p:nvPr/>
        </p:nvSpPr>
        <p:spPr bwMode="auto">
          <a:xfrm>
            <a:off x="5148064" y="4149080"/>
            <a:ext cx="0" cy="3190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77" name="Group 86"/>
          <p:cNvGrpSpPr>
            <a:grpSpLocks/>
          </p:cNvGrpSpPr>
          <p:nvPr/>
        </p:nvGrpSpPr>
        <p:grpSpPr bwMode="auto">
          <a:xfrm>
            <a:off x="6660232" y="2132856"/>
            <a:ext cx="1141413" cy="1525588"/>
            <a:chOff x="3298" y="1312"/>
            <a:chExt cx="719" cy="961"/>
          </a:xfrm>
        </p:grpSpPr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3586" y="1588"/>
              <a:ext cx="423" cy="42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Text Box 80"/>
            <p:cNvSpPr txBox="1">
              <a:spLocks noChangeArrowheads="1"/>
            </p:cNvSpPr>
            <p:nvPr/>
          </p:nvSpPr>
          <p:spPr bwMode="auto">
            <a:xfrm>
              <a:off x="3651" y="1659"/>
              <a:ext cx="36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V</a:t>
              </a:r>
              <a:r>
                <a:rPr lang="en-US" sz="2800" b="1" baseline="-25000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3</a:t>
              </a:r>
              <a:endParaRPr lang="en-US" sz="2800" b="1" baseline="-250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0" name="Line 81"/>
            <p:cNvSpPr>
              <a:spLocks noChangeShapeType="1"/>
            </p:cNvSpPr>
            <p:nvPr/>
          </p:nvSpPr>
          <p:spPr bwMode="auto">
            <a:xfrm flipV="1">
              <a:off x="3800" y="1312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Line 82"/>
            <p:cNvSpPr>
              <a:spLocks noChangeShapeType="1"/>
            </p:cNvSpPr>
            <p:nvPr/>
          </p:nvSpPr>
          <p:spPr bwMode="auto">
            <a:xfrm flipV="1">
              <a:off x="3800" y="1994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Line 83"/>
            <p:cNvSpPr>
              <a:spLocks noChangeShapeType="1"/>
            </p:cNvSpPr>
            <p:nvPr/>
          </p:nvSpPr>
          <p:spPr bwMode="auto">
            <a:xfrm flipH="1">
              <a:off x="3298" y="1312"/>
              <a:ext cx="5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Line 84"/>
            <p:cNvSpPr>
              <a:spLocks noChangeShapeType="1"/>
            </p:cNvSpPr>
            <p:nvPr/>
          </p:nvSpPr>
          <p:spPr bwMode="auto">
            <a:xfrm flipH="1" flipV="1">
              <a:off x="3299" y="2264"/>
              <a:ext cx="501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4" name="Text Box 85"/>
          <p:cNvSpPr txBox="1">
            <a:spLocks noChangeArrowheads="1"/>
          </p:cNvSpPr>
          <p:nvPr/>
        </p:nvSpPr>
        <p:spPr bwMode="auto">
          <a:xfrm>
            <a:off x="4375450" y="5805264"/>
            <a:ext cx="3029355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sym typeface="Symbol"/>
              </a:rPr>
              <a:t></a:t>
            </a:r>
            <a:r>
              <a:rPr lang="en-US" sz="2800" dirty="0" smtClean="0">
                <a:solidFill>
                  <a:schemeClr val="bg1"/>
                </a:solidFill>
              </a:rPr>
              <a:t>V</a:t>
            </a:r>
            <a:r>
              <a:rPr lang="en-US" sz="2800" baseline="-25000" dirty="0" smtClean="0">
                <a:solidFill>
                  <a:schemeClr val="bg1"/>
                </a:solidFill>
              </a:rPr>
              <a:t>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= </a:t>
            </a:r>
            <a:r>
              <a:rPr lang="en-US" sz="2800" dirty="0" smtClean="0">
                <a:solidFill>
                  <a:schemeClr val="bg1"/>
                </a:solidFill>
              </a:rPr>
              <a:t>V</a:t>
            </a:r>
            <a:r>
              <a:rPr lang="en-US" sz="2800" baseline="-25000" dirty="0" smtClean="0">
                <a:solidFill>
                  <a:schemeClr val="bg1"/>
                </a:solidFill>
              </a:rPr>
              <a:t>1 </a:t>
            </a:r>
            <a:r>
              <a:rPr lang="en-US" sz="2800" dirty="0" smtClean="0">
                <a:solidFill>
                  <a:schemeClr val="bg1"/>
                </a:solidFill>
              </a:rPr>
              <a:t> = V</a:t>
            </a:r>
            <a:r>
              <a:rPr lang="en-US" sz="2800" baseline="-25000" dirty="0" smtClean="0">
                <a:solidFill>
                  <a:schemeClr val="bg1"/>
                </a:solidFill>
              </a:rPr>
              <a:t>2 </a:t>
            </a:r>
            <a:r>
              <a:rPr lang="en-US" sz="2800" dirty="0" smtClean="0">
                <a:solidFill>
                  <a:schemeClr val="bg1"/>
                </a:solidFill>
              </a:rPr>
              <a:t> =</a:t>
            </a:r>
            <a:r>
              <a:rPr lang="en-US" sz="2800" baseline="-250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V</a:t>
            </a:r>
            <a:r>
              <a:rPr lang="en-US" sz="2800" baseline="-25000" dirty="0" smtClean="0">
                <a:solidFill>
                  <a:schemeClr val="bg1"/>
                </a:solidFill>
              </a:rPr>
              <a:t>3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5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5" grpId="0" autoUpdateAnimBg="0"/>
      <p:bldP spid="76" grpId="0" animBg="1"/>
      <p:bldP spid="8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9512" y="1398255"/>
            <a:ext cx="89107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Find I</a:t>
            </a:r>
            <a:r>
              <a:rPr lang="en-US" sz="2800" baseline="-25000" dirty="0">
                <a:solidFill>
                  <a:srgbClr val="92D050"/>
                </a:solidFill>
              </a:rPr>
              <a:t>1</a:t>
            </a:r>
            <a:r>
              <a:rPr lang="en-US" sz="2800" dirty="0">
                <a:solidFill>
                  <a:srgbClr val="92D050"/>
                </a:solidFill>
              </a:rPr>
              <a:t>, I</a:t>
            </a:r>
            <a:r>
              <a:rPr lang="en-US" sz="2800" baseline="-25000" dirty="0">
                <a:solidFill>
                  <a:srgbClr val="92D050"/>
                </a:solidFill>
              </a:rPr>
              <a:t>3</a:t>
            </a:r>
            <a:r>
              <a:rPr lang="en-US" sz="2800" dirty="0">
                <a:solidFill>
                  <a:srgbClr val="92D050"/>
                </a:solidFill>
              </a:rPr>
              <a:t>, and V</a:t>
            </a:r>
            <a:r>
              <a:rPr lang="en-US" sz="2800" baseline="-25000" dirty="0">
                <a:solidFill>
                  <a:srgbClr val="92D050"/>
                </a:solidFill>
              </a:rPr>
              <a:t>3</a:t>
            </a:r>
            <a:r>
              <a:rPr lang="en-US" sz="2800" dirty="0">
                <a:solidFill>
                  <a:srgbClr val="92D050"/>
                </a:solidFill>
              </a:rPr>
              <a:t> in the following circuit?</a:t>
            </a:r>
            <a:endParaRPr lang="en-US" sz="2800" dirty="0">
              <a:solidFill>
                <a:srgbClr val="92D05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1560" y="2420888"/>
            <a:ext cx="8136904" cy="4248472"/>
            <a:chOff x="683568" y="1340768"/>
            <a:chExt cx="8136904" cy="4248472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8" y="1340768"/>
              <a:ext cx="8136904" cy="424847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softEdge rad="112500"/>
            </a:effectLst>
          </p:spPr>
        </p:pic>
        <p:grpSp>
          <p:nvGrpSpPr>
            <p:cNvPr id="20" name="Group 148"/>
            <p:cNvGrpSpPr>
              <a:grpSpLocks/>
            </p:cNvGrpSpPr>
            <p:nvPr/>
          </p:nvGrpSpPr>
          <p:grpSpPr bwMode="auto">
            <a:xfrm>
              <a:off x="2087192" y="2120430"/>
              <a:ext cx="5133977" cy="2631316"/>
              <a:chOff x="1015" y="896"/>
              <a:chExt cx="3234" cy="1657"/>
            </a:xfrm>
          </p:grpSpPr>
          <p:sp>
            <p:nvSpPr>
              <p:cNvPr id="30" name="Line 72"/>
              <p:cNvSpPr>
                <a:spLocks noChangeShapeType="1"/>
              </p:cNvSpPr>
              <p:nvPr/>
            </p:nvSpPr>
            <p:spPr bwMode="auto">
              <a:xfrm>
                <a:off x="1015" y="1980"/>
                <a:ext cx="432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73"/>
              <p:cNvSpPr>
                <a:spLocks noChangeShapeType="1"/>
              </p:cNvSpPr>
              <p:nvPr/>
            </p:nvSpPr>
            <p:spPr bwMode="auto">
              <a:xfrm>
                <a:off x="1111" y="1884"/>
                <a:ext cx="240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74"/>
              <p:cNvSpPr>
                <a:spLocks noChangeShapeType="1"/>
              </p:cNvSpPr>
              <p:nvPr/>
            </p:nvSpPr>
            <p:spPr bwMode="auto">
              <a:xfrm>
                <a:off x="1015" y="1788"/>
                <a:ext cx="432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75"/>
              <p:cNvSpPr>
                <a:spLocks noChangeShapeType="1"/>
              </p:cNvSpPr>
              <p:nvPr/>
            </p:nvSpPr>
            <p:spPr bwMode="auto">
              <a:xfrm>
                <a:off x="1111" y="1692"/>
                <a:ext cx="240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76"/>
              <p:cNvSpPr>
                <a:spLocks noChangeShapeType="1"/>
              </p:cNvSpPr>
              <p:nvPr/>
            </p:nvSpPr>
            <p:spPr bwMode="auto">
              <a:xfrm>
                <a:off x="1015" y="1596"/>
                <a:ext cx="432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77"/>
              <p:cNvSpPr>
                <a:spLocks noChangeShapeType="1"/>
              </p:cNvSpPr>
              <p:nvPr/>
            </p:nvSpPr>
            <p:spPr bwMode="auto">
              <a:xfrm>
                <a:off x="1111" y="1501"/>
                <a:ext cx="240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78"/>
              <p:cNvSpPr>
                <a:spLocks noChangeShapeType="1"/>
              </p:cNvSpPr>
              <p:nvPr/>
            </p:nvSpPr>
            <p:spPr bwMode="auto">
              <a:xfrm flipV="1">
                <a:off x="1227" y="1001"/>
                <a:ext cx="1" cy="4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79"/>
              <p:cNvSpPr>
                <a:spLocks noChangeShapeType="1"/>
              </p:cNvSpPr>
              <p:nvPr/>
            </p:nvSpPr>
            <p:spPr bwMode="auto">
              <a:xfrm flipH="1" flipV="1">
                <a:off x="1226" y="1995"/>
                <a:ext cx="1" cy="4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80"/>
              <p:cNvSpPr>
                <a:spLocks noChangeShapeType="1"/>
              </p:cNvSpPr>
              <p:nvPr/>
            </p:nvSpPr>
            <p:spPr bwMode="auto">
              <a:xfrm>
                <a:off x="1229" y="1005"/>
                <a:ext cx="11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81"/>
              <p:cNvSpPr>
                <a:spLocks noChangeShapeType="1"/>
              </p:cNvSpPr>
              <p:nvPr/>
            </p:nvSpPr>
            <p:spPr bwMode="auto">
              <a:xfrm>
                <a:off x="2938" y="991"/>
                <a:ext cx="1225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82"/>
              <p:cNvSpPr>
                <a:spLocks noChangeShapeType="1"/>
              </p:cNvSpPr>
              <p:nvPr/>
            </p:nvSpPr>
            <p:spPr bwMode="auto">
              <a:xfrm>
                <a:off x="4159" y="988"/>
                <a:ext cx="2" cy="3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" name="Group 83"/>
              <p:cNvGrpSpPr>
                <a:grpSpLocks/>
              </p:cNvGrpSpPr>
              <p:nvPr/>
            </p:nvGrpSpPr>
            <p:grpSpPr bwMode="auto">
              <a:xfrm>
                <a:off x="4045" y="1371"/>
                <a:ext cx="204" cy="669"/>
                <a:chOff x="3476" y="2583"/>
                <a:chExt cx="204" cy="624"/>
              </a:xfrm>
            </p:grpSpPr>
            <p:sp>
              <p:nvSpPr>
                <p:cNvPr id="69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3476" y="2583"/>
                  <a:ext cx="115" cy="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Line 85"/>
                <p:cNvSpPr>
                  <a:spLocks noChangeShapeType="1"/>
                </p:cNvSpPr>
                <p:nvPr/>
              </p:nvSpPr>
              <p:spPr bwMode="auto">
                <a:xfrm>
                  <a:off x="3476" y="2637"/>
                  <a:ext cx="204" cy="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3476" y="2681"/>
                  <a:ext cx="204" cy="5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Line 87"/>
                <p:cNvSpPr>
                  <a:spLocks noChangeShapeType="1"/>
                </p:cNvSpPr>
                <p:nvPr/>
              </p:nvSpPr>
              <p:spPr bwMode="auto">
                <a:xfrm>
                  <a:off x="3476" y="2736"/>
                  <a:ext cx="204" cy="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3476" y="2790"/>
                  <a:ext cx="204" cy="6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Line 89"/>
                <p:cNvSpPr>
                  <a:spLocks noChangeShapeType="1"/>
                </p:cNvSpPr>
                <p:nvPr/>
              </p:nvSpPr>
              <p:spPr bwMode="auto">
                <a:xfrm>
                  <a:off x="3476" y="2855"/>
                  <a:ext cx="204" cy="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3476" y="2907"/>
                  <a:ext cx="204" cy="6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Line 91"/>
                <p:cNvSpPr>
                  <a:spLocks noChangeShapeType="1"/>
                </p:cNvSpPr>
                <p:nvPr/>
              </p:nvSpPr>
              <p:spPr bwMode="auto">
                <a:xfrm>
                  <a:off x="3476" y="2967"/>
                  <a:ext cx="204" cy="5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3476" y="3024"/>
                  <a:ext cx="204" cy="6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Line 93"/>
                <p:cNvSpPr>
                  <a:spLocks noChangeShapeType="1"/>
                </p:cNvSpPr>
                <p:nvPr/>
              </p:nvSpPr>
              <p:spPr bwMode="auto">
                <a:xfrm>
                  <a:off x="3476" y="3093"/>
                  <a:ext cx="204" cy="6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3591" y="3153"/>
                  <a:ext cx="89" cy="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" name="Line 95"/>
              <p:cNvSpPr>
                <a:spLocks noChangeShapeType="1"/>
              </p:cNvSpPr>
              <p:nvPr/>
            </p:nvSpPr>
            <p:spPr bwMode="auto">
              <a:xfrm flipV="1">
                <a:off x="1222" y="2438"/>
                <a:ext cx="1053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96"/>
              <p:cNvSpPr>
                <a:spLocks noChangeShapeType="1"/>
              </p:cNvSpPr>
              <p:nvPr/>
            </p:nvSpPr>
            <p:spPr bwMode="auto">
              <a:xfrm flipV="1">
                <a:off x="4162" y="2046"/>
                <a:ext cx="1" cy="38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" name="Group 97"/>
              <p:cNvGrpSpPr>
                <a:grpSpLocks/>
              </p:cNvGrpSpPr>
              <p:nvPr/>
            </p:nvGrpSpPr>
            <p:grpSpPr bwMode="auto">
              <a:xfrm rot="16200000">
                <a:off x="2529" y="701"/>
                <a:ext cx="218" cy="624"/>
                <a:chOff x="3476" y="2583"/>
                <a:chExt cx="204" cy="624"/>
              </a:xfrm>
            </p:grpSpPr>
            <p:sp>
              <p:nvSpPr>
                <p:cNvPr id="58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3476" y="2583"/>
                  <a:ext cx="115" cy="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99"/>
                <p:cNvSpPr>
                  <a:spLocks noChangeShapeType="1"/>
                </p:cNvSpPr>
                <p:nvPr/>
              </p:nvSpPr>
              <p:spPr bwMode="auto">
                <a:xfrm>
                  <a:off x="3476" y="2637"/>
                  <a:ext cx="204" cy="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3476" y="2681"/>
                  <a:ext cx="204" cy="5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Line 101"/>
                <p:cNvSpPr>
                  <a:spLocks noChangeShapeType="1"/>
                </p:cNvSpPr>
                <p:nvPr/>
              </p:nvSpPr>
              <p:spPr bwMode="auto">
                <a:xfrm>
                  <a:off x="3476" y="2736"/>
                  <a:ext cx="204" cy="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3476" y="2790"/>
                  <a:ext cx="204" cy="6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Line 103"/>
                <p:cNvSpPr>
                  <a:spLocks noChangeShapeType="1"/>
                </p:cNvSpPr>
                <p:nvPr/>
              </p:nvSpPr>
              <p:spPr bwMode="auto">
                <a:xfrm>
                  <a:off x="3476" y="2855"/>
                  <a:ext cx="204" cy="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3476" y="2907"/>
                  <a:ext cx="204" cy="6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Line 105"/>
                <p:cNvSpPr>
                  <a:spLocks noChangeShapeType="1"/>
                </p:cNvSpPr>
                <p:nvPr/>
              </p:nvSpPr>
              <p:spPr bwMode="auto">
                <a:xfrm>
                  <a:off x="3476" y="2967"/>
                  <a:ext cx="204" cy="5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3476" y="3024"/>
                  <a:ext cx="204" cy="6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Line 107"/>
                <p:cNvSpPr>
                  <a:spLocks noChangeShapeType="1"/>
                </p:cNvSpPr>
                <p:nvPr/>
              </p:nvSpPr>
              <p:spPr bwMode="auto">
                <a:xfrm>
                  <a:off x="3476" y="3093"/>
                  <a:ext cx="204" cy="6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3591" y="3153"/>
                  <a:ext cx="89" cy="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109"/>
              <p:cNvGrpSpPr>
                <a:grpSpLocks/>
              </p:cNvGrpSpPr>
              <p:nvPr/>
            </p:nvGrpSpPr>
            <p:grpSpPr bwMode="auto">
              <a:xfrm rot="16200000">
                <a:off x="2502" y="2140"/>
                <a:ext cx="218" cy="624"/>
                <a:chOff x="3476" y="2583"/>
                <a:chExt cx="204" cy="624"/>
              </a:xfrm>
            </p:grpSpPr>
            <p:sp>
              <p:nvSpPr>
                <p:cNvPr id="47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3476" y="2583"/>
                  <a:ext cx="115" cy="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Line 111"/>
                <p:cNvSpPr>
                  <a:spLocks noChangeShapeType="1"/>
                </p:cNvSpPr>
                <p:nvPr/>
              </p:nvSpPr>
              <p:spPr bwMode="auto">
                <a:xfrm>
                  <a:off x="3476" y="2637"/>
                  <a:ext cx="204" cy="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3476" y="2681"/>
                  <a:ext cx="204" cy="5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13"/>
                <p:cNvSpPr>
                  <a:spLocks noChangeShapeType="1"/>
                </p:cNvSpPr>
                <p:nvPr/>
              </p:nvSpPr>
              <p:spPr bwMode="auto">
                <a:xfrm>
                  <a:off x="3476" y="2736"/>
                  <a:ext cx="204" cy="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114"/>
                <p:cNvSpPr>
                  <a:spLocks noChangeShapeType="1"/>
                </p:cNvSpPr>
                <p:nvPr/>
              </p:nvSpPr>
              <p:spPr bwMode="auto">
                <a:xfrm flipH="1">
                  <a:off x="3476" y="2790"/>
                  <a:ext cx="204" cy="6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Line 115"/>
                <p:cNvSpPr>
                  <a:spLocks noChangeShapeType="1"/>
                </p:cNvSpPr>
                <p:nvPr/>
              </p:nvSpPr>
              <p:spPr bwMode="auto">
                <a:xfrm>
                  <a:off x="3476" y="2855"/>
                  <a:ext cx="204" cy="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3476" y="2907"/>
                  <a:ext cx="204" cy="6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117"/>
                <p:cNvSpPr>
                  <a:spLocks noChangeShapeType="1"/>
                </p:cNvSpPr>
                <p:nvPr/>
              </p:nvSpPr>
              <p:spPr bwMode="auto">
                <a:xfrm>
                  <a:off x="3476" y="2967"/>
                  <a:ext cx="204" cy="5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3476" y="3024"/>
                  <a:ext cx="204" cy="6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Line 119"/>
                <p:cNvSpPr>
                  <a:spLocks noChangeShapeType="1"/>
                </p:cNvSpPr>
                <p:nvPr/>
              </p:nvSpPr>
              <p:spPr bwMode="auto">
                <a:xfrm>
                  <a:off x="3476" y="3093"/>
                  <a:ext cx="204" cy="6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Line 120"/>
                <p:cNvSpPr>
                  <a:spLocks noChangeShapeType="1"/>
                </p:cNvSpPr>
                <p:nvPr/>
              </p:nvSpPr>
              <p:spPr bwMode="auto">
                <a:xfrm flipH="1">
                  <a:off x="3591" y="3153"/>
                  <a:ext cx="89" cy="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Line 121"/>
              <p:cNvSpPr>
                <a:spLocks noChangeShapeType="1"/>
              </p:cNvSpPr>
              <p:nvPr/>
            </p:nvSpPr>
            <p:spPr bwMode="auto">
              <a:xfrm>
                <a:off x="2914" y="2437"/>
                <a:ext cx="124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" name="Line 176"/>
            <p:cNvSpPr>
              <a:spLocks noChangeShapeType="1"/>
            </p:cNvSpPr>
            <p:nvPr/>
          </p:nvSpPr>
          <p:spPr bwMode="auto">
            <a:xfrm flipV="1">
              <a:off x="2784112" y="3223300"/>
              <a:ext cx="0" cy="5651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59632" y="2348880"/>
              <a:ext cx="151216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ysClr val="windowText" lastClr="000000"/>
                  </a:solidFill>
                </a:rPr>
                <a:t>I</a:t>
              </a:r>
              <a:r>
                <a:rPr lang="en-US" sz="2200" baseline="-25000" dirty="0" smtClean="0">
                  <a:solidFill>
                    <a:sysClr val="windowText" lastClr="000000"/>
                  </a:solidFill>
                </a:rPr>
                <a:t>o</a:t>
              </a:r>
              <a:r>
                <a:rPr lang="en-US" sz="2200" dirty="0" smtClean="0">
                  <a:solidFill>
                    <a:sysClr val="windowText" lastClr="000000"/>
                  </a:solidFill>
                </a:rPr>
                <a:t>= </a:t>
              </a:r>
              <a:r>
                <a:rPr lang="en-US" sz="2200" dirty="0" smtClean="0">
                  <a:solidFill>
                    <a:sysClr val="windowText" lastClr="000000"/>
                  </a:solidFill>
                  <a:latin typeface="Calibri" pitchFamily="34" charset="0"/>
                </a:rPr>
                <a:t>1.0 A</a:t>
              </a:r>
              <a:endParaRPr lang="en-US" sz="2200" baseline="-2500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7584" y="3140968"/>
              <a:ext cx="151216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ysClr val="windowText" lastClr="000000"/>
                  </a:solidFill>
                </a:rPr>
                <a:t>V</a:t>
              </a:r>
              <a:r>
                <a:rPr lang="en-US" sz="2200" baseline="-25000" dirty="0" smtClean="0">
                  <a:solidFill>
                    <a:sysClr val="windowText" lastClr="000000"/>
                  </a:solidFill>
                </a:rPr>
                <a:t>o</a:t>
              </a:r>
              <a:r>
                <a:rPr lang="en-US" sz="2200" dirty="0" smtClean="0">
                  <a:solidFill>
                    <a:sysClr val="windowText" lastClr="000000"/>
                  </a:solidFill>
                </a:rPr>
                <a:t>= 6</a:t>
              </a:r>
              <a:r>
                <a:rPr lang="en-US" sz="2200" dirty="0" smtClean="0">
                  <a:solidFill>
                    <a:sysClr val="windowText" lastClr="000000"/>
                  </a:solidFill>
                  <a:latin typeface="Calibri" pitchFamily="34" charset="0"/>
                </a:rPr>
                <a:t>.0 V</a:t>
              </a:r>
              <a:endParaRPr lang="en-US" sz="2200" baseline="-2500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2268538" y="2636912"/>
              <a:ext cx="28803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211960" y="2564904"/>
              <a:ext cx="72008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ysClr val="windowText" lastClr="000000"/>
                  </a:solidFill>
                </a:rPr>
                <a:t>I</a:t>
              </a:r>
              <a:r>
                <a:rPr lang="en-US" sz="2200" baseline="-25000" dirty="0" smtClean="0">
                  <a:solidFill>
                    <a:sysClr val="windowText" lastClr="000000"/>
                  </a:solidFill>
                </a:rPr>
                <a:t>1</a:t>
              </a:r>
              <a:r>
                <a:rPr lang="en-US" sz="2200" dirty="0" smtClean="0">
                  <a:solidFill>
                    <a:sysClr val="windowText" lastClr="000000"/>
                  </a:solidFill>
                </a:rPr>
                <a:t>= </a:t>
              </a:r>
              <a:r>
                <a:rPr lang="en-US" sz="2200" dirty="0" smtClean="0">
                  <a:solidFill>
                    <a:sysClr val="windowText" lastClr="000000"/>
                  </a:solidFill>
                  <a:latin typeface="Calibri" pitchFamily="34" charset="0"/>
                </a:rPr>
                <a:t>?</a:t>
              </a:r>
              <a:endParaRPr lang="en-US" sz="2200" baseline="-2500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39952" y="1701969"/>
              <a:ext cx="151216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ysClr val="windowText" lastClr="000000"/>
                  </a:solidFill>
                </a:rPr>
                <a:t>V</a:t>
              </a:r>
              <a:r>
                <a:rPr lang="en-US" sz="2200" baseline="-25000" dirty="0" smtClean="0">
                  <a:solidFill>
                    <a:sysClr val="windowText" lastClr="000000"/>
                  </a:solidFill>
                </a:rPr>
                <a:t>1</a:t>
              </a:r>
              <a:r>
                <a:rPr lang="en-US" sz="2200" dirty="0" smtClean="0">
                  <a:solidFill>
                    <a:sysClr val="windowText" lastClr="000000"/>
                  </a:solidFill>
                </a:rPr>
                <a:t>= </a:t>
              </a:r>
              <a:r>
                <a:rPr lang="en-US" sz="2200" dirty="0" smtClean="0">
                  <a:solidFill>
                    <a:sysClr val="windowText" lastClr="000000"/>
                  </a:solidFill>
                  <a:latin typeface="Calibri" pitchFamily="34" charset="0"/>
                </a:rPr>
                <a:t>1.0 V</a:t>
              </a:r>
              <a:endParaRPr lang="en-US" sz="2200" baseline="-2500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36296" y="3140968"/>
              <a:ext cx="151216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ysClr val="windowText" lastClr="000000"/>
                  </a:solidFill>
                </a:rPr>
                <a:t>V</a:t>
              </a:r>
              <a:r>
                <a:rPr lang="en-US" sz="2200" baseline="-25000" dirty="0" smtClean="0">
                  <a:solidFill>
                    <a:sysClr val="windowText" lastClr="000000"/>
                  </a:solidFill>
                </a:rPr>
                <a:t>2</a:t>
              </a:r>
              <a:r>
                <a:rPr lang="en-US" sz="2200" dirty="0" smtClean="0">
                  <a:solidFill>
                    <a:sysClr val="windowText" lastClr="000000"/>
                  </a:solidFill>
                </a:rPr>
                <a:t>= </a:t>
              </a:r>
              <a:r>
                <a:rPr lang="en-US" sz="2200" dirty="0" smtClean="0">
                  <a:solidFill>
                    <a:sysClr val="windowText" lastClr="000000"/>
                  </a:solidFill>
                  <a:latin typeface="Calibri" pitchFamily="34" charset="0"/>
                </a:rPr>
                <a:t>2.5 V</a:t>
              </a:r>
              <a:endParaRPr lang="en-US" sz="2200" baseline="-2500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83968" y="3934217"/>
              <a:ext cx="72008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ysClr val="windowText" lastClr="000000"/>
                  </a:solidFill>
                </a:rPr>
                <a:t>I</a:t>
              </a:r>
              <a:r>
                <a:rPr lang="en-US" sz="2200" baseline="-25000" dirty="0" smtClean="0">
                  <a:solidFill>
                    <a:sysClr val="windowText" lastClr="000000"/>
                  </a:solidFill>
                </a:rPr>
                <a:t>3</a:t>
              </a:r>
              <a:r>
                <a:rPr lang="en-US" sz="2200" dirty="0" smtClean="0">
                  <a:solidFill>
                    <a:sysClr val="windowText" lastClr="000000"/>
                  </a:solidFill>
                </a:rPr>
                <a:t>= </a:t>
              </a:r>
              <a:r>
                <a:rPr lang="en-US" sz="2200" dirty="0" smtClean="0">
                  <a:solidFill>
                    <a:sysClr val="windowText" lastClr="000000"/>
                  </a:solidFill>
                  <a:latin typeface="Calibri" pitchFamily="34" charset="0"/>
                </a:rPr>
                <a:t>?</a:t>
              </a:r>
              <a:endParaRPr lang="en-US" sz="2200" baseline="-2500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55976" y="4798313"/>
              <a:ext cx="122413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ysClr val="windowText" lastClr="000000"/>
                  </a:solidFill>
                </a:rPr>
                <a:t>V</a:t>
              </a:r>
              <a:r>
                <a:rPr lang="en-US" sz="2200" baseline="-25000" dirty="0" smtClean="0">
                  <a:solidFill>
                    <a:sysClr val="windowText" lastClr="000000"/>
                  </a:solidFill>
                </a:rPr>
                <a:t>3</a:t>
              </a:r>
              <a:r>
                <a:rPr lang="en-US" sz="2200" dirty="0" smtClean="0">
                  <a:solidFill>
                    <a:sysClr val="windowText" lastClr="000000"/>
                  </a:solidFill>
                </a:rPr>
                <a:t>= </a:t>
              </a:r>
              <a:r>
                <a:rPr lang="en-US" sz="2200" dirty="0" smtClean="0">
                  <a:solidFill>
                    <a:sysClr val="windowText" lastClr="000000"/>
                  </a:solidFill>
                  <a:latin typeface="Calibri" pitchFamily="34" charset="0"/>
                </a:rPr>
                <a:t>?</a:t>
              </a:r>
              <a:endParaRPr lang="en-US" sz="2200" baseline="-2500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94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5"/>
          <p:cNvSpPr txBox="1">
            <a:spLocks noChangeArrowheads="1"/>
          </p:cNvSpPr>
          <p:nvPr/>
        </p:nvSpPr>
        <p:spPr bwMode="auto">
          <a:xfrm>
            <a:off x="251520" y="260647"/>
            <a:ext cx="10198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92D050"/>
                </a:solidFill>
              </a:rPr>
              <a:t>Sol’n</a:t>
            </a:r>
            <a:r>
              <a:rPr lang="en-US" sz="2800" dirty="0" smtClean="0">
                <a:solidFill>
                  <a:srgbClr val="92D050"/>
                </a:solidFill>
              </a:rPr>
              <a:t>:</a:t>
            </a:r>
            <a:endParaRPr lang="en-US" sz="2800" baseline="-25000" dirty="0">
              <a:solidFill>
                <a:srgbClr val="92D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2407" y="764703"/>
            <a:ext cx="43119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it is a series circuit  I</a:t>
            </a:r>
            <a:r>
              <a:rPr lang="en-US" sz="2800" baseline="-25000" dirty="0" smtClean="0">
                <a:solidFill>
                  <a:srgbClr val="92D050"/>
                </a:solidFill>
              </a:rPr>
              <a:t>o</a:t>
            </a:r>
            <a:r>
              <a:rPr lang="en-US" sz="2800" dirty="0" smtClean="0">
                <a:solidFill>
                  <a:srgbClr val="92D050"/>
                </a:solidFill>
              </a:rPr>
              <a:t> = I</a:t>
            </a:r>
            <a:r>
              <a:rPr lang="en-US" sz="2800" baseline="-25000" dirty="0" smtClean="0">
                <a:solidFill>
                  <a:srgbClr val="92D050"/>
                </a:solidFill>
              </a:rPr>
              <a:t>1 </a:t>
            </a:r>
            <a:r>
              <a:rPr lang="en-US" sz="2800" dirty="0" smtClean="0">
                <a:solidFill>
                  <a:srgbClr val="92D050"/>
                </a:solidFill>
              </a:rPr>
              <a:t>= I</a:t>
            </a:r>
            <a:r>
              <a:rPr lang="en-US" sz="2800" baseline="-25000" dirty="0" smtClean="0">
                <a:solidFill>
                  <a:srgbClr val="92D050"/>
                </a:solidFill>
              </a:rPr>
              <a:t>3</a:t>
            </a:r>
            <a:endParaRPr lang="en-US" sz="2800" baseline="-25000" dirty="0">
              <a:solidFill>
                <a:srgbClr val="92D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10800000">
            <a:off x="358351" y="692695"/>
            <a:ext cx="6270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</a:t>
            </a:r>
            <a:endParaRPr lang="en-US" sz="4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Box 85"/>
          <p:cNvSpPr txBox="1">
            <a:spLocks noChangeArrowheads="1"/>
          </p:cNvSpPr>
          <p:nvPr/>
        </p:nvSpPr>
        <p:spPr bwMode="auto">
          <a:xfrm>
            <a:off x="5190891" y="620687"/>
            <a:ext cx="34483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I</a:t>
            </a:r>
            <a:r>
              <a:rPr lang="en-US" sz="2800" baseline="-25000" dirty="0" smtClean="0">
                <a:solidFill>
                  <a:srgbClr val="92D050"/>
                </a:solidFill>
                <a:latin typeface="Calibri" pitchFamily="34" charset="0"/>
              </a:rPr>
              <a:t>1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 = 1.0 A, I</a:t>
            </a:r>
            <a:r>
              <a:rPr lang="en-US" sz="2800" baseline="-25000" dirty="0" smtClean="0">
                <a:solidFill>
                  <a:srgbClr val="92D050"/>
                </a:solidFill>
                <a:latin typeface="Calibri" pitchFamily="34" charset="0"/>
              </a:rPr>
              <a:t>3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 = 1.0 A</a:t>
            </a:r>
            <a:endParaRPr lang="en-US" sz="2800" baseline="-25000" dirty="0">
              <a:solidFill>
                <a:srgbClr val="92D050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2407" y="1352961"/>
            <a:ext cx="5225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it is a series circuit  V</a:t>
            </a:r>
            <a:r>
              <a:rPr lang="en-US" sz="2800" baseline="-25000" dirty="0" smtClean="0">
                <a:solidFill>
                  <a:srgbClr val="92D050"/>
                </a:solidFill>
              </a:rPr>
              <a:t>o</a:t>
            </a:r>
            <a:r>
              <a:rPr lang="en-US" sz="2800" dirty="0" smtClean="0">
                <a:solidFill>
                  <a:srgbClr val="92D050"/>
                </a:solidFill>
              </a:rPr>
              <a:t> = V</a:t>
            </a:r>
            <a:r>
              <a:rPr lang="en-US" sz="2800" baseline="-25000" dirty="0" smtClean="0">
                <a:solidFill>
                  <a:srgbClr val="92D050"/>
                </a:solidFill>
              </a:rPr>
              <a:t>1 </a:t>
            </a:r>
            <a:r>
              <a:rPr lang="en-US" sz="2800" dirty="0" smtClean="0">
                <a:solidFill>
                  <a:srgbClr val="92D050"/>
                </a:solidFill>
              </a:rPr>
              <a:t>+ V</a:t>
            </a:r>
            <a:r>
              <a:rPr lang="en-US" sz="2800" baseline="-25000" dirty="0" smtClean="0">
                <a:solidFill>
                  <a:srgbClr val="92D050"/>
                </a:solidFill>
              </a:rPr>
              <a:t>2</a:t>
            </a:r>
            <a:r>
              <a:rPr lang="en-US" sz="2800" dirty="0" smtClean="0">
                <a:solidFill>
                  <a:srgbClr val="92D050"/>
                </a:solidFill>
              </a:rPr>
              <a:t>+ V</a:t>
            </a:r>
            <a:r>
              <a:rPr lang="en-US" sz="2800" baseline="-25000" dirty="0" smtClean="0">
                <a:solidFill>
                  <a:srgbClr val="92D050"/>
                </a:solidFill>
              </a:rPr>
              <a:t>3</a:t>
            </a:r>
            <a:endParaRPr lang="en-US" sz="2800" baseline="-25000" dirty="0">
              <a:solidFill>
                <a:srgbClr val="92D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0800000">
            <a:off x="358351" y="1280953"/>
            <a:ext cx="6270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</a:t>
            </a:r>
            <a:endParaRPr lang="en-US" sz="4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Box 85"/>
          <p:cNvSpPr txBox="1">
            <a:spLocks noChangeArrowheads="1"/>
          </p:cNvSpPr>
          <p:nvPr/>
        </p:nvSpPr>
        <p:spPr bwMode="auto">
          <a:xfrm>
            <a:off x="6190999" y="1208945"/>
            <a:ext cx="20922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V</a:t>
            </a:r>
            <a:r>
              <a:rPr lang="en-US" sz="2800" baseline="-25000" dirty="0" smtClean="0">
                <a:solidFill>
                  <a:srgbClr val="92D050"/>
                </a:solidFill>
                <a:latin typeface="Calibri" pitchFamily="34" charset="0"/>
              </a:rPr>
              <a:t>3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 = 2.5 V</a:t>
            </a:r>
            <a:endParaRPr lang="en-US" sz="2800" baseline="-25000" dirty="0">
              <a:solidFill>
                <a:srgbClr val="92D05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65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/>
      <p:bldP spid="4" grpId="0"/>
      <p:bldP spid="5" grpId="0" autoUpdateAnimBg="0"/>
      <p:bldP spid="6" grpId="0"/>
      <p:bldP spid="7" grpId="0"/>
      <p:bldP spid="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9512" y="1398255"/>
            <a:ext cx="89107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Find I</a:t>
            </a:r>
            <a:r>
              <a:rPr lang="en-US" sz="2800" baseline="-25000" dirty="0">
                <a:solidFill>
                  <a:srgbClr val="92D050"/>
                </a:solidFill>
              </a:rPr>
              <a:t>1</a:t>
            </a:r>
            <a:r>
              <a:rPr lang="en-US" sz="2800" dirty="0">
                <a:solidFill>
                  <a:srgbClr val="92D050"/>
                </a:solidFill>
              </a:rPr>
              <a:t>, V</a:t>
            </a:r>
            <a:r>
              <a:rPr lang="en-US" sz="2800" baseline="-25000" dirty="0">
                <a:solidFill>
                  <a:srgbClr val="92D050"/>
                </a:solidFill>
              </a:rPr>
              <a:t>1</a:t>
            </a:r>
            <a:r>
              <a:rPr lang="en-US" sz="2800" dirty="0">
                <a:solidFill>
                  <a:srgbClr val="92D050"/>
                </a:solidFill>
              </a:rPr>
              <a:t>, and V</a:t>
            </a:r>
            <a:r>
              <a:rPr lang="en-US" sz="2800" baseline="-25000" dirty="0">
                <a:solidFill>
                  <a:srgbClr val="92D050"/>
                </a:solidFill>
              </a:rPr>
              <a:t>2</a:t>
            </a:r>
            <a:r>
              <a:rPr lang="en-US" sz="2800" dirty="0">
                <a:solidFill>
                  <a:srgbClr val="92D050"/>
                </a:solidFill>
              </a:rPr>
              <a:t> in the following circuit?</a:t>
            </a:r>
            <a:endParaRPr lang="en-US" sz="2800" dirty="0">
              <a:solidFill>
                <a:srgbClr val="92D050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66427" y="2344634"/>
            <a:ext cx="8136904" cy="4248472"/>
            <a:chOff x="683568" y="764704"/>
            <a:chExt cx="8136904" cy="4248472"/>
          </a:xfrm>
        </p:grpSpPr>
        <p:pic>
          <p:nvPicPr>
            <p:cNvPr id="8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8" y="764704"/>
              <a:ext cx="8136904" cy="424847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softEdge rad="112500"/>
            </a:effectLst>
          </p:spPr>
        </p:pic>
        <p:grpSp>
          <p:nvGrpSpPr>
            <p:cNvPr id="82" name="Group 81"/>
            <p:cNvGrpSpPr/>
            <p:nvPr/>
          </p:nvGrpSpPr>
          <p:grpSpPr>
            <a:xfrm>
              <a:off x="827584" y="1690462"/>
              <a:ext cx="7776864" cy="2314602"/>
              <a:chOff x="827584" y="1690462"/>
              <a:chExt cx="7776864" cy="2314602"/>
            </a:xfrm>
          </p:grpSpPr>
          <p:sp>
            <p:nvSpPr>
              <p:cNvPr id="83" name="Line 72"/>
              <p:cNvSpPr>
                <a:spLocks noChangeShapeType="1"/>
              </p:cNvSpPr>
              <p:nvPr/>
            </p:nvSpPr>
            <p:spPr bwMode="auto">
              <a:xfrm>
                <a:off x="2087192" y="3265758"/>
                <a:ext cx="685800" cy="15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73"/>
              <p:cNvSpPr>
                <a:spLocks noChangeShapeType="1"/>
              </p:cNvSpPr>
              <p:nvPr/>
            </p:nvSpPr>
            <p:spPr bwMode="auto">
              <a:xfrm>
                <a:off x="2239592" y="3113310"/>
                <a:ext cx="381000" cy="15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74"/>
              <p:cNvSpPr>
                <a:spLocks noChangeShapeType="1"/>
              </p:cNvSpPr>
              <p:nvPr/>
            </p:nvSpPr>
            <p:spPr bwMode="auto">
              <a:xfrm>
                <a:off x="2087192" y="2960862"/>
                <a:ext cx="685800" cy="15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5"/>
              <p:cNvSpPr>
                <a:spLocks noChangeShapeType="1"/>
              </p:cNvSpPr>
              <p:nvPr/>
            </p:nvSpPr>
            <p:spPr bwMode="auto">
              <a:xfrm>
                <a:off x="2239592" y="2808414"/>
                <a:ext cx="381000" cy="15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76"/>
              <p:cNvSpPr>
                <a:spLocks noChangeShapeType="1"/>
              </p:cNvSpPr>
              <p:nvPr/>
            </p:nvSpPr>
            <p:spPr bwMode="auto">
              <a:xfrm>
                <a:off x="2087192" y="2655966"/>
                <a:ext cx="685800" cy="15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77"/>
              <p:cNvSpPr>
                <a:spLocks noChangeShapeType="1"/>
              </p:cNvSpPr>
              <p:nvPr/>
            </p:nvSpPr>
            <p:spPr bwMode="auto">
              <a:xfrm>
                <a:off x="2239592" y="2505106"/>
                <a:ext cx="381000" cy="15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78"/>
              <p:cNvSpPr>
                <a:spLocks noChangeShapeType="1"/>
              </p:cNvSpPr>
              <p:nvPr/>
            </p:nvSpPr>
            <p:spPr bwMode="auto">
              <a:xfrm flipV="1">
                <a:off x="2423742" y="1711106"/>
                <a:ext cx="1588" cy="7781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79"/>
              <p:cNvSpPr>
                <a:spLocks noChangeShapeType="1"/>
              </p:cNvSpPr>
              <p:nvPr/>
            </p:nvSpPr>
            <p:spPr bwMode="auto">
              <a:xfrm flipH="1" flipV="1">
                <a:off x="2422155" y="3289578"/>
                <a:ext cx="1588" cy="708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80"/>
              <p:cNvSpPr>
                <a:spLocks noChangeShapeType="1"/>
              </p:cNvSpPr>
              <p:nvPr/>
            </p:nvSpPr>
            <p:spPr bwMode="auto">
              <a:xfrm flipV="1">
                <a:off x="2426916" y="1700808"/>
                <a:ext cx="2721147" cy="166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81"/>
              <p:cNvSpPr>
                <a:spLocks noChangeShapeType="1"/>
              </p:cNvSpPr>
              <p:nvPr/>
            </p:nvSpPr>
            <p:spPr bwMode="auto">
              <a:xfrm>
                <a:off x="5139956" y="1695226"/>
                <a:ext cx="1944688" cy="15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82"/>
              <p:cNvSpPr>
                <a:spLocks noChangeShapeType="1"/>
              </p:cNvSpPr>
              <p:nvPr/>
            </p:nvSpPr>
            <p:spPr bwMode="auto">
              <a:xfrm>
                <a:off x="7078294" y="1690462"/>
                <a:ext cx="3175" cy="6066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84"/>
              <p:cNvSpPr>
                <a:spLocks noChangeShapeType="1"/>
              </p:cNvSpPr>
              <p:nvPr/>
            </p:nvSpPr>
            <p:spPr bwMode="auto">
              <a:xfrm flipH="1">
                <a:off x="6897319" y="2298666"/>
                <a:ext cx="182563" cy="919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85"/>
              <p:cNvSpPr>
                <a:spLocks noChangeShapeType="1"/>
              </p:cNvSpPr>
              <p:nvPr/>
            </p:nvSpPr>
            <p:spPr bwMode="auto">
              <a:xfrm>
                <a:off x="6897319" y="2390602"/>
                <a:ext cx="323850" cy="749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86"/>
              <p:cNvSpPr>
                <a:spLocks noChangeShapeType="1"/>
              </p:cNvSpPr>
              <p:nvPr/>
            </p:nvSpPr>
            <p:spPr bwMode="auto">
              <a:xfrm flipH="1">
                <a:off x="6897319" y="2465513"/>
                <a:ext cx="323850" cy="936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87"/>
              <p:cNvSpPr>
                <a:spLocks noChangeShapeType="1"/>
              </p:cNvSpPr>
              <p:nvPr/>
            </p:nvSpPr>
            <p:spPr bwMode="auto">
              <a:xfrm>
                <a:off x="6897319" y="2559151"/>
                <a:ext cx="323850" cy="919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88"/>
              <p:cNvSpPr>
                <a:spLocks noChangeShapeType="1"/>
              </p:cNvSpPr>
              <p:nvPr/>
            </p:nvSpPr>
            <p:spPr bwMode="auto">
              <a:xfrm flipH="1">
                <a:off x="6897319" y="2651087"/>
                <a:ext cx="323850" cy="1106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89"/>
              <p:cNvSpPr>
                <a:spLocks noChangeShapeType="1"/>
              </p:cNvSpPr>
              <p:nvPr/>
            </p:nvSpPr>
            <p:spPr bwMode="auto">
              <a:xfrm>
                <a:off x="6897319" y="2761751"/>
                <a:ext cx="323850" cy="8853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90"/>
              <p:cNvSpPr>
                <a:spLocks noChangeShapeType="1"/>
              </p:cNvSpPr>
              <p:nvPr/>
            </p:nvSpPr>
            <p:spPr bwMode="auto">
              <a:xfrm flipH="1">
                <a:off x="6897319" y="2850282"/>
                <a:ext cx="323850" cy="1021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91"/>
              <p:cNvSpPr>
                <a:spLocks noChangeShapeType="1"/>
              </p:cNvSpPr>
              <p:nvPr/>
            </p:nvSpPr>
            <p:spPr bwMode="auto">
              <a:xfrm>
                <a:off x="6897319" y="2952433"/>
                <a:ext cx="323850" cy="970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92"/>
              <p:cNvSpPr>
                <a:spLocks noChangeShapeType="1"/>
              </p:cNvSpPr>
              <p:nvPr/>
            </p:nvSpPr>
            <p:spPr bwMode="auto">
              <a:xfrm flipH="1">
                <a:off x="6897319" y="3049477"/>
                <a:ext cx="323850" cy="117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93"/>
              <p:cNvSpPr>
                <a:spLocks noChangeShapeType="1"/>
              </p:cNvSpPr>
              <p:nvPr/>
            </p:nvSpPr>
            <p:spPr bwMode="auto">
              <a:xfrm>
                <a:off x="6897319" y="3166951"/>
                <a:ext cx="323850" cy="1021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94"/>
              <p:cNvSpPr>
                <a:spLocks noChangeShapeType="1"/>
              </p:cNvSpPr>
              <p:nvPr/>
            </p:nvSpPr>
            <p:spPr bwMode="auto">
              <a:xfrm flipH="1">
                <a:off x="7079882" y="3269102"/>
                <a:ext cx="141288" cy="919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95"/>
              <p:cNvSpPr>
                <a:spLocks noChangeShapeType="1"/>
              </p:cNvSpPr>
              <p:nvPr/>
            </p:nvSpPr>
            <p:spPr bwMode="auto">
              <a:xfrm>
                <a:off x="2415804" y="3996238"/>
                <a:ext cx="2876275" cy="88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96"/>
              <p:cNvSpPr>
                <a:spLocks noChangeShapeType="1"/>
              </p:cNvSpPr>
              <p:nvPr/>
            </p:nvSpPr>
            <p:spPr bwMode="auto">
              <a:xfrm flipV="1">
                <a:off x="7083056" y="3370566"/>
                <a:ext cx="1588" cy="6145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121"/>
              <p:cNvSpPr>
                <a:spLocks noChangeShapeType="1"/>
              </p:cNvSpPr>
              <p:nvPr/>
            </p:nvSpPr>
            <p:spPr bwMode="auto">
              <a:xfrm>
                <a:off x="5101856" y="3991474"/>
                <a:ext cx="1981201" cy="15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259632" y="1772816"/>
                <a:ext cx="1512168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solidFill>
                      <a:sysClr val="windowText" lastClr="000000"/>
                    </a:solidFill>
                  </a:rPr>
                  <a:t>I</a:t>
                </a:r>
                <a:r>
                  <a:rPr lang="en-US" sz="2200" baseline="-25000" dirty="0" smtClean="0">
                    <a:solidFill>
                      <a:sysClr val="windowText" lastClr="000000"/>
                    </a:solidFill>
                  </a:rPr>
                  <a:t>o</a:t>
                </a:r>
                <a:r>
                  <a:rPr lang="en-US" sz="2200" dirty="0" smtClean="0">
                    <a:solidFill>
                      <a:sysClr val="windowText" lastClr="000000"/>
                    </a:solidFill>
                  </a:rPr>
                  <a:t>= </a:t>
                </a:r>
                <a:r>
                  <a:rPr lang="en-US" sz="2200" dirty="0" smtClean="0">
                    <a:solidFill>
                      <a:sysClr val="windowText" lastClr="000000"/>
                    </a:solidFill>
                    <a:latin typeface="Calibri" pitchFamily="34" charset="0"/>
                  </a:rPr>
                  <a:t>2.0 A</a:t>
                </a:r>
                <a:endParaRPr lang="en-US" sz="2200" baseline="-2500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827584" y="2564904"/>
                <a:ext cx="1512168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200" baseline="-25000" dirty="0" smtClean="0">
                    <a:solidFill>
                      <a:sysClr val="windowText" lastClr="000000"/>
                    </a:solidFill>
                  </a:rPr>
                  <a:t>o</a:t>
                </a:r>
                <a:r>
                  <a:rPr lang="en-US" sz="2200" dirty="0" smtClean="0">
                    <a:solidFill>
                      <a:sysClr val="windowText" lastClr="000000"/>
                    </a:solidFill>
                  </a:rPr>
                  <a:t>= 6</a:t>
                </a:r>
                <a:r>
                  <a:rPr lang="en-US" sz="2200" dirty="0" smtClean="0">
                    <a:solidFill>
                      <a:sysClr val="windowText" lastClr="000000"/>
                    </a:solidFill>
                    <a:latin typeface="Calibri" pitchFamily="34" charset="0"/>
                  </a:rPr>
                  <a:t>.0 V</a:t>
                </a:r>
                <a:endParaRPr lang="en-US" sz="2200" baseline="-2500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111" name="Straight Arrow Connector 110"/>
              <p:cNvCxnSpPr/>
              <p:nvPr/>
            </p:nvCxnSpPr>
            <p:spPr>
              <a:xfrm rot="5400000" flipH="1" flipV="1">
                <a:off x="2268538" y="2060848"/>
                <a:ext cx="288032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5436096" y="2348880"/>
                <a:ext cx="72008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solidFill>
                      <a:sysClr val="windowText" lastClr="000000"/>
                    </a:solidFill>
                  </a:rPr>
                  <a:t>I</a:t>
                </a:r>
                <a:r>
                  <a:rPr lang="en-US" sz="2200" baseline="-25000" dirty="0" smtClean="0">
                    <a:solidFill>
                      <a:sysClr val="windowText" lastClr="000000"/>
                    </a:solidFill>
                  </a:rPr>
                  <a:t>1</a:t>
                </a:r>
                <a:r>
                  <a:rPr lang="en-US" sz="2200" dirty="0" smtClean="0">
                    <a:solidFill>
                      <a:sysClr val="windowText" lastClr="000000"/>
                    </a:solidFill>
                  </a:rPr>
                  <a:t>= </a:t>
                </a:r>
                <a:r>
                  <a:rPr lang="en-US" sz="2200" dirty="0" smtClean="0">
                    <a:solidFill>
                      <a:sysClr val="windowText" lastClr="000000"/>
                    </a:solidFill>
                    <a:latin typeface="Calibri" pitchFamily="34" charset="0"/>
                  </a:rPr>
                  <a:t>?</a:t>
                </a:r>
                <a:endParaRPr lang="en-US" sz="2200" baseline="-2500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364088" y="2780928"/>
                <a:ext cx="864096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200" baseline="-25000" dirty="0" smtClean="0">
                    <a:solidFill>
                      <a:sysClr val="windowText" lastClr="000000"/>
                    </a:solidFill>
                  </a:rPr>
                  <a:t>1</a:t>
                </a:r>
                <a:r>
                  <a:rPr lang="en-US" sz="2200" dirty="0" smtClean="0">
                    <a:solidFill>
                      <a:sysClr val="windowText" lastClr="000000"/>
                    </a:solidFill>
                  </a:rPr>
                  <a:t>= ?</a:t>
                </a:r>
                <a:endParaRPr lang="en-US" sz="2200" baseline="-2500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7380312" y="2276872"/>
                <a:ext cx="1224136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solidFill>
                      <a:sysClr val="windowText" lastClr="000000"/>
                    </a:solidFill>
                  </a:rPr>
                  <a:t>I</a:t>
                </a:r>
                <a:r>
                  <a:rPr lang="en-US" sz="2200" baseline="-25000" dirty="0" smtClean="0">
                    <a:solidFill>
                      <a:sysClr val="windowText" lastClr="000000"/>
                    </a:solidFill>
                  </a:rPr>
                  <a:t>2</a:t>
                </a:r>
                <a:r>
                  <a:rPr lang="en-US" sz="2200" dirty="0" smtClean="0">
                    <a:solidFill>
                      <a:sysClr val="windowText" lastClr="000000"/>
                    </a:solidFill>
                  </a:rPr>
                  <a:t>= </a:t>
                </a:r>
                <a:r>
                  <a:rPr lang="en-US" sz="2200" dirty="0" smtClean="0">
                    <a:solidFill>
                      <a:sysClr val="windowText" lastClr="000000"/>
                    </a:solidFill>
                    <a:latin typeface="Calibri" pitchFamily="34" charset="0"/>
                  </a:rPr>
                  <a:t>1.5 A</a:t>
                </a:r>
                <a:endParaRPr lang="en-US" sz="2200" baseline="-2500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7308304" y="2780928"/>
                <a:ext cx="1224136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200" baseline="-25000" dirty="0" smtClean="0">
                    <a:solidFill>
                      <a:sysClr val="windowText" lastClr="000000"/>
                    </a:solidFill>
                  </a:rPr>
                  <a:t>2</a:t>
                </a:r>
                <a:r>
                  <a:rPr lang="en-US" sz="2200" dirty="0" smtClean="0">
                    <a:solidFill>
                      <a:sysClr val="windowText" lastClr="000000"/>
                    </a:solidFill>
                  </a:rPr>
                  <a:t>= </a:t>
                </a:r>
                <a:r>
                  <a:rPr lang="en-US" sz="2200" dirty="0" smtClean="0">
                    <a:solidFill>
                      <a:sysClr val="windowText" lastClr="000000"/>
                    </a:solidFill>
                    <a:latin typeface="Calibri" pitchFamily="34" charset="0"/>
                  </a:rPr>
                  <a:t>?</a:t>
                </a:r>
                <a:endParaRPr lang="en-US" sz="2200" baseline="-2500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16" name="Line 82"/>
              <p:cNvSpPr>
                <a:spLocks noChangeShapeType="1"/>
              </p:cNvSpPr>
              <p:nvPr/>
            </p:nvSpPr>
            <p:spPr bwMode="auto">
              <a:xfrm>
                <a:off x="5113015" y="1700808"/>
                <a:ext cx="3175" cy="6066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84"/>
              <p:cNvSpPr>
                <a:spLocks noChangeShapeType="1"/>
              </p:cNvSpPr>
              <p:nvPr/>
            </p:nvSpPr>
            <p:spPr bwMode="auto">
              <a:xfrm flipH="1">
                <a:off x="4932040" y="2309012"/>
                <a:ext cx="182563" cy="919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85"/>
              <p:cNvSpPr>
                <a:spLocks noChangeShapeType="1"/>
              </p:cNvSpPr>
              <p:nvPr/>
            </p:nvSpPr>
            <p:spPr bwMode="auto">
              <a:xfrm>
                <a:off x="4932040" y="2400948"/>
                <a:ext cx="323850" cy="749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86"/>
              <p:cNvSpPr>
                <a:spLocks noChangeShapeType="1"/>
              </p:cNvSpPr>
              <p:nvPr/>
            </p:nvSpPr>
            <p:spPr bwMode="auto">
              <a:xfrm flipH="1">
                <a:off x="4932040" y="2475859"/>
                <a:ext cx="323850" cy="936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87"/>
              <p:cNvSpPr>
                <a:spLocks noChangeShapeType="1"/>
              </p:cNvSpPr>
              <p:nvPr/>
            </p:nvSpPr>
            <p:spPr bwMode="auto">
              <a:xfrm>
                <a:off x="4932040" y="2569497"/>
                <a:ext cx="323850" cy="919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88"/>
              <p:cNvSpPr>
                <a:spLocks noChangeShapeType="1"/>
              </p:cNvSpPr>
              <p:nvPr/>
            </p:nvSpPr>
            <p:spPr bwMode="auto">
              <a:xfrm flipH="1">
                <a:off x="4932040" y="2661433"/>
                <a:ext cx="323850" cy="1106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89"/>
              <p:cNvSpPr>
                <a:spLocks noChangeShapeType="1"/>
              </p:cNvSpPr>
              <p:nvPr/>
            </p:nvSpPr>
            <p:spPr bwMode="auto">
              <a:xfrm>
                <a:off x="4932040" y="2772097"/>
                <a:ext cx="323850" cy="8853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90"/>
              <p:cNvSpPr>
                <a:spLocks noChangeShapeType="1"/>
              </p:cNvSpPr>
              <p:nvPr/>
            </p:nvSpPr>
            <p:spPr bwMode="auto">
              <a:xfrm flipH="1">
                <a:off x="4932040" y="2860628"/>
                <a:ext cx="323850" cy="1021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91"/>
              <p:cNvSpPr>
                <a:spLocks noChangeShapeType="1"/>
              </p:cNvSpPr>
              <p:nvPr/>
            </p:nvSpPr>
            <p:spPr bwMode="auto">
              <a:xfrm>
                <a:off x="4932040" y="2962779"/>
                <a:ext cx="323850" cy="970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92"/>
              <p:cNvSpPr>
                <a:spLocks noChangeShapeType="1"/>
              </p:cNvSpPr>
              <p:nvPr/>
            </p:nvSpPr>
            <p:spPr bwMode="auto">
              <a:xfrm flipH="1">
                <a:off x="4932040" y="3059823"/>
                <a:ext cx="323850" cy="117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93"/>
              <p:cNvSpPr>
                <a:spLocks noChangeShapeType="1"/>
              </p:cNvSpPr>
              <p:nvPr/>
            </p:nvSpPr>
            <p:spPr bwMode="auto">
              <a:xfrm>
                <a:off x="4932040" y="3177297"/>
                <a:ext cx="323850" cy="1021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94"/>
              <p:cNvSpPr>
                <a:spLocks noChangeShapeType="1"/>
              </p:cNvSpPr>
              <p:nvPr/>
            </p:nvSpPr>
            <p:spPr bwMode="auto">
              <a:xfrm flipH="1">
                <a:off x="5114603" y="3279448"/>
                <a:ext cx="141288" cy="919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96"/>
              <p:cNvSpPr>
                <a:spLocks noChangeShapeType="1"/>
              </p:cNvSpPr>
              <p:nvPr/>
            </p:nvSpPr>
            <p:spPr bwMode="auto">
              <a:xfrm flipV="1">
                <a:off x="5117777" y="3380912"/>
                <a:ext cx="1588" cy="6145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380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5"/>
          <p:cNvSpPr txBox="1">
            <a:spLocks noChangeArrowheads="1"/>
          </p:cNvSpPr>
          <p:nvPr/>
        </p:nvSpPr>
        <p:spPr bwMode="auto">
          <a:xfrm>
            <a:off x="504729" y="404664"/>
            <a:ext cx="10198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92D050"/>
                </a:solidFill>
              </a:rPr>
              <a:t>Sol’n</a:t>
            </a:r>
            <a:r>
              <a:rPr lang="en-US" sz="2800" dirty="0" smtClean="0">
                <a:solidFill>
                  <a:srgbClr val="92D050"/>
                </a:solidFill>
              </a:rPr>
              <a:t>:</a:t>
            </a:r>
            <a:endParaRPr lang="en-US" sz="2800" baseline="-25000" dirty="0">
              <a:solidFill>
                <a:srgbClr val="92D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7" y="908720"/>
            <a:ext cx="4853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it is a parallel circuit  V</a:t>
            </a:r>
            <a:r>
              <a:rPr lang="en-US" sz="2800" baseline="-25000" dirty="0" smtClean="0">
                <a:solidFill>
                  <a:srgbClr val="92D050"/>
                </a:solidFill>
              </a:rPr>
              <a:t>o</a:t>
            </a:r>
            <a:r>
              <a:rPr lang="en-US" sz="2800" dirty="0" smtClean="0">
                <a:solidFill>
                  <a:srgbClr val="92D050"/>
                </a:solidFill>
              </a:rPr>
              <a:t> = V</a:t>
            </a:r>
            <a:r>
              <a:rPr lang="en-US" sz="2800" baseline="-25000" dirty="0" smtClean="0">
                <a:solidFill>
                  <a:srgbClr val="92D050"/>
                </a:solidFill>
              </a:rPr>
              <a:t>1 </a:t>
            </a:r>
            <a:r>
              <a:rPr lang="en-US" sz="2800" dirty="0" smtClean="0">
                <a:solidFill>
                  <a:srgbClr val="92D050"/>
                </a:solidFill>
              </a:rPr>
              <a:t>= V</a:t>
            </a:r>
            <a:r>
              <a:rPr lang="en-US" sz="2800" baseline="-25000" dirty="0" smtClean="0">
                <a:solidFill>
                  <a:srgbClr val="92D050"/>
                </a:solidFill>
              </a:rPr>
              <a:t>2</a:t>
            </a:r>
            <a:endParaRPr lang="en-US" sz="2800" baseline="-25000" dirty="0">
              <a:solidFill>
                <a:srgbClr val="92D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10800000">
            <a:off x="251521" y="836712"/>
            <a:ext cx="6270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</a:t>
            </a:r>
            <a:endParaRPr lang="en-US" sz="4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Box 85"/>
          <p:cNvSpPr txBox="1">
            <a:spLocks noChangeArrowheads="1"/>
          </p:cNvSpPr>
          <p:nvPr/>
        </p:nvSpPr>
        <p:spPr bwMode="auto">
          <a:xfrm>
            <a:off x="5436096" y="776898"/>
            <a:ext cx="35635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V</a:t>
            </a:r>
            <a:r>
              <a:rPr lang="en-US" sz="2800" baseline="-25000" dirty="0" smtClean="0">
                <a:solidFill>
                  <a:srgbClr val="92D050"/>
                </a:solidFill>
                <a:latin typeface="Calibri" pitchFamily="34" charset="0"/>
              </a:rPr>
              <a:t>1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= 6.0 V, V</a:t>
            </a:r>
            <a:r>
              <a:rPr lang="en-US" sz="2800" baseline="-25000" dirty="0" smtClean="0">
                <a:solidFill>
                  <a:srgbClr val="92D050"/>
                </a:solidFill>
                <a:latin typeface="Calibri" pitchFamily="34" charset="0"/>
              </a:rPr>
              <a:t>2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 = 6.0 V</a:t>
            </a:r>
            <a:endParaRPr lang="en-US" sz="2800" baseline="-25000" dirty="0">
              <a:solidFill>
                <a:srgbClr val="92D050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1496978"/>
            <a:ext cx="4540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it is a parallel circuit  I</a:t>
            </a:r>
            <a:r>
              <a:rPr lang="en-US" sz="2800" baseline="-25000" dirty="0" smtClean="0">
                <a:solidFill>
                  <a:srgbClr val="92D050"/>
                </a:solidFill>
              </a:rPr>
              <a:t>o</a:t>
            </a:r>
            <a:r>
              <a:rPr lang="en-US" sz="2800" dirty="0" smtClean="0">
                <a:solidFill>
                  <a:srgbClr val="92D050"/>
                </a:solidFill>
              </a:rPr>
              <a:t> = I</a:t>
            </a:r>
            <a:r>
              <a:rPr lang="en-US" sz="2800" baseline="-25000" dirty="0" smtClean="0">
                <a:solidFill>
                  <a:srgbClr val="92D050"/>
                </a:solidFill>
              </a:rPr>
              <a:t>1 </a:t>
            </a:r>
            <a:r>
              <a:rPr lang="en-US" sz="2800" dirty="0" smtClean="0">
                <a:solidFill>
                  <a:srgbClr val="92D050"/>
                </a:solidFill>
              </a:rPr>
              <a:t>+ I</a:t>
            </a:r>
            <a:r>
              <a:rPr lang="en-US" sz="2800" baseline="-25000" dirty="0" smtClean="0">
                <a:solidFill>
                  <a:srgbClr val="92D050"/>
                </a:solidFill>
              </a:rPr>
              <a:t>2</a:t>
            </a:r>
            <a:endParaRPr lang="en-US" sz="2800" baseline="-25000" dirty="0">
              <a:solidFill>
                <a:srgbClr val="92D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0800000">
            <a:off x="251520" y="1424970"/>
            <a:ext cx="6270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</a:t>
            </a:r>
            <a:endParaRPr lang="en-US" sz="4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Box 85"/>
          <p:cNvSpPr txBox="1">
            <a:spLocks noChangeArrowheads="1"/>
          </p:cNvSpPr>
          <p:nvPr/>
        </p:nvSpPr>
        <p:spPr bwMode="auto">
          <a:xfrm>
            <a:off x="5436096" y="1340768"/>
            <a:ext cx="20842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  <a:sym typeface="Symbol"/>
              </a:rPr>
              <a:t>I</a:t>
            </a:r>
            <a:r>
              <a:rPr lang="en-US" sz="2800" baseline="-25000" dirty="0" smtClean="0">
                <a:solidFill>
                  <a:srgbClr val="92D050"/>
                </a:solidFill>
                <a:latin typeface="Calibri" pitchFamily="34" charset="0"/>
              </a:rPr>
              <a:t>1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= 0.50 A</a:t>
            </a:r>
            <a:endParaRPr lang="en-US" sz="2800" baseline="-25000" dirty="0">
              <a:solidFill>
                <a:srgbClr val="92D05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5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/>
      <p:bldP spid="4" grpId="0"/>
      <p:bldP spid="5" grpId="0" autoUpdateAnimBg="0"/>
      <p:bldP spid="6" grpId="0"/>
      <p:bldP spid="7" grpId="0"/>
      <p:bldP spid="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758295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784076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3558495"/>
            <a:ext cx="7992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identify </a:t>
            </a:r>
            <a:r>
              <a:rPr lang="en-CA" sz="2800" dirty="0" smtClean="0">
                <a:solidFill>
                  <a:schemeClr val="bg1"/>
                </a:solidFill>
              </a:rPr>
              <a:t>series and parallel circuits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</a:t>
            </a:r>
            <a:r>
              <a:rPr lang="en-CA" sz="2800" dirty="0" smtClean="0">
                <a:solidFill>
                  <a:schemeClr val="bg1"/>
                </a:solidFill>
              </a:rPr>
              <a:t>voltage and current in series and parallel circuits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</a:t>
            </a:r>
            <a:r>
              <a:rPr lang="en-CA" sz="2800" dirty="0" smtClean="0">
                <a:solidFill>
                  <a:schemeClr val="bg1"/>
                </a:solidFill>
              </a:rPr>
              <a:t>Kirchhoff’s laws for electrical circuits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electrical resistance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problems involving </a:t>
            </a:r>
            <a:r>
              <a:rPr lang="en-CA" sz="2800" dirty="0" smtClean="0">
                <a:solidFill>
                  <a:schemeClr val="bg1"/>
                </a:solidFill>
              </a:rPr>
              <a:t>electrical circuits</a:t>
            </a:r>
            <a:endParaRPr lang="en-CA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42926" y="2071678"/>
            <a:ext cx="735809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11.6, 11.8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view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Tutorials in the sections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 1 –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pg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522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1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–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pg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522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1 –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pg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527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1 – 2 pg 529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1 pg 533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772816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3558495"/>
            <a:ext cx="7992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identify </a:t>
            </a:r>
            <a:r>
              <a:rPr lang="en-CA" sz="2800" dirty="0" smtClean="0">
                <a:solidFill>
                  <a:schemeClr val="bg1"/>
                </a:solidFill>
              </a:rPr>
              <a:t>series and parallel circuits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</a:t>
            </a:r>
            <a:r>
              <a:rPr lang="en-CA" sz="2800" dirty="0" smtClean="0">
                <a:solidFill>
                  <a:schemeClr val="bg1"/>
                </a:solidFill>
              </a:rPr>
              <a:t>voltage and current in series and parallel circuits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</a:t>
            </a:r>
            <a:r>
              <a:rPr lang="en-CA" sz="2800" dirty="0" smtClean="0">
                <a:solidFill>
                  <a:schemeClr val="bg1"/>
                </a:solidFill>
              </a:rPr>
              <a:t>Kirchhoff’s laws for electrical circuits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electrical resistance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problems involving </a:t>
            </a:r>
            <a:r>
              <a:rPr lang="en-CA" sz="2800" dirty="0" smtClean="0">
                <a:solidFill>
                  <a:schemeClr val="bg1"/>
                </a:solidFill>
              </a:rPr>
              <a:t>electrical circuits</a:t>
            </a:r>
            <a:endParaRPr lang="en-CA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Series Circuit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4572000" y="1052736"/>
              <a:ext cx="44644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67544" y="1916832"/>
            <a:ext cx="8280920" cy="3816424"/>
            <a:chOff x="539552" y="2492896"/>
            <a:chExt cx="8280920" cy="3816424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2492896"/>
              <a:ext cx="8280920" cy="381642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softEdge rad="112500"/>
            </a:effectLst>
          </p:spPr>
        </p:pic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1958304" y="4895625"/>
              <a:ext cx="6858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2110704" y="4743225"/>
              <a:ext cx="3810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1958304" y="4590825"/>
              <a:ext cx="6858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>
              <a:off x="2110704" y="4438425"/>
              <a:ext cx="3810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1958304" y="4286025"/>
              <a:ext cx="6858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>
              <a:off x="2110704" y="4133625"/>
              <a:ext cx="3810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 flipV="1">
              <a:off x="2282154" y="3343050"/>
              <a:ext cx="0" cy="76200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 flipV="1">
              <a:off x="2291679" y="4881338"/>
              <a:ext cx="0" cy="76200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2282154" y="3343050"/>
              <a:ext cx="1747838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5011067" y="3324000"/>
              <a:ext cx="1944688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6949404" y="3319238"/>
              <a:ext cx="0" cy="68103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 flipH="1">
              <a:off x="6768429" y="3995513"/>
              <a:ext cx="182563" cy="8572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>
              <a:off x="6768429" y="4081238"/>
              <a:ext cx="323850" cy="6985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6768429" y="4151088"/>
              <a:ext cx="323850" cy="87313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3"/>
            <p:cNvSpPr>
              <a:spLocks noChangeShapeType="1"/>
            </p:cNvSpPr>
            <p:nvPr/>
          </p:nvSpPr>
          <p:spPr bwMode="auto">
            <a:xfrm>
              <a:off x="6768429" y="4238401"/>
              <a:ext cx="323850" cy="8572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 flipH="1">
              <a:off x="6768429" y="4324126"/>
              <a:ext cx="323850" cy="103188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5"/>
            <p:cNvSpPr>
              <a:spLocks noChangeShapeType="1"/>
            </p:cNvSpPr>
            <p:nvPr/>
          </p:nvSpPr>
          <p:spPr bwMode="auto">
            <a:xfrm>
              <a:off x="6768429" y="4427313"/>
              <a:ext cx="323850" cy="8255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6"/>
            <p:cNvSpPr>
              <a:spLocks noChangeShapeType="1"/>
            </p:cNvSpPr>
            <p:nvPr/>
          </p:nvSpPr>
          <p:spPr bwMode="auto">
            <a:xfrm flipH="1">
              <a:off x="6768429" y="4509863"/>
              <a:ext cx="323850" cy="9525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7"/>
            <p:cNvSpPr>
              <a:spLocks noChangeShapeType="1"/>
            </p:cNvSpPr>
            <p:nvPr/>
          </p:nvSpPr>
          <p:spPr bwMode="auto">
            <a:xfrm>
              <a:off x="6768429" y="4605113"/>
              <a:ext cx="323850" cy="90488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28"/>
            <p:cNvSpPr>
              <a:spLocks noChangeShapeType="1"/>
            </p:cNvSpPr>
            <p:nvPr/>
          </p:nvSpPr>
          <p:spPr bwMode="auto">
            <a:xfrm flipH="1">
              <a:off x="6768429" y="4695601"/>
              <a:ext cx="323850" cy="109538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9"/>
            <p:cNvSpPr>
              <a:spLocks noChangeShapeType="1"/>
            </p:cNvSpPr>
            <p:nvPr/>
          </p:nvSpPr>
          <p:spPr bwMode="auto">
            <a:xfrm>
              <a:off x="6768429" y="4805138"/>
              <a:ext cx="323850" cy="9525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 flipH="1">
              <a:off x="6950992" y="4900388"/>
              <a:ext cx="141288" cy="8572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1"/>
            <p:cNvSpPr>
              <a:spLocks noChangeShapeType="1"/>
            </p:cNvSpPr>
            <p:nvPr/>
          </p:nvSpPr>
          <p:spPr bwMode="auto">
            <a:xfrm flipV="1">
              <a:off x="2291679" y="5633813"/>
              <a:ext cx="1671638" cy="952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2"/>
            <p:cNvSpPr>
              <a:spLocks noChangeShapeType="1"/>
            </p:cNvSpPr>
            <p:nvPr/>
          </p:nvSpPr>
          <p:spPr bwMode="auto">
            <a:xfrm flipV="1">
              <a:off x="6954167" y="4986113"/>
              <a:ext cx="0" cy="628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 rot="16200000" flipH="1">
              <a:off x="3972048" y="3385119"/>
              <a:ext cx="182563" cy="8572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 rot="16200000">
              <a:off x="3979192" y="3322413"/>
              <a:ext cx="323850" cy="6985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 rot="16200000" flipH="1">
              <a:off x="4057773" y="3313682"/>
              <a:ext cx="323850" cy="87313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 rot="16200000">
              <a:off x="4144292" y="3314475"/>
              <a:ext cx="323850" cy="8572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 rot="16200000" flipH="1">
              <a:off x="4238748" y="3305744"/>
              <a:ext cx="323850" cy="103188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 rot="16200000">
              <a:off x="4331617" y="3316063"/>
              <a:ext cx="323850" cy="8255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rot="16200000" flipH="1">
              <a:off x="4420517" y="3309713"/>
              <a:ext cx="323850" cy="9525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 rot="16200000">
              <a:off x="4513386" y="3312094"/>
              <a:ext cx="323850" cy="90488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 rot="16200000" flipH="1">
              <a:off x="4613398" y="3302569"/>
              <a:ext cx="323850" cy="109538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 rot="16200000">
              <a:off x="4715792" y="3309713"/>
              <a:ext cx="323850" cy="9525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 rot="16200000" flipH="1">
              <a:off x="4897561" y="3223194"/>
              <a:ext cx="141288" cy="8572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 rot="16200000" flipH="1">
              <a:off x="3929185" y="5671119"/>
              <a:ext cx="182563" cy="8572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 rot="16200000">
              <a:off x="3936329" y="5608413"/>
              <a:ext cx="323850" cy="6985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 rot="16200000" flipH="1">
              <a:off x="4014910" y="5599682"/>
              <a:ext cx="323850" cy="87313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 rot="16200000">
              <a:off x="4101429" y="5600475"/>
              <a:ext cx="323850" cy="8572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 rot="16200000" flipH="1">
              <a:off x="4195885" y="5591744"/>
              <a:ext cx="323850" cy="103188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 rot="16200000">
              <a:off x="4288754" y="5602063"/>
              <a:ext cx="323850" cy="8255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 rot="16200000" flipH="1">
              <a:off x="4377654" y="5595713"/>
              <a:ext cx="323850" cy="9525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 rot="16200000">
              <a:off x="4470523" y="5598094"/>
              <a:ext cx="323850" cy="90488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 rot="16200000" flipH="1">
              <a:off x="4570535" y="5588569"/>
              <a:ext cx="323850" cy="109538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 rot="16200000">
              <a:off x="4672929" y="5595713"/>
              <a:ext cx="323850" cy="9525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 rot="16200000" flipH="1">
              <a:off x="4854698" y="5509194"/>
              <a:ext cx="141288" cy="8572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>
              <a:off x="4972967" y="5619525"/>
              <a:ext cx="19812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Text Box 67"/>
          <p:cNvSpPr txBox="1">
            <a:spLocks noChangeArrowheads="1"/>
          </p:cNvSpPr>
          <p:nvPr/>
        </p:nvSpPr>
        <p:spPr bwMode="auto">
          <a:xfrm>
            <a:off x="2973312" y="3219225"/>
            <a:ext cx="327846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a series circuit, the</a:t>
            </a:r>
          </a:p>
          <a:p>
            <a:r>
              <a:rPr lang="en-US" sz="2800" dirty="0">
                <a:solidFill>
                  <a:srgbClr val="FF0000"/>
                </a:solidFill>
              </a:rPr>
              <a:t>current has only one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path to follow.</a:t>
            </a:r>
          </a:p>
        </p:txBody>
      </p:sp>
      <p:sp>
        <p:nvSpPr>
          <p:cNvPr id="67" name="Line 68"/>
          <p:cNvSpPr>
            <a:spLocks noChangeShapeType="1"/>
          </p:cNvSpPr>
          <p:nvPr/>
        </p:nvSpPr>
        <p:spPr bwMode="auto">
          <a:xfrm flipV="1">
            <a:off x="2419696" y="3005111"/>
            <a:ext cx="0" cy="3429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triangle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Line 69"/>
          <p:cNvSpPr>
            <a:spLocks noChangeShapeType="1"/>
          </p:cNvSpPr>
          <p:nvPr/>
        </p:nvSpPr>
        <p:spPr bwMode="auto">
          <a:xfrm>
            <a:off x="3162646" y="3062261"/>
            <a:ext cx="260985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triangle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Line 70"/>
          <p:cNvSpPr>
            <a:spLocks noChangeShapeType="1"/>
          </p:cNvSpPr>
          <p:nvPr/>
        </p:nvSpPr>
        <p:spPr bwMode="auto">
          <a:xfrm>
            <a:off x="6553546" y="3309911"/>
            <a:ext cx="0" cy="131445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triangle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" name="Line 71"/>
          <p:cNvSpPr>
            <a:spLocks noChangeShapeType="1"/>
          </p:cNvSpPr>
          <p:nvPr/>
        </p:nvSpPr>
        <p:spPr bwMode="auto">
          <a:xfrm flipH="1">
            <a:off x="3029296" y="4776761"/>
            <a:ext cx="3048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triangle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Line 72"/>
          <p:cNvSpPr>
            <a:spLocks noChangeShapeType="1"/>
          </p:cNvSpPr>
          <p:nvPr/>
        </p:nvSpPr>
        <p:spPr bwMode="auto">
          <a:xfrm flipV="1">
            <a:off x="2362546" y="4491011"/>
            <a:ext cx="0" cy="2667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triangle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39552" y="188640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en-CA" sz="2800" dirty="0" smtClean="0">
                <a:solidFill>
                  <a:schemeClr val="bg1"/>
                </a:solidFill>
              </a:rPr>
              <a:t>to determine the total resistance in a series circuit, we use the following </a:t>
            </a:r>
            <a:r>
              <a:rPr lang="en-CA" sz="2800" dirty="0" err="1" smtClean="0">
                <a:solidFill>
                  <a:schemeClr val="bg1"/>
                </a:solidFill>
              </a:rPr>
              <a:t>eqn</a:t>
            </a:r>
            <a:r>
              <a:rPr lang="en-CA" sz="2800" dirty="0" smtClean="0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126222"/>
              </p:ext>
            </p:extLst>
          </p:nvPr>
        </p:nvGraphicFramePr>
        <p:xfrm>
          <a:off x="2843808" y="1700808"/>
          <a:ext cx="3556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0" name="Equation" r:id="rId3" imgW="1473120" imgH="228600" progId="Equation.DSMT4">
                  <p:embed/>
                </p:oleObj>
              </mc:Choice>
              <mc:Fallback>
                <p:oleObj name="Equation" r:id="rId3" imgW="1473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700808"/>
                        <a:ext cx="355600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539552" y="2690917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en-CA" sz="2800" dirty="0" smtClean="0">
                <a:solidFill>
                  <a:schemeClr val="bg1"/>
                </a:solidFill>
              </a:rPr>
              <a:t>n is the last resistor in the circuit</a:t>
            </a:r>
          </a:p>
        </p:txBody>
      </p:sp>
    </p:spTree>
    <p:extLst>
      <p:ext uri="{BB962C8B-B14F-4D97-AF65-F5344CB8AC3E}">
        <p14:creationId xmlns:p14="http://schemas.microsoft.com/office/powerpoint/2010/main" val="276204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9512" y="1398255"/>
            <a:ext cx="891073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What is the total resistance of a series circuit </a:t>
            </a:r>
            <a:r>
              <a:rPr lang="en-US" sz="2800" dirty="0" smtClean="0">
                <a:solidFill>
                  <a:srgbClr val="92D050"/>
                </a:solidFill>
              </a:rPr>
              <a:t>that contains </a:t>
            </a:r>
            <a:r>
              <a:rPr lang="en-US" sz="2800" dirty="0">
                <a:solidFill>
                  <a:srgbClr val="92D050"/>
                </a:solidFill>
              </a:rPr>
              <a:t>a 15 </a:t>
            </a:r>
            <a:r>
              <a:rPr lang="en-US" sz="2800" dirty="0">
                <a:solidFill>
                  <a:srgbClr val="92D050"/>
                </a:solidFill>
                <a:latin typeface="Symbol" pitchFamily="18" charset="2"/>
              </a:rPr>
              <a:t>W</a:t>
            </a:r>
            <a:r>
              <a:rPr lang="en-US" sz="2800" dirty="0">
                <a:solidFill>
                  <a:srgbClr val="92D050"/>
                </a:solidFill>
              </a:rPr>
              <a:t>, a 34 </a:t>
            </a:r>
            <a:r>
              <a:rPr lang="en-US" sz="2800" dirty="0">
                <a:solidFill>
                  <a:srgbClr val="92D050"/>
                </a:solidFill>
                <a:latin typeface="Symbol" pitchFamily="18" charset="2"/>
              </a:rPr>
              <a:t>W</a:t>
            </a:r>
            <a:r>
              <a:rPr lang="en-US" sz="2800" dirty="0">
                <a:solidFill>
                  <a:srgbClr val="92D050"/>
                </a:solidFill>
              </a:rPr>
              <a:t> and a 51 </a:t>
            </a:r>
            <a:r>
              <a:rPr lang="en-US" sz="2800" dirty="0">
                <a:solidFill>
                  <a:srgbClr val="92D050"/>
                </a:solidFill>
                <a:latin typeface="Symbol" pitchFamily="18" charset="2"/>
              </a:rPr>
              <a:t>W</a:t>
            </a:r>
            <a:r>
              <a:rPr lang="en-US" sz="2800" dirty="0">
                <a:solidFill>
                  <a:srgbClr val="92D050"/>
                </a:solidFill>
              </a:rPr>
              <a:t> resistor?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79512" y="2996952"/>
            <a:ext cx="10198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92D050"/>
                </a:solidFill>
              </a:rPr>
              <a:t>Sol’n</a:t>
            </a:r>
            <a:r>
              <a:rPr lang="en-US" sz="2800" dirty="0">
                <a:solidFill>
                  <a:srgbClr val="92D050"/>
                </a:solidFill>
              </a:rPr>
              <a:t>: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95387" y="3479596"/>
            <a:ext cx="156805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R</a:t>
            </a:r>
            <a:r>
              <a:rPr lang="en-US" sz="2800" baseline="-25000" dirty="0">
                <a:solidFill>
                  <a:srgbClr val="92D050"/>
                </a:solidFill>
              </a:rPr>
              <a:t>1</a:t>
            </a:r>
            <a:r>
              <a:rPr lang="en-US" sz="2800" dirty="0">
                <a:solidFill>
                  <a:srgbClr val="92D050"/>
                </a:solidFill>
              </a:rPr>
              <a:t> = 15 </a:t>
            </a:r>
            <a:r>
              <a:rPr lang="en-US" sz="2800" dirty="0">
                <a:solidFill>
                  <a:srgbClr val="92D050"/>
                </a:solidFill>
                <a:latin typeface="Symbol" pitchFamily="18" charset="2"/>
              </a:rPr>
              <a:t>W</a:t>
            </a:r>
          </a:p>
          <a:p>
            <a:r>
              <a:rPr lang="en-US" sz="2800" dirty="0">
                <a:solidFill>
                  <a:srgbClr val="92D050"/>
                </a:solidFill>
              </a:rPr>
              <a:t>R</a:t>
            </a:r>
            <a:r>
              <a:rPr lang="en-US" sz="2800" baseline="-25000" dirty="0">
                <a:solidFill>
                  <a:srgbClr val="92D050"/>
                </a:solidFill>
              </a:rPr>
              <a:t>2</a:t>
            </a:r>
            <a:r>
              <a:rPr lang="en-US" sz="2800" dirty="0">
                <a:solidFill>
                  <a:srgbClr val="92D050"/>
                </a:solidFill>
              </a:rPr>
              <a:t> = 34 </a:t>
            </a:r>
            <a:r>
              <a:rPr lang="en-US" sz="2800" dirty="0">
                <a:solidFill>
                  <a:srgbClr val="92D050"/>
                </a:solidFill>
                <a:latin typeface="Symbol" pitchFamily="18" charset="2"/>
              </a:rPr>
              <a:t>W</a:t>
            </a:r>
          </a:p>
          <a:p>
            <a:r>
              <a:rPr lang="en-US" sz="2800" dirty="0">
                <a:solidFill>
                  <a:srgbClr val="92D050"/>
                </a:solidFill>
              </a:rPr>
              <a:t>R</a:t>
            </a:r>
            <a:r>
              <a:rPr lang="en-US" sz="2800" baseline="-25000" dirty="0">
                <a:solidFill>
                  <a:srgbClr val="92D050"/>
                </a:solidFill>
              </a:rPr>
              <a:t>3</a:t>
            </a:r>
            <a:r>
              <a:rPr lang="en-US" sz="2800" dirty="0">
                <a:solidFill>
                  <a:srgbClr val="92D050"/>
                </a:solidFill>
              </a:rPr>
              <a:t> = 51 </a:t>
            </a:r>
            <a:r>
              <a:rPr lang="en-US" sz="2800" dirty="0">
                <a:solidFill>
                  <a:srgbClr val="92D050"/>
                </a:solidFill>
                <a:latin typeface="Symbol" pitchFamily="18" charset="2"/>
              </a:rPr>
              <a:t>W</a:t>
            </a:r>
          </a:p>
          <a:p>
            <a:r>
              <a:rPr lang="en-US" sz="2800" dirty="0">
                <a:solidFill>
                  <a:srgbClr val="92D050"/>
                </a:solidFill>
              </a:rPr>
              <a:t>R</a:t>
            </a:r>
            <a:r>
              <a:rPr lang="en-US" sz="2800" baseline="-25000" dirty="0">
                <a:solidFill>
                  <a:srgbClr val="92D050"/>
                </a:solidFill>
              </a:rPr>
              <a:t>T</a:t>
            </a:r>
            <a:r>
              <a:rPr lang="en-US" sz="2800" dirty="0">
                <a:solidFill>
                  <a:srgbClr val="92D050"/>
                </a:solidFill>
              </a:rPr>
              <a:t> = ?</a:t>
            </a:r>
            <a:endParaRPr lang="en-US" sz="2800" dirty="0">
              <a:solidFill>
                <a:srgbClr val="92D050"/>
              </a:solidFill>
              <a:latin typeface="Symbol" pitchFamily="18" charset="2"/>
            </a:endParaRPr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09385"/>
              </p:ext>
            </p:extLst>
          </p:nvPr>
        </p:nvGraphicFramePr>
        <p:xfrm>
          <a:off x="3354328" y="3193827"/>
          <a:ext cx="2987675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4" name="Equation" r:id="rId3" imgW="1269720" imgH="647640" progId="Equation.DSMT4">
                  <p:embed/>
                </p:oleObj>
              </mc:Choice>
              <mc:Fallback>
                <p:oleObj name="Equation" r:id="rId3" imgW="126972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28" y="3193827"/>
                        <a:ext cx="2987675" cy="152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1907704" y="5446965"/>
            <a:ext cx="626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total resistance is 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1.0 x 10</a:t>
            </a:r>
            <a:r>
              <a:rPr lang="en-US" sz="2800" baseline="30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2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W</a:t>
            </a:r>
            <a:endParaRPr lang="en-US" sz="2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6334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9" grpId="0" autoUpdateAnimBg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Parallel Circuits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5508104" y="1052736"/>
              <a:ext cx="352839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539552" y="1412776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en-CA" sz="2800" dirty="0" smtClean="0">
                <a:solidFill>
                  <a:schemeClr val="bg1"/>
                </a:solidFill>
              </a:rPr>
              <a:t>a more complicated way to connect electrical loads is   </a:t>
            </a:r>
          </a:p>
          <a:p>
            <a:r>
              <a:rPr lang="en-CA" sz="2800" dirty="0" smtClean="0">
                <a:solidFill>
                  <a:schemeClr val="bg1"/>
                </a:solidFill>
              </a:rPr>
              <a:t>     in </a:t>
            </a:r>
            <a:r>
              <a:rPr lang="en-CA" sz="2800" b="1" i="1" dirty="0" smtClean="0">
                <a:solidFill>
                  <a:srgbClr val="92D050"/>
                </a:solidFill>
              </a:rPr>
              <a:t>parallel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39552" y="2492896"/>
            <a:ext cx="8280920" cy="3816424"/>
            <a:chOff x="539552" y="2492896"/>
            <a:chExt cx="8280920" cy="3816424"/>
          </a:xfrm>
        </p:grpSpPr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2492896"/>
              <a:ext cx="8280920" cy="381642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softEdge rad="112500"/>
            </a:effectLst>
          </p:spPr>
        </p:pic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2102320" y="4847084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2254720" y="4694684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auto">
            <a:xfrm>
              <a:off x="2102320" y="4542284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2254720" y="4389884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2102320" y="4237484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2254720" y="4085084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 flipV="1">
              <a:off x="2426170" y="3294509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V="1">
              <a:off x="2435695" y="4832797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2426170" y="3294509"/>
              <a:ext cx="17478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 flipV="1">
              <a:off x="4088283" y="3284984"/>
              <a:ext cx="3011488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7093420" y="3299272"/>
              <a:ext cx="0" cy="652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 flipH="1">
              <a:off x="6912445" y="3946972"/>
              <a:ext cx="182563" cy="85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>
              <a:off x="6912445" y="4032697"/>
              <a:ext cx="323850" cy="698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 flipH="1">
              <a:off x="6912445" y="4102547"/>
              <a:ext cx="323850" cy="87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>
              <a:off x="6912445" y="4189860"/>
              <a:ext cx="323850" cy="85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 flipH="1">
              <a:off x="6912445" y="4275585"/>
              <a:ext cx="323850" cy="103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3"/>
            <p:cNvSpPr>
              <a:spLocks noChangeShapeType="1"/>
            </p:cNvSpPr>
            <p:nvPr/>
          </p:nvSpPr>
          <p:spPr bwMode="auto">
            <a:xfrm>
              <a:off x="6912445" y="4378772"/>
              <a:ext cx="323850" cy="825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24"/>
            <p:cNvSpPr>
              <a:spLocks noChangeShapeType="1"/>
            </p:cNvSpPr>
            <p:nvPr/>
          </p:nvSpPr>
          <p:spPr bwMode="auto">
            <a:xfrm flipH="1">
              <a:off x="6912445" y="4461322"/>
              <a:ext cx="323850" cy="95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25"/>
            <p:cNvSpPr>
              <a:spLocks noChangeShapeType="1"/>
            </p:cNvSpPr>
            <p:nvPr/>
          </p:nvSpPr>
          <p:spPr bwMode="auto">
            <a:xfrm>
              <a:off x="6912445" y="4556572"/>
              <a:ext cx="323850" cy="90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26"/>
            <p:cNvSpPr>
              <a:spLocks noChangeShapeType="1"/>
            </p:cNvSpPr>
            <p:nvPr/>
          </p:nvSpPr>
          <p:spPr bwMode="auto">
            <a:xfrm flipH="1">
              <a:off x="6912445" y="4647060"/>
              <a:ext cx="323850" cy="1095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27"/>
            <p:cNvSpPr>
              <a:spLocks noChangeShapeType="1"/>
            </p:cNvSpPr>
            <p:nvPr/>
          </p:nvSpPr>
          <p:spPr bwMode="auto">
            <a:xfrm>
              <a:off x="6912445" y="4756597"/>
              <a:ext cx="323850" cy="95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28"/>
            <p:cNvSpPr>
              <a:spLocks noChangeShapeType="1"/>
            </p:cNvSpPr>
            <p:nvPr/>
          </p:nvSpPr>
          <p:spPr bwMode="auto">
            <a:xfrm flipH="1">
              <a:off x="7095008" y="4851847"/>
              <a:ext cx="141288" cy="85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29"/>
            <p:cNvSpPr>
              <a:spLocks noChangeShapeType="1"/>
            </p:cNvSpPr>
            <p:nvPr/>
          </p:nvSpPr>
          <p:spPr bwMode="auto">
            <a:xfrm flipV="1">
              <a:off x="2435695" y="5585272"/>
              <a:ext cx="2747963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0"/>
            <p:cNvSpPr>
              <a:spLocks noChangeShapeType="1"/>
            </p:cNvSpPr>
            <p:nvPr/>
          </p:nvSpPr>
          <p:spPr bwMode="auto">
            <a:xfrm flipV="1">
              <a:off x="7098183" y="4937572"/>
              <a:ext cx="0" cy="647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2"/>
            <p:cNvSpPr>
              <a:spLocks noChangeShapeType="1"/>
            </p:cNvSpPr>
            <p:nvPr/>
          </p:nvSpPr>
          <p:spPr bwMode="auto">
            <a:xfrm rot="10800000" flipH="1">
              <a:off x="4191470" y="4839147"/>
              <a:ext cx="182563" cy="85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3"/>
            <p:cNvSpPr>
              <a:spLocks noChangeShapeType="1"/>
            </p:cNvSpPr>
            <p:nvPr/>
          </p:nvSpPr>
          <p:spPr bwMode="auto">
            <a:xfrm rot="10800000">
              <a:off x="4050183" y="4769297"/>
              <a:ext cx="323850" cy="698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34"/>
            <p:cNvSpPr>
              <a:spLocks noChangeShapeType="1"/>
            </p:cNvSpPr>
            <p:nvPr/>
          </p:nvSpPr>
          <p:spPr bwMode="auto">
            <a:xfrm rot="10800000" flipH="1">
              <a:off x="4050183" y="4681985"/>
              <a:ext cx="323850" cy="87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35"/>
            <p:cNvSpPr>
              <a:spLocks noChangeShapeType="1"/>
            </p:cNvSpPr>
            <p:nvPr/>
          </p:nvSpPr>
          <p:spPr bwMode="auto">
            <a:xfrm rot="10800000">
              <a:off x="4050183" y="4596260"/>
              <a:ext cx="323850" cy="85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36"/>
            <p:cNvSpPr>
              <a:spLocks noChangeShapeType="1"/>
            </p:cNvSpPr>
            <p:nvPr/>
          </p:nvSpPr>
          <p:spPr bwMode="auto">
            <a:xfrm rot="10800000" flipH="1">
              <a:off x="4050183" y="4493072"/>
              <a:ext cx="323850" cy="103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37"/>
            <p:cNvSpPr>
              <a:spLocks noChangeShapeType="1"/>
            </p:cNvSpPr>
            <p:nvPr/>
          </p:nvSpPr>
          <p:spPr bwMode="auto">
            <a:xfrm rot="10800000">
              <a:off x="4050183" y="4410522"/>
              <a:ext cx="323850" cy="825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38"/>
            <p:cNvSpPr>
              <a:spLocks noChangeShapeType="1"/>
            </p:cNvSpPr>
            <p:nvPr/>
          </p:nvSpPr>
          <p:spPr bwMode="auto">
            <a:xfrm rot="10800000" flipH="1">
              <a:off x="4050183" y="4315272"/>
              <a:ext cx="323850" cy="95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39"/>
            <p:cNvSpPr>
              <a:spLocks noChangeShapeType="1"/>
            </p:cNvSpPr>
            <p:nvPr/>
          </p:nvSpPr>
          <p:spPr bwMode="auto">
            <a:xfrm rot="10800000">
              <a:off x="4050183" y="4224785"/>
              <a:ext cx="323850" cy="90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40"/>
            <p:cNvSpPr>
              <a:spLocks noChangeShapeType="1"/>
            </p:cNvSpPr>
            <p:nvPr/>
          </p:nvSpPr>
          <p:spPr bwMode="auto">
            <a:xfrm rot="10800000" flipH="1">
              <a:off x="4050183" y="4115247"/>
              <a:ext cx="323850" cy="1095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41"/>
            <p:cNvSpPr>
              <a:spLocks noChangeShapeType="1"/>
            </p:cNvSpPr>
            <p:nvPr/>
          </p:nvSpPr>
          <p:spPr bwMode="auto">
            <a:xfrm rot="10800000">
              <a:off x="4050183" y="4019997"/>
              <a:ext cx="323850" cy="95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42"/>
            <p:cNvSpPr>
              <a:spLocks noChangeShapeType="1"/>
            </p:cNvSpPr>
            <p:nvPr/>
          </p:nvSpPr>
          <p:spPr bwMode="auto">
            <a:xfrm rot="10800000" flipH="1">
              <a:off x="4050183" y="3934272"/>
              <a:ext cx="141288" cy="85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44"/>
            <p:cNvSpPr>
              <a:spLocks noChangeShapeType="1"/>
            </p:cNvSpPr>
            <p:nvPr/>
          </p:nvSpPr>
          <p:spPr bwMode="auto">
            <a:xfrm rot="10800000" flipH="1">
              <a:off x="5682132" y="4842322"/>
              <a:ext cx="182563" cy="85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45"/>
            <p:cNvSpPr>
              <a:spLocks noChangeShapeType="1"/>
            </p:cNvSpPr>
            <p:nvPr/>
          </p:nvSpPr>
          <p:spPr bwMode="auto">
            <a:xfrm rot="10800000">
              <a:off x="5540845" y="4772472"/>
              <a:ext cx="323850" cy="698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46"/>
            <p:cNvSpPr>
              <a:spLocks noChangeShapeType="1"/>
            </p:cNvSpPr>
            <p:nvPr/>
          </p:nvSpPr>
          <p:spPr bwMode="auto">
            <a:xfrm rot="10800000" flipH="1">
              <a:off x="5540845" y="4685160"/>
              <a:ext cx="323850" cy="87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47"/>
            <p:cNvSpPr>
              <a:spLocks noChangeShapeType="1"/>
            </p:cNvSpPr>
            <p:nvPr/>
          </p:nvSpPr>
          <p:spPr bwMode="auto">
            <a:xfrm rot="10800000">
              <a:off x="5540845" y="4599435"/>
              <a:ext cx="323850" cy="85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48"/>
            <p:cNvSpPr>
              <a:spLocks noChangeShapeType="1"/>
            </p:cNvSpPr>
            <p:nvPr/>
          </p:nvSpPr>
          <p:spPr bwMode="auto">
            <a:xfrm rot="10800000" flipH="1">
              <a:off x="5540845" y="4496247"/>
              <a:ext cx="323850" cy="103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49"/>
            <p:cNvSpPr>
              <a:spLocks noChangeShapeType="1"/>
            </p:cNvSpPr>
            <p:nvPr/>
          </p:nvSpPr>
          <p:spPr bwMode="auto">
            <a:xfrm rot="10800000">
              <a:off x="5540845" y="4413697"/>
              <a:ext cx="323850" cy="825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50"/>
            <p:cNvSpPr>
              <a:spLocks noChangeShapeType="1"/>
            </p:cNvSpPr>
            <p:nvPr/>
          </p:nvSpPr>
          <p:spPr bwMode="auto">
            <a:xfrm rot="10800000" flipH="1">
              <a:off x="5540845" y="4318447"/>
              <a:ext cx="323850" cy="95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51"/>
            <p:cNvSpPr>
              <a:spLocks noChangeShapeType="1"/>
            </p:cNvSpPr>
            <p:nvPr/>
          </p:nvSpPr>
          <p:spPr bwMode="auto">
            <a:xfrm rot="10800000">
              <a:off x="5540845" y="4227960"/>
              <a:ext cx="323850" cy="90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52"/>
            <p:cNvSpPr>
              <a:spLocks noChangeShapeType="1"/>
            </p:cNvSpPr>
            <p:nvPr/>
          </p:nvSpPr>
          <p:spPr bwMode="auto">
            <a:xfrm rot="10800000" flipH="1">
              <a:off x="5540845" y="4118422"/>
              <a:ext cx="323850" cy="1095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53"/>
            <p:cNvSpPr>
              <a:spLocks noChangeShapeType="1"/>
            </p:cNvSpPr>
            <p:nvPr/>
          </p:nvSpPr>
          <p:spPr bwMode="auto">
            <a:xfrm rot="10800000">
              <a:off x="5540845" y="4023172"/>
              <a:ext cx="323850" cy="95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54"/>
            <p:cNvSpPr>
              <a:spLocks noChangeShapeType="1"/>
            </p:cNvSpPr>
            <p:nvPr/>
          </p:nvSpPr>
          <p:spPr bwMode="auto">
            <a:xfrm rot="10800000" flipH="1">
              <a:off x="5540845" y="3937447"/>
              <a:ext cx="141288" cy="85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55"/>
            <p:cNvSpPr>
              <a:spLocks noChangeShapeType="1"/>
            </p:cNvSpPr>
            <p:nvPr/>
          </p:nvSpPr>
          <p:spPr bwMode="auto">
            <a:xfrm>
              <a:off x="5116983" y="5590034"/>
              <a:ext cx="198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2"/>
            <p:cNvSpPr>
              <a:spLocks noChangeShapeType="1"/>
            </p:cNvSpPr>
            <p:nvPr/>
          </p:nvSpPr>
          <p:spPr bwMode="auto">
            <a:xfrm>
              <a:off x="4174008" y="3294509"/>
              <a:ext cx="0" cy="652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3"/>
            <p:cNvSpPr>
              <a:spLocks noChangeShapeType="1"/>
            </p:cNvSpPr>
            <p:nvPr/>
          </p:nvSpPr>
          <p:spPr bwMode="auto">
            <a:xfrm>
              <a:off x="4197820" y="4951859"/>
              <a:ext cx="0" cy="638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64"/>
            <p:cNvSpPr>
              <a:spLocks noChangeShapeType="1"/>
            </p:cNvSpPr>
            <p:nvPr/>
          </p:nvSpPr>
          <p:spPr bwMode="auto">
            <a:xfrm flipV="1">
              <a:off x="5664670" y="3294509"/>
              <a:ext cx="0" cy="638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65"/>
            <p:cNvSpPr>
              <a:spLocks noChangeShapeType="1"/>
            </p:cNvSpPr>
            <p:nvPr/>
          </p:nvSpPr>
          <p:spPr bwMode="auto">
            <a:xfrm>
              <a:off x="5693245" y="4923284"/>
              <a:ext cx="0" cy="6762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" name="Line 69"/>
          <p:cNvSpPr>
            <a:spLocks noChangeShapeType="1"/>
          </p:cNvSpPr>
          <p:nvPr/>
        </p:nvSpPr>
        <p:spPr bwMode="auto">
          <a:xfrm flipV="1">
            <a:off x="2845270" y="3818384"/>
            <a:ext cx="0" cy="123825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arrow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70"/>
          <p:cNvSpPr>
            <a:spLocks noChangeShapeType="1"/>
          </p:cNvSpPr>
          <p:nvPr/>
        </p:nvSpPr>
        <p:spPr bwMode="auto">
          <a:xfrm flipV="1">
            <a:off x="2845270" y="3475484"/>
            <a:ext cx="8763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arrow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Line 71"/>
          <p:cNvSpPr>
            <a:spLocks noChangeShapeType="1"/>
          </p:cNvSpPr>
          <p:nvPr/>
        </p:nvSpPr>
        <p:spPr bwMode="auto">
          <a:xfrm>
            <a:off x="3816820" y="3856484"/>
            <a:ext cx="0" cy="127635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arrow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Line 72"/>
          <p:cNvSpPr>
            <a:spLocks noChangeShapeType="1"/>
          </p:cNvSpPr>
          <p:nvPr/>
        </p:nvSpPr>
        <p:spPr bwMode="auto">
          <a:xfrm flipH="1">
            <a:off x="2842270" y="5373216"/>
            <a:ext cx="100965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arrow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Line 69"/>
          <p:cNvSpPr>
            <a:spLocks noChangeShapeType="1"/>
          </p:cNvSpPr>
          <p:nvPr/>
        </p:nvSpPr>
        <p:spPr bwMode="auto">
          <a:xfrm flipV="1">
            <a:off x="2843808" y="3771900"/>
            <a:ext cx="0" cy="123825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arrow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Line 70"/>
          <p:cNvSpPr>
            <a:spLocks noChangeShapeType="1"/>
          </p:cNvSpPr>
          <p:nvPr/>
        </p:nvSpPr>
        <p:spPr bwMode="auto">
          <a:xfrm flipV="1">
            <a:off x="2846808" y="3501008"/>
            <a:ext cx="2661296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arrow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Line 71"/>
          <p:cNvSpPr>
            <a:spLocks noChangeShapeType="1"/>
          </p:cNvSpPr>
          <p:nvPr/>
        </p:nvSpPr>
        <p:spPr bwMode="auto">
          <a:xfrm>
            <a:off x="5436096" y="3861048"/>
            <a:ext cx="0" cy="127635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arrow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Line 72"/>
          <p:cNvSpPr>
            <a:spLocks noChangeShapeType="1"/>
          </p:cNvSpPr>
          <p:nvPr/>
        </p:nvSpPr>
        <p:spPr bwMode="auto">
          <a:xfrm flipH="1">
            <a:off x="2843808" y="5373216"/>
            <a:ext cx="2664296" cy="25524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arrow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69"/>
          <p:cNvSpPr>
            <a:spLocks noChangeShapeType="1"/>
          </p:cNvSpPr>
          <p:nvPr/>
        </p:nvSpPr>
        <p:spPr bwMode="auto">
          <a:xfrm flipV="1">
            <a:off x="2843808" y="3771900"/>
            <a:ext cx="0" cy="123825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arrow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" name="Line 70"/>
          <p:cNvSpPr>
            <a:spLocks noChangeShapeType="1"/>
          </p:cNvSpPr>
          <p:nvPr/>
        </p:nvSpPr>
        <p:spPr bwMode="auto">
          <a:xfrm flipV="1">
            <a:off x="2846808" y="3501008"/>
            <a:ext cx="395744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arrow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" name="Line 71"/>
          <p:cNvSpPr>
            <a:spLocks noChangeShapeType="1"/>
          </p:cNvSpPr>
          <p:nvPr/>
        </p:nvSpPr>
        <p:spPr bwMode="auto">
          <a:xfrm>
            <a:off x="6804248" y="3861048"/>
            <a:ext cx="0" cy="127635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arrow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" name="Line 72"/>
          <p:cNvSpPr>
            <a:spLocks noChangeShapeType="1"/>
          </p:cNvSpPr>
          <p:nvPr/>
        </p:nvSpPr>
        <p:spPr bwMode="auto">
          <a:xfrm flipH="1">
            <a:off x="2843808" y="5373216"/>
            <a:ext cx="396044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arrow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" name="Text Box 67"/>
          <p:cNvSpPr txBox="1">
            <a:spLocks noChangeArrowheads="1"/>
          </p:cNvSpPr>
          <p:nvPr/>
        </p:nvSpPr>
        <p:spPr bwMode="auto">
          <a:xfrm>
            <a:off x="1043608" y="5733256"/>
            <a:ext cx="813690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In a parallel circuit there are </a:t>
            </a:r>
            <a:r>
              <a:rPr lang="en-US" sz="2200" dirty="0" smtClean="0">
                <a:solidFill>
                  <a:srgbClr val="FF0000"/>
                </a:solidFill>
              </a:rPr>
              <a:t>many paths </a:t>
            </a:r>
            <a:r>
              <a:rPr lang="en-US" sz="2200" dirty="0">
                <a:solidFill>
                  <a:srgbClr val="FF0000"/>
                </a:solidFill>
              </a:rPr>
              <a:t>for the current to follow.</a:t>
            </a:r>
          </a:p>
        </p:txBody>
      </p:sp>
    </p:spTree>
    <p:extLst>
      <p:ext uri="{BB962C8B-B14F-4D97-AF65-F5344CB8AC3E}">
        <p14:creationId xmlns:p14="http://schemas.microsoft.com/office/powerpoint/2010/main" val="36832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3528" y="188640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en-CA" sz="2800" dirty="0" smtClean="0">
                <a:solidFill>
                  <a:schemeClr val="bg1"/>
                </a:solidFill>
              </a:rPr>
              <a:t>to determine the total resistance in a parallel circuit, we use the following </a:t>
            </a:r>
            <a:r>
              <a:rPr lang="en-CA" sz="2800" dirty="0" err="1" smtClean="0">
                <a:solidFill>
                  <a:schemeClr val="bg1"/>
                </a:solidFill>
              </a:rPr>
              <a:t>eqn</a:t>
            </a:r>
            <a:r>
              <a:rPr lang="en-CA" sz="2800" dirty="0" smtClean="0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735390"/>
              </p:ext>
            </p:extLst>
          </p:nvPr>
        </p:nvGraphicFramePr>
        <p:xfrm>
          <a:off x="2458914" y="1412776"/>
          <a:ext cx="389255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7" name="Equation" r:id="rId3" imgW="1612800" imgH="431640" progId="Equation.DSMT4">
                  <p:embed/>
                </p:oleObj>
              </mc:Choice>
              <mc:Fallback>
                <p:oleObj name="Equation" r:id="rId3" imgW="1612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8914" y="1412776"/>
                        <a:ext cx="3892550" cy="103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23528" y="2690917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en-CA" sz="2800" dirty="0" smtClean="0">
                <a:solidFill>
                  <a:schemeClr val="bg1"/>
                </a:solidFill>
              </a:rPr>
              <a:t>n is the last resistor in the circuit</a:t>
            </a:r>
          </a:p>
        </p:txBody>
      </p:sp>
    </p:spTree>
    <p:extLst>
      <p:ext uri="{BB962C8B-B14F-4D97-AF65-F5344CB8AC3E}">
        <p14:creationId xmlns:p14="http://schemas.microsoft.com/office/powerpoint/2010/main" val="85539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9512" y="1398255"/>
            <a:ext cx="891073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What is the total resistance of a parallel circuit </a:t>
            </a:r>
            <a:r>
              <a:rPr lang="en-US" sz="2800" dirty="0" smtClean="0">
                <a:solidFill>
                  <a:srgbClr val="92D050"/>
                </a:solidFill>
              </a:rPr>
              <a:t>that contains </a:t>
            </a:r>
            <a:r>
              <a:rPr lang="en-US" sz="2800" dirty="0">
                <a:solidFill>
                  <a:srgbClr val="92D050"/>
                </a:solidFill>
              </a:rPr>
              <a:t>a 15 </a:t>
            </a:r>
            <a:r>
              <a:rPr lang="en-US" sz="2800" dirty="0">
                <a:solidFill>
                  <a:srgbClr val="92D050"/>
                </a:solidFill>
                <a:latin typeface="Symbol" pitchFamily="18" charset="2"/>
              </a:rPr>
              <a:t>W</a:t>
            </a:r>
            <a:r>
              <a:rPr lang="en-US" sz="2800" dirty="0">
                <a:solidFill>
                  <a:srgbClr val="92D050"/>
                </a:solidFill>
              </a:rPr>
              <a:t>, a 34 </a:t>
            </a:r>
            <a:r>
              <a:rPr lang="en-US" sz="2800" dirty="0">
                <a:solidFill>
                  <a:srgbClr val="92D050"/>
                </a:solidFill>
                <a:latin typeface="Symbol" pitchFamily="18" charset="2"/>
              </a:rPr>
              <a:t>W</a:t>
            </a:r>
            <a:r>
              <a:rPr lang="en-US" sz="2800" dirty="0">
                <a:solidFill>
                  <a:srgbClr val="92D050"/>
                </a:solidFill>
              </a:rPr>
              <a:t> and a 51 </a:t>
            </a:r>
            <a:r>
              <a:rPr lang="en-US" sz="2800" dirty="0">
                <a:solidFill>
                  <a:srgbClr val="92D050"/>
                </a:solidFill>
                <a:latin typeface="Symbol" pitchFamily="18" charset="2"/>
              </a:rPr>
              <a:t>W</a:t>
            </a:r>
            <a:r>
              <a:rPr lang="en-US" sz="2800" dirty="0">
                <a:solidFill>
                  <a:srgbClr val="92D050"/>
                </a:solidFill>
              </a:rPr>
              <a:t> resistor?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79512" y="2570634"/>
            <a:ext cx="10198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92D050"/>
                </a:solidFill>
              </a:rPr>
              <a:t>Sol’n</a:t>
            </a:r>
            <a:r>
              <a:rPr lang="en-US" sz="2800" dirty="0">
                <a:solidFill>
                  <a:srgbClr val="92D050"/>
                </a:solidFill>
              </a:rPr>
              <a:t>: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95387" y="3053278"/>
            <a:ext cx="156805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R</a:t>
            </a:r>
            <a:r>
              <a:rPr lang="en-US" sz="2800" baseline="-25000" dirty="0">
                <a:solidFill>
                  <a:srgbClr val="92D050"/>
                </a:solidFill>
              </a:rPr>
              <a:t>1</a:t>
            </a:r>
            <a:r>
              <a:rPr lang="en-US" sz="2800" dirty="0">
                <a:solidFill>
                  <a:srgbClr val="92D050"/>
                </a:solidFill>
              </a:rPr>
              <a:t> = 15 </a:t>
            </a:r>
            <a:r>
              <a:rPr lang="en-US" sz="2800" dirty="0">
                <a:solidFill>
                  <a:srgbClr val="92D050"/>
                </a:solidFill>
                <a:latin typeface="Symbol" pitchFamily="18" charset="2"/>
              </a:rPr>
              <a:t>W</a:t>
            </a:r>
          </a:p>
          <a:p>
            <a:r>
              <a:rPr lang="en-US" sz="2800" dirty="0">
                <a:solidFill>
                  <a:srgbClr val="92D050"/>
                </a:solidFill>
              </a:rPr>
              <a:t>R</a:t>
            </a:r>
            <a:r>
              <a:rPr lang="en-US" sz="2800" baseline="-25000" dirty="0">
                <a:solidFill>
                  <a:srgbClr val="92D050"/>
                </a:solidFill>
              </a:rPr>
              <a:t>2</a:t>
            </a:r>
            <a:r>
              <a:rPr lang="en-US" sz="2800" dirty="0">
                <a:solidFill>
                  <a:srgbClr val="92D050"/>
                </a:solidFill>
              </a:rPr>
              <a:t> = 34 </a:t>
            </a:r>
            <a:r>
              <a:rPr lang="en-US" sz="2800" dirty="0">
                <a:solidFill>
                  <a:srgbClr val="92D050"/>
                </a:solidFill>
                <a:latin typeface="Symbol" pitchFamily="18" charset="2"/>
              </a:rPr>
              <a:t>W</a:t>
            </a:r>
          </a:p>
          <a:p>
            <a:r>
              <a:rPr lang="en-US" sz="2800" dirty="0">
                <a:solidFill>
                  <a:srgbClr val="92D050"/>
                </a:solidFill>
              </a:rPr>
              <a:t>R</a:t>
            </a:r>
            <a:r>
              <a:rPr lang="en-US" sz="2800" baseline="-25000" dirty="0">
                <a:solidFill>
                  <a:srgbClr val="92D050"/>
                </a:solidFill>
              </a:rPr>
              <a:t>3</a:t>
            </a:r>
            <a:r>
              <a:rPr lang="en-US" sz="2800" dirty="0">
                <a:solidFill>
                  <a:srgbClr val="92D050"/>
                </a:solidFill>
              </a:rPr>
              <a:t> = 51 </a:t>
            </a:r>
            <a:r>
              <a:rPr lang="en-US" sz="2800" dirty="0">
                <a:solidFill>
                  <a:srgbClr val="92D050"/>
                </a:solidFill>
                <a:latin typeface="Symbol" pitchFamily="18" charset="2"/>
              </a:rPr>
              <a:t>W</a:t>
            </a:r>
          </a:p>
          <a:p>
            <a:r>
              <a:rPr lang="en-US" sz="2800" dirty="0">
                <a:solidFill>
                  <a:srgbClr val="92D050"/>
                </a:solidFill>
              </a:rPr>
              <a:t>R</a:t>
            </a:r>
            <a:r>
              <a:rPr lang="en-US" sz="2800" baseline="-25000" dirty="0">
                <a:solidFill>
                  <a:srgbClr val="92D050"/>
                </a:solidFill>
              </a:rPr>
              <a:t>T</a:t>
            </a:r>
            <a:r>
              <a:rPr lang="en-US" sz="2800" dirty="0">
                <a:solidFill>
                  <a:srgbClr val="92D050"/>
                </a:solidFill>
              </a:rPr>
              <a:t> = ?</a:t>
            </a:r>
            <a:endParaRPr lang="en-US" sz="2800" dirty="0">
              <a:solidFill>
                <a:srgbClr val="92D050"/>
              </a:solidFill>
              <a:latin typeface="Symbol" pitchFamily="18" charset="2"/>
            </a:endParaRP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452490"/>
              </p:ext>
            </p:extLst>
          </p:nvPr>
        </p:nvGraphicFramePr>
        <p:xfrm>
          <a:off x="2987824" y="2602528"/>
          <a:ext cx="2689225" cy="292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6" name="Equation" r:id="rId3" imgW="1143000" imgH="1244520" progId="Equation.DSMT4">
                  <p:embed/>
                </p:oleObj>
              </mc:Choice>
              <mc:Fallback>
                <p:oleObj name="Equation" r:id="rId3" imgW="114300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602528"/>
                        <a:ext cx="2689225" cy="292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339752" y="6023029"/>
            <a:ext cx="626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total resistance is 8.6 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W</a:t>
            </a:r>
            <a:endParaRPr lang="en-US" sz="2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939958"/>
              </p:ext>
            </p:extLst>
          </p:nvPr>
        </p:nvGraphicFramePr>
        <p:xfrm>
          <a:off x="6539780" y="2602528"/>
          <a:ext cx="1374775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7" name="Equation" r:id="rId5" imgW="583920" imgH="583920" progId="Equation.DSMT4">
                  <p:embed/>
                </p:oleObj>
              </mc:Choice>
              <mc:Fallback>
                <p:oleObj name="Equation" r:id="rId5" imgW="58392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9780" y="2602528"/>
                        <a:ext cx="1374775" cy="137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465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9" grpId="0" autoUpdateAnimBg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634</Words>
  <Application>Microsoft Office PowerPoint</Application>
  <PresentationFormat>On-screen Show (4:3)</PresentationFormat>
  <Paragraphs>118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199</cp:revision>
  <dcterms:created xsi:type="dcterms:W3CDTF">2013-07-23T20:53:01Z</dcterms:created>
  <dcterms:modified xsi:type="dcterms:W3CDTF">2013-11-27T01:32:08Z</dcterms:modified>
</cp:coreProperties>
</file>