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xls" ContentType="application/vnd.ms-excel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350" r:id="rId6"/>
    <p:sldId id="376" r:id="rId7"/>
    <p:sldId id="381" r:id="rId8"/>
    <p:sldId id="386" r:id="rId9"/>
    <p:sldId id="389" r:id="rId10"/>
    <p:sldId id="390" r:id="rId11"/>
    <p:sldId id="391" r:id="rId12"/>
    <p:sldId id="392" r:id="rId13"/>
    <p:sldId id="393" r:id="rId14"/>
    <p:sldId id="394" r:id="rId15"/>
    <p:sldId id="395" r:id="rId16"/>
    <p:sldId id="27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6900"/>
    <a:srgbClr val="29BF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2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06/06/2014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960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06/06/2014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5030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06/06/2014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0297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06/06/2014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7756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06/06/2014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8757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06/06/2014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7284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06/06/2014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028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06/06/2014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789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06/06/2014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2075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06/06/2014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1948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06/06/2014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400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A77EE-B645-4BD2-8B58-0FBBE464147E}" type="datetimeFigureOut">
              <a:rPr lang="en-CA" smtClean="0"/>
              <a:t>06/06/2014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488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png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emf"/><Relationship Id="rId5" Type="http://schemas.openxmlformats.org/officeDocument/2006/relationships/oleObject" Target="../embeddings/Microsoft_Excel_97-2003_Worksheet3.xls"/><Relationship Id="rId10" Type="http://schemas.openxmlformats.org/officeDocument/2006/relationships/image" Target="../media/image9.wmf"/><Relationship Id="rId4" Type="http://schemas.openxmlformats.org/officeDocument/2006/relationships/oleObject" Target="../embeddings/oleObject5.bin"/><Relationship Id="rId9" Type="http://schemas.openxmlformats.org/officeDocument/2006/relationships/oleObject" Target="../embeddings/oleObject7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emf"/><Relationship Id="rId5" Type="http://schemas.openxmlformats.org/officeDocument/2006/relationships/oleObject" Target="../embeddings/Microsoft_Excel_97-2003_Worksheet4.xls"/><Relationship Id="rId4" Type="http://schemas.openxmlformats.org/officeDocument/2006/relationships/oleObject" Target="../embeddings/oleObject8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Microsoft_Excel_97-2003_Worksheet5.xls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3.png"/><Relationship Id="rId4" Type="http://schemas.openxmlformats.org/officeDocument/2006/relationships/image" Target="../media/image11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Microsoft_Excel_97-2003_Worksheet6.xls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3.png"/><Relationship Id="rId4" Type="http://schemas.openxmlformats.org/officeDocument/2006/relationships/image" Target="../media/image13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Microsoft_Excel_97-2003_Worksheet7.xls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3.png"/><Relationship Id="rId4" Type="http://schemas.openxmlformats.org/officeDocument/2006/relationships/image" Target="../media/image15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Microsoft_Excel_97-2003_Worksheet1.xls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Microsoft_Excel_97-2003_Worksheet2.xls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4365104"/>
            <a:ext cx="8784976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Electrical Circuit Analysis</a:t>
            </a:r>
            <a:endParaRPr lang="en-CA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9512" y="5166587"/>
            <a:ext cx="87849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lesson will introduce you to electrical circuits that combine series circuits and parallel circuits.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will also learn how to analysis this circuits to solve for unknown quantities</a:t>
            </a:r>
          </a:p>
        </p:txBody>
      </p:sp>
      <p:pic>
        <p:nvPicPr>
          <p:cNvPr id="7" name="Picture 2" descr="http://funtrivia.com/img/newcats/7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44623"/>
            <a:ext cx="5760640" cy="43204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6262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539552" y="116632"/>
            <a:ext cx="540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92D050"/>
                </a:solidFill>
              </a:rPr>
              <a:t>Step 3:</a:t>
            </a:r>
            <a:endParaRPr lang="en-US" sz="2800" dirty="0">
              <a:solidFill>
                <a:srgbClr val="92D050"/>
              </a:solidFill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764704"/>
            <a:ext cx="8136904" cy="53285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Line 57"/>
          <p:cNvSpPr>
            <a:spLocks noChangeShapeType="1"/>
          </p:cNvSpPr>
          <p:nvPr/>
        </p:nvSpPr>
        <p:spPr bwMode="auto">
          <a:xfrm>
            <a:off x="2115369" y="3746834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5" name="Line 58"/>
          <p:cNvSpPr>
            <a:spLocks noChangeShapeType="1"/>
          </p:cNvSpPr>
          <p:nvPr/>
        </p:nvSpPr>
        <p:spPr bwMode="auto">
          <a:xfrm>
            <a:off x="2267769" y="3915069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6" name="Line 59"/>
          <p:cNvSpPr>
            <a:spLocks noChangeShapeType="1"/>
          </p:cNvSpPr>
          <p:nvPr/>
        </p:nvSpPr>
        <p:spPr bwMode="auto">
          <a:xfrm>
            <a:off x="2115369" y="3418285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" name="Line 60"/>
          <p:cNvSpPr>
            <a:spLocks noChangeShapeType="1"/>
          </p:cNvSpPr>
          <p:nvPr/>
        </p:nvSpPr>
        <p:spPr bwMode="auto">
          <a:xfrm>
            <a:off x="2255893" y="3586517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8" name="Line 61"/>
          <p:cNvSpPr>
            <a:spLocks noChangeShapeType="1"/>
          </p:cNvSpPr>
          <p:nvPr/>
        </p:nvSpPr>
        <p:spPr bwMode="auto">
          <a:xfrm>
            <a:off x="2115369" y="3077858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9" name="Line 62"/>
          <p:cNvSpPr>
            <a:spLocks noChangeShapeType="1"/>
          </p:cNvSpPr>
          <p:nvPr/>
        </p:nvSpPr>
        <p:spPr bwMode="auto">
          <a:xfrm>
            <a:off x="2255893" y="3234218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0" name="Line 63"/>
          <p:cNvSpPr>
            <a:spLocks noChangeShapeType="1"/>
          </p:cNvSpPr>
          <p:nvPr/>
        </p:nvSpPr>
        <p:spPr bwMode="auto">
          <a:xfrm flipV="1">
            <a:off x="2439219" y="2313013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1" name="Line 64"/>
          <p:cNvSpPr>
            <a:spLocks noChangeShapeType="1"/>
          </p:cNvSpPr>
          <p:nvPr/>
        </p:nvSpPr>
        <p:spPr bwMode="auto">
          <a:xfrm flipV="1">
            <a:off x="2448743" y="3914016"/>
            <a:ext cx="13855" cy="69928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2" name="Line 65"/>
          <p:cNvSpPr>
            <a:spLocks noChangeShapeType="1"/>
          </p:cNvSpPr>
          <p:nvPr/>
        </p:nvSpPr>
        <p:spPr bwMode="auto">
          <a:xfrm>
            <a:off x="2439219" y="2313013"/>
            <a:ext cx="17478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3" name="Line 66"/>
          <p:cNvSpPr>
            <a:spLocks noChangeShapeType="1"/>
          </p:cNvSpPr>
          <p:nvPr/>
        </p:nvSpPr>
        <p:spPr bwMode="auto">
          <a:xfrm>
            <a:off x="5168132" y="2293963"/>
            <a:ext cx="19446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grpSp>
        <p:nvGrpSpPr>
          <p:cNvPr id="14" name="Group 68"/>
          <p:cNvGrpSpPr>
            <a:grpSpLocks/>
          </p:cNvGrpSpPr>
          <p:nvPr/>
        </p:nvGrpSpPr>
        <p:grpSpPr bwMode="auto">
          <a:xfrm>
            <a:off x="6948264" y="2998821"/>
            <a:ext cx="323851" cy="990602"/>
            <a:chOff x="3476" y="2583"/>
            <a:chExt cx="204" cy="624"/>
          </a:xfrm>
        </p:grpSpPr>
        <p:sp>
          <p:nvSpPr>
            <p:cNvPr id="15" name="Line 69"/>
            <p:cNvSpPr>
              <a:spLocks noChangeShapeType="1"/>
            </p:cNvSpPr>
            <p:nvPr/>
          </p:nvSpPr>
          <p:spPr bwMode="auto">
            <a:xfrm flipH="1">
              <a:off x="3476" y="2583"/>
              <a:ext cx="115" cy="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Line 70"/>
            <p:cNvSpPr>
              <a:spLocks noChangeShapeType="1"/>
            </p:cNvSpPr>
            <p:nvPr/>
          </p:nvSpPr>
          <p:spPr bwMode="auto">
            <a:xfrm>
              <a:off x="3476" y="2637"/>
              <a:ext cx="204" cy="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Line 71"/>
            <p:cNvSpPr>
              <a:spLocks noChangeShapeType="1"/>
            </p:cNvSpPr>
            <p:nvPr/>
          </p:nvSpPr>
          <p:spPr bwMode="auto">
            <a:xfrm flipH="1">
              <a:off x="3476" y="2681"/>
              <a:ext cx="204" cy="5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Line 72"/>
            <p:cNvSpPr>
              <a:spLocks noChangeShapeType="1"/>
            </p:cNvSpPr>
            <p:nvPr/>
          </p:nvSpPr>
          <p:spPr bwMode="auto">
            <a:xfrm>
              <a:off x="3476" y="2736"/>
              <a:ext cx="204" cy="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Line 73"/>
            <p:cNvSpPr>
              <a:spLocks noChangeShapeType="1"/>
            </p:cNvSpPr>
            <p:nvPr/>
          </p:nvSpPr>
          <p:spPr bwMode="auto">
            <a:xfrm flipH="1">
              <a:off x="3476" y="2790"/>
              <a:ext cx="204" cy="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Line 74"/>
            <p:cNvSpPr>
              <a:spLocks noChangeShapeType="1"/>
            </p:cNvSpPr>
            <p:nvPr/>
          </p:nvSpPr>
          <p:spPr bwMode="auto">
            <a:xfrm>
              <a:off x="3476" y="2855"/>
              <a:ext cx="204" cy="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Line 75"/>
            <p:cNvSpPr>
              <a:spLocks noChangeShapeType="1"/>
            </p:cNvSpPr>
            <p:nvPr/>
          </p:nvSpPr>
          <p:spPr bwMode="auto">
            <a:xfrm flipH="1">
              <a:off x="3476" y="2907"/>
              <a:ext cx="204" cy="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Line 76"/>
            <p:cNvSpPr>
              <a:spLocks noChangeShapeType="1"/>
            </p:cNvSpPr>
            <p:nvPr/>
          </p:nvSpPr>
          <p:spPr bwMode="auto">
            <a:xfrm>
              <a:off x="3476" y="2967"/>
              <a:ext cx="204" cy="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Line 77"/>
            <p:cNvSpPr>
              <a:spLocks noChangeShapeType="1"/>
            </p:cNvSpPr>
            <p:nvPr/>
          </p:nvSpPr>
          <p:spPr bwMode="auto">
            <a:xfrm flipH="1">
              <a:off x="3476" y="3024"/>
              <a:ext cx="204" cy="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Line 78"/>
            <p:cNvSpPr>
              <a:spLocks noChangeShapeType="1"/>
            </p:cNvSpPr>
            <p:nvPr/>
          </p:nvSpPr>
          <p:spPr bwMode="auto">
            <a:xfrm>
              <a:off x="3476" y="3093"/>
              <a:ext cx="204" cy="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Line 79"/>
            <p:cNvSpPr>
              <a:spLocks noChangeShapeType="1"/>
            </p:cNvSpPr>
            <p:nvPr/>
          </p:nvSpPr>
          <p:spPr bwMode="auto">
            <a:xfrm flipH="1">
              <a:off x="3591" y="3153"/>
              <a:ext cx="89" cy="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6" name="Line 80"/>
          <p:cNvSpPr>
            <a:spLocks noChangeShapeType="1"/>
          </p:cNvSpPr>
          <p:nvPr/>
        </p:nvSpPr>
        <p:spPr bwMode="auto">
          <a:xfrm flipV="1">
            <a:off x="2448744" y="4603775"/>
            <a:ext cx="1671638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7" name="Line 83"/>
          <p:cNvSpPr>
            <a:spLocks noChangeShapeType="1"/>
          </p:cNvSpPr>
          <p:nvPr/>
        </p:nvSpPr>
        <p:spPr bwMode="auto">
          <a:xfrm rot="16200000" flipH="1">
            <a:off x="4129113" y="2355081"/>
            <a:ext cx="182563" cy="85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8" name="Line 84"/>
          <p:cNvSpPr>
            <a:spLocks noChangeShapeType="1"/>
          </p:cNvSpPr>
          <p:nvPr/>
        </p:nvSpPr>
        <p:spPr bwMode="auto">
          <a:xfrm rot="16200000">
            <a:off x="4136257" y="2292375"/>
            <a:ext cx="323850" cy="69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9" name="Line 85"/>
          <p:cNvSpPr>
            <a:spLocks noChangeShapeType="1"/>
          </p:cNvSpPr>
          <p:nvPr/>
        </p:nvSpPr>
        <p:spPr bwMode="auto">
          <a:xfrm rot="16200000" flipH="1">
            <a:off x="4214838" y="2283644"/>
            <a:ext cx="323850" cy="873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0" name="Line 86"/>
          <p:cNvSpPr>
            <a:spLocks noChangeShapeType="1"/>
          </p:cNvSpPr>
          <p:nvPr/>
        </p:nvSpPr>
        <p:spPr bwMode="auto">
          <a:xfrm rot="16200000">
            <a:off x="4301357" y="2284437"/>
            <a:ext cx="323850" cy="85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1" name="Line 87"/>
          <p:cNvSpPr>
            <a:spLocks noChangeShapeType="1"/>
          </p:cNvSpPr>
          <p:nvPr/>
        </p:nvSpPr>
        <p:spPr bwMode="auto">
          <a:xfrm rot="16200000" flipH="1">
            <a:off x="4395813" y="2275706"/>
            <a:ext cx="323850" cy="1031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2" name="Line 88"/>
          <p:cNvSpPr>
            <a:spLocks noChangeShapeType="1"/>
          </p:cNvSpPr>
          <p:nvPr/>
        </p:nvSpPr>
        <p:spPr bwMode="auto">
          <a:xfrm rot="16200000">
            <a:off x="4488682" y="2286025"/>
            <a:ext cx="323850" cy="825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3" name="Line 89"/>
          <p:cNvSpPr>
            <a:spLocks noChangeShapeType="1"/>
          </p:cNvSpPr>
          <p:nvPr/>
        </p:nvSpPr>
        <p:spPr bwMode="auto">
          <a:xfrm rot="16200000" flipH="1">
            <a:off x="4577582" y="2279675"/>
            <a:ext cx="323850" cy="95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4" name="Line 90"/>
          <p:cNvSpPr>
            <a:spLocks noChangeShapeType="1"/>
          </p:cNvSpPr>
          <p:nvPr/>
        </p:nvSpPr>
        <p:spPr bwMode="auto">
          <a:xfrm rot="16200000">
            <a:off x="4670451" y="2282056"/>
            <a:ext cx="323850" cy="90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5" name="Line 91"/>
          <p:cNvSpPr>
            <a:spLocks noChangeShapeType="1"/>
          </p:cNvSpPr>
          <p:nvPr/>
        </p:nvSpPr>
        <p:spPr bwMode="auto">
          <a:xfrm rot="16200000" flipH="1">
            <a:off x="4770463" y="2272531"/>
            <a:ext cx="323850" cy="1095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6" name="Line 92"/>
          <p:cNvSpPr>
            <a:spLocks noChangeShapeType="1"/>
          </p:cNvSpPr>
          <p:nvPr/>
        </p:nvSpPr>
        <p:spPr bwMode="auto">
          <a:xfrm rot="16200000">
            <a:off x="4872857" y="2279675"/>
            <a:ext cx="323850" cy="95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7" name="Line 93"/>
          <p:cNvSpPr>
            <a:spLocks noChangeShapeType="1"/>
          </p:cNvSpPr>
          <p:nvPr/>
        </p:nvSpPr>
        <p:spPr bwMode="auto">
          <a:xfrm rot="16200000" flipH="1">
            <a:off x="5054626" y="2193156"/>
            <a:ext cx="141288" cy="85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38" name="Group 94"/>
          <p:cNvGrpSpPr>
            <a:grpSpLocks/>
          </p:cNvGrpSpPr>
          <p:nvPr/>
        </p:nvGrpSpPr>
        <p:grpSpPr bwMode="auto">
          <a:xfrm rot="16200000">
            <a:off x="4468053" y="4117983"/>
            <a:ext cx="323851" cy="990602"/>
            <a:chOff x="3476" y="2583"/>
            <a:chExt cx="204" cy="624"/>
          </a:xfrm>
        </p:grpSpPr>
        <p:sp>
          <p:nvSpPr>
            <p:cNvPr id="39" name="Line 95"/>
            <p:cNvSpPr>
              <a:spLocks noChangeShapeType="1"/>
            </p:cNvSpPr>
            <p:nvPr/>
          </p:nvSpPr>
          <p:spPr bwMode="auto">
            <a:xfrm flipH="1">
              <a:off x="3476" y="2583"/>
              <a:ext cx="115" cy="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Line 96"/>
            <p:cNvSpPr>
              <a:spLocks noChangeShapeType="1"/>
            </p:cNvSpPr>
            <p:nvPr/>
          </p:nvSpPr>
          <p:spPr bwMode="auto">
            <a:xfrm>
              <a:off x="3476" y="2637"/>
              <a:ext cx="204" cy="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Line 97"/>
            <p:cNvSpPr>
              <a:spLocks noChangeShapeType="1"/>
            </p:cNvSpPr>
            <p:nvPr/>
          </p:nvSpPr>
          <p:spPr bwMode="auto">
            <a:xfrm flipH="1">
              <a:off x="3476" y="2681"/>
              <a:ext cx="204" cy="5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Line 98"/>
            <p:cNvSpPr>
              <a:spLocks noChangeShapeType="1"/>
            </p:cNvSpPr>
            <p:nvPr/>
          </p:nvSpPr>
          <p:spPr bwMode="auto">
            <a:xfrm>
              <a:off x="3476" y="2736"/>
              <a:ext cx="204" cy="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Line 99"/>
            <p:cNvSpPr>
              <a:spLocks noChangeShapeType="1"/>
            </p:cNvSpPr>
            <p:nvPr/>
          </p:nvSpPr>
          <p:spPr bwMode="auto">
            <a:xfrm flipH="1">
              <a:off x="3476" y="2790"/>
              <a:ext cx="204" cy="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Line 100"/>
            <p:cNvSpPr>
              <a:spLocks noChangeShapeType="1"/>
            </p:cNvSpPr>
            <p:nvPr/>
          </p:nvSpPr>
          <p:spPr bwMode="auto">
            <a:xfrm>
              <a:off x="3476" y="2855"/>
              <a:ext cx="204" cy="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Line 101"/>
            <p:cNvSpPr>
              <a:spLocks noChangeShapeType="1"/>
            </p:cNvSpPr>
            <p:nvPr/>
          </p:nvSpPr>
          <p:spPr bwMode="auto">
            <a:xfrm flipH="1">
              <a:off x="3476" y="2907"/>
              <a:ext cx="204" cy="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Line 102"/>
            <p:cNvSpPr>
              <a:spLocks noChangeShapeType="1"/>
            </p:cNvSpPr>
            <p:nvPr/>
          </p:nvSpPr>
          <p:spPr bwMode="auto">
            <a:xfrm>
              <a:off x="3476" y="2967"/>
              <a:ext cx="204" cy="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Line 103"/>
            <p:cNvSpPr>
              <a:spLocks noChangeShapeType="1"/>
            </p:cNvSpPr>
            <p:nvPr/>
          </p:nvSpPr>
          <p:spPr bwMode="auto">
            <a:xfrm flipH="1">
              <a:off x="3476" y="3024"/>
              <a:ext cx="204" cy="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Line 104"/>
            <p:cNvSpPr>
              <a:spLocks noChangeShapeType="1"/>
            </p:cNvSpPr>
            <p:nvPr/>
          </p:nvSpPr>
          <p:spPr bwMode="auto">
            <a:xfrm>
              <a:off x="3476" y="3093"/>
              <a:ext cx="204" cy="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Line 105"/>
            <p:cNvSpPr>
              <a:spLocks noChangeShapeType="1"/>
            </p:cNvSpPr>
            <p:nvPr/>
          </p:nvSpPr>
          <p:spPr bwMode="auto">
            <a:xfrm flipH="1">
              <a:off x="3591" y="3153"/>
              <a:ext cx="89" cy="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0" name="Line 106"/>
          <p:cNvSpPr>
            <a:spLocks noChangeShapeType="1"/>
          </p:cNvSpPr>
          <p:nvPr/>
        </p:nvSpPr>
        <p:spPr bwMode="auto">
          <a:xfrm>
            <a:off x="5130032" y="4589488"/>
            <a:ext cx="1981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51" name="Line 119"/>
          <p:cNvSpPr>
            <a:spLocks noChangeShapeType="1"/>
          </p:cNvSpPr>
          <p:nvPr/>
        </p:nvSpPr>
        <p:spPr bwMode="auto">
          <a:xfrm>
            <a:off x="7119697" y="3994174"/>
            <a:ext cx="8402" cy="58695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52" name="Line 123"/>
          <p:cNvSpPr>
            <a:spLocks noChangeShapeType="1"/>
          </p:cNvSpPr>
          <p:nvPr/>
        </p:nvSpPr>
        <p:spPr bwMode="auto">
          <a:xfrm flipH="1">
            <a:off x="7119697" y="2276872"/>
            <a:ext cx="8402" cy="72670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53" name="Text Box 126"/>
          <p:cNvSpPr txBox="1">
            <a:spLocks noChangeArrowheads="1"/>
          </p:cNvSpPr>
          <p:nvPr/>
        </p:nvSpPr>
        <p:spPr bwMode="auto">
          <a:xfrm>
            <a:off x="971600" y="2636912"/>
            <a:ext cx="15342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V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o</a:t>
            </a:r>
            <a:r>
              <a:rPr lang="en-US" sz="2400" dirty="0">
                <a:solidFill>
                  <a:sysClr val="windowText" lastClr="000000"/>
                </a:solidFill>
              </a:rPr>
              <a:t> = 120. V</a:t>
            </a:r>
          </a:p>
        </p:txBody>
      </p:sp>
      <p:sp>
        <p:nvSpPr>
          <p:cNvPr id="54" name="Text Box 127"/>
          <p:cNvSpPr txBox="1">
            <a:spLocks noChangeArrowheads="1"/>
          </p:cNvSpPr>
          <p:nvPr/>
        </p:nvSpPr>
        <p:spPr bwMode="auto">
          <a:xfrm>
            <a:off x="3858444" y="1628800"/>
            <a:ext cx="15808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R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1</a:t>
            </a:r>
            <a:r>
              <a:rPr lang="en-US" sz="2400" dirty="0">
                <a:solidFill>
                  <a:sysClr val="windowText" lastClr="000000"/>
                </a:solidFill>
              </a:rPr>
              <a:t> = 5.00 </a:t>
            </a:r>
            <a:r>
              <a:rPr lang="en-US" sz="2400" dirty="0">
                <a:solidFill>
                  <a:sysClr val="windowText" lastClr="000000"/>
                </a:solidFill>
                <a:latin typeface="Symbol" pitchFamily="18" charset="2"/>
              </a:rPr>
              <a:t>W</a:t>
            </a:r>
          </a:p>
        </p:txBody>
      </p:sp>
      <p:sp>
        <p:nvSpPr>
          <p:cNvPr id="55" name="Text Box 128"/>
          <p:cNvSpPr txBox="1">
            <a:spLocks noChangeArrowheads="1"/>
          </p:cNvSpPr>
          <p:nvPr/>
        </p:nvSpPr>
        <p:spPr bwMode="auto">
          <a:xfrm>
            <a:off x="3915594" y="4829200"/>
            <a:ext cx="159889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R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4</a:t>
            </a:r>
            <a:r>
              <a:rPr lang="en-US" sz="2400" dirty="0">
                <a:solidFill>
                  <a:sysClr val="windowText" lastClr="000000"/>
                </a:solidFill>
              </a:rPr>
              <a:t> = 20.0 </a:t>
            </a:r>
            <a:r>
              <a:rPr lang="en-US" sz="2400" dirty="0">
                <a:solidFill>
                  <a:sysClr val="windowText" lastClr="000000"/>
                </a:solidFill>
                <a:latin typeface="Symbol" pitchFamily="18" charset="2"/>
              </a:rPr>
              <a:t>W</a:t>
            </a:r>
          </a:p>
        </p:txBody>
      </p:sp>
      <p:sp>
        <p:nvSpPr>
          <p:cNvPr id="56" name="Text Box 129"/>
          <p:cNvSpPr txBox="1">
            <a:spLocks noChangeArrowheads="1"/>
          </p:cNvSpPr>
          <p:nvPr/>
        </p:nvSpPr>
        <p:spPr bwMode="auto">
          <a:xfrm>
            <a:off x="5292080" y="3212976"/>
            <a:ext cx="16113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ysClr val="windowText" lastClr="000000"/>
                </a:solidFill>
              </a:rPr>
              <a:t>R</a:t>
            </a:r>
            <a:r>
              <a:rPr lang="en-US" sz="2400" baseline="-25000" dirty="0" smtClean="0">
                <a:solidFill>
                  <a:sysClr val="windowText" lastClr="000000"/>
                </a:solidFill>
              </a:rPr>
              <a:t>2-3</a:t>
            </a:r>
            <a:r>
              <a:rPr lang="en-US" sz="2400" dirty="0" smtClean="0">
                <a:solidFill>
                  <a:sysClr val="windowText" lastClr="000000"/>
                </a:solidFill>
              </a:rPr>
              <a:t> </a:t>
            </a:r>
            <a:r>
              <a:rPr lang="en-US" sz="2400" dirty="0">
                <a:solidFill>
                  <a:sysClr val="windowText" lastClr="000000"/>
                </a:solidFill>
              </a:rPr>
              <a:t>= </a:t>
            </a:r>
            <a:r>
              <a:rPr lang="en-US" sz="2400" dirty="0" smtClean="0">
                <a:solidFill>
                  <a:sysClr val="windowText" lastClr="000000"/>
                </a:solidFill>
              </a:rPr>
              <a:t>6.0 </a:t>
            </a:r>
            <a:r>
              <a:rPr lang="en-US" sz="2400" dirty="0">
                <a:solidFill>
                  <a:sysClr val="windowText" lastClr="000000"/>
                </a:solidFill>
                <a:latin typeface="Symbol" pitchFamily="18" charset="2"/>
              </a:rPr>
              <a:t>W</a:t>
            </a:r>
          </a:p>
        </p:txBody>
      </p:sp>
      <p:sp>
        <p:nvSpPr>
          <p:cNvPr id="57" name="Text Box 78"/>
          <p:cNvSpPr txBox="1">
            <a:spLocks noChangeArrowheads="1"/>
          </p:cNvSpPr>
          <p:nvPr/>
        </p:nvSpPr>
        <p:spPr bwMode="auto">
          <a:xfrm>
            <a:off x="903754" y="6165304"/>
            <a:ext cx="399019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sz="2800" baseline="-250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sz="28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R</a:t>
            </a:r>
            <a:r>
              <a:rPr lang="en-US" sz="2800" baseline="-250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sz="28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R</a:t>
            </a:r>
            <a:r>
              <a:rPr lang="en-US" sz="2800" baseline="-250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2-3</a:t>
            </a:r>
            <a:r>
              <a:rPr lang="en-US" sz="28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R</a:t>
            </a:r>
            <a:r>
              <a:rPr lang="en-US" sz="2800" baseline="-250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</a:t>
            </a:r>
            <a:r>
              <a:rPr lang="en-US" sz="28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en-US" sz="2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31.0</a:t>
            </a:r>
            <a:r>
              <a:rPr lang="en-US" sz="2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W</a:t>
            </a:r>
            <a:endParaRPr lang="en-US" sz="2800" baseline="-250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48092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31640" y="188640"/>
            <a:ext cx="6984776" cy="3816424"/>
            <a:chOff x="1475656" y="2780928"/>
            <a:chExt cx="6984776" cy="3816424"/>
          </a:xfrm>
        </p:grpSpPr>
        <p:pic>
          <p:nvPicPr>
            <p:cNvPr id="3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75656" y="2780928"/>
              <a:ext cx="6984776" cy="3816424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graphicFrame>
          <p:nvGraphicFramePr>
            <p:cNvPr id="4" name="Object 5"/>
            <p:cNvGraphicFramePr>
              <a:graphicFrameLocks noChangeAspect="1"/>
            </p:cNvGraphicFramePr>
            <p:nvPr/>
          </p:nvGraphicFramePr>
          <p:xfrm>
            <a:off x="1691680" y="2996952"/>
            <a:ext cx="6537325" cy="3386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37" name="Worksheet" r:id="rId5" imgW="3181255" imgH="1609915" progId="Excel.Sheet.8">
                    <p:embed/>
                  </p:oleObj>
                </mc:Choice>
                <mc:Fallback>
                  <p:oleObj name="Worksheet" r:id="rId5" imgW="3181255" imgH="1609915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1680" y="2996952"/>
                          <a:ext cx="6537325" cy="338613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39552" y="3976017"/>
            <a:ext cx="540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92D050"/>
                </a:solidFill>
              </a:rPr>
              <a:t>Step 4: Use Ohm’s Law to find I</a:t>
            </a:r>
            <a:r>
              <a:rPr lang="en-US" sz="2800" baseline="-25000" dirty="0" smtClean="0">
                <a:solidFill>
                  <a:srgbClr val="92D050"/>
                </a:solidFill>
              </a:rPr>
              <a:t>o</a:t>
            </a:r>
            <a:endParaRPr lang="en-US" sz="2800" baseline="-25000" dirty="0">
              <a:solidFill>
                <a:srgbClr val="92D050"/>
              </a:solidFill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2372910"/>
              </p:ext>
            </p:extLst>
          </p:nvPr>
        </p:nvGraphicFramePr>
        <p:xfrm>
          <a:off x="3923928" y="4581128"/>
          <a:ext cx="1046162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8" name="Equation" r:id="rId7" imgW="444240" imgH="431640" progId="Equation.DSMT4">
                  <p:embed/>
                </p:oleObj>
              </mc:Choice>
              <mc:Fallback>
                <p:oleObj name="Equation" r:id="rId7" imgW="4442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4581128"/>
                        <a:ext cx="1046162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8843433"/>
              </p:ext>
            </p:extLst>
          </p:nvPr>
        </p:nvGraphicFramePr>
        <p:xfrm>
          <a:off x="3923928" y="5697538"/>
          <a:ext cx="2481262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9" name="Equation" r:id="rId9" imgW="1054080" imgH="393480" progId="Equation.DSMT4">
                  <p:embed/>
                </p:oleObj>
              </mc:Choice>
              <mc:Fallback>
                <p:oleObj name="Equation" r:id="rId9" imgW="10540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5697538"/>
                        <a:ext cx="2481262" cy="925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7064866" y="3460706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0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539552" y="188640"/>
            <a:ext cx="1217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92D050"/>
                </a:solidFill>
              </a:rPr>
              <a:t>Step 5:</a:t>
            </a: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396802" y="893490"/>
            <a:ext cx="64679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92D050"/>
                </a:solidFill>
              </a:rPr>
              <a:t>According to KCL:    I</a:t>
            </a:r>
            <a:r>
              <a:rPr lang="en-US" sz="2800" baseline="-25000" dirty="0">
                <a:solidFill>
                  <a:srgbClr val="92D050"/>
                </a:solidFill>
              </a:rPr>
              <a:t>1</a:t>
            </a:r>
            <a:r>
              <a:rPr lang="en-US" sz="2800" dirty="0">
                <a:solidFill>
                  <a:srgbClr val="92D050"/>
                </a:solidFill>
              </a:rPr>
              <a:t> = I</a:t>
            </a:r>
            <a:r>
              <a:rPr lang="en-US" sz="2800" baseline="-25000" dirty="0">
                <a:solidFill>
                  <a:srgbClr val="92D050"/>
                </a:solidFill>
              </a:rPr>
              <a:t>2-3</a:t>
            </a:r>
            <a:r>
              <a:rPr lang="en-US" sz="2800" dirty="0">
                <a:solidFill>
                  <a:srgbClr val="92D050"/>
                </a:solidFill>
              </a:rPr>
              <a:t> = I</a:t>
            </a:r>
            <a:r>
              <a:rPr lang="en-US" sz="2800" baseline="-25000" dirty="0">
                <a:solidFill>
                  <a:srgbClr val="92D050"/>
                </a:solidFill>
              </a:rPr>
              <a:t>4</a:t>
            </a:r>
            <a:r>
              <a:rPr lang="en-US" sz="2800" dirty="0">
                <a:solidFill>
                  <a:srgbClr val="92D050"/>
                </a:solidFill>
              </a:rPr>
              <a:t> = I</a:t>
            </a:r>
            <a:r>
              <a:rPr lang="en-US" sz="2800" baseline="-25000" dirty="0">
                <a:solidFill>
                  <a:srgbClr val="92D050"/>
                </a:solidFill>
              </a:rPr>
              <a:t>T </a:t>
            </a:r>
            <a:r>
              <a:rPr lang="en-US" sz="2800" dirty="0">
                <a:solidFill>
                  <a:srgbClr val="92D050"/>
                </a:solidFill>
              </a:rPr>
              <a:t>= </a:t>
            </a:r>
            <a:r>
              <a:rPr lang="en-US" sz="2800" dirty="0">
                <a:solidFill>
                  <a:srgbClr val="92D050"/>
                </a:solidFill>
                <a:latin typeface="Calibri" pitchFamily="34" charset="0"/>
              </a:rPr>
              <a:t>3.87</a:t>
            </a:r>
            <a:r>
              <a:rPr lang="en-US" sz="2800" dirty="0">
                <a:solidFill>
                  <a:srgbClr val="92D050"/>
                </a:solidFill>
              </a:rPr>
              <a:t> A 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31640" y="2564904"/>
            <a:ext cx="6984776" cy="3816424"/>
            <a:chOff x="1475656" y="2780928"/>
            <a:chExt cx="6984776" cy="3816424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75656" y="2780928"/>
              <a:ext cx="6984776" cy="3816424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graphicFrame>
          <p:nvGraphicFramePr>
            <p:cNvPr id="6" name="Object 5"/>
            <p:cNvGraphicFramePr>
              <a:graphicFrameLocks noChangeAspect="1"/>
            </p:cNvGraphicFramePr>
            <p:nvPr/>
          </p:nvGraphicFramePr>
          <p:xfrm>
            <a:off x="1691680" y="2996952"/>
            <a:ext cx="6537325" cy="3386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51" name="Worksheet" r:id="rId5" imgW="3181502" imgH="1609649" progId="Excel.Sheet.8">
                    <p:embed/>
                  </p:oleObj>
                </mc:Choice>
                <mc:Fallback>
                  <p:oleObj name="Worksheet" r:id="rId5" imgW="3181502" imgH="1609649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1680" y="2996952"/>
                          <a:ext cx="6537325" cy="338613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Rectangle 6"/>
          <p:cNvSpPr/>
          <p:nvPr/>
        </p:nvSpPr>
        <p:spPr>
          <a:xfrm>
            <a:off x="5796136" y="4033636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96136" y="5140916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00908" y="5836227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985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585272" y="192687"/>
            <a:ext cx="6867048" cy="810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92D050"/>
                </a:solidFill>
              </a:rPr>
              <a:t>Step 6: Use Ohm’s Law to find V</a:t>
            </a:r>
            <a:r>
              <a:rPr lang="en-US" sz="2800" baseline="-25000" dirty="0" smtClean="0">
                <a:solidFill>
                  <a:srgbClr val="92D050"/>
                </a:solidFill>
              </a:rPr>
              <a:t>1  </a:t>
            </a:r>
            <a:r>
              <a:rPr lang="en-US" sz="2800" dirty="0" smtClean="0">
                <a:solidFill>
                  <a:srgbClr val="92D050"/>
                </a:solidFill>
              </a:rPr>
              <a:t>,</a:t>
            </a:r>
            <a:r>
              <a:rPr lang="en-US" sz="2800" baseline="-25000" dirty="0" smtClean="0">
                <a:solidFill>
                  <a:srgbClr val="92D050"/>
                </a:solidFill>
              </a:rPr>
              <a:t> </a:t>
            </a:r>
            <a:r>
              <a:rPr lang="en-US" sz="2800" dirty="0" smtClean="0">
                <a:solidFill>
                  <a:srgbClr val="92D050"/>
                </a:solidFill>
              </a:rPr>
              <a:t>V</a:t>
            </a:r>
            <a:r>
              <a:rPr lang="en-US" sz="2800" baseline="-25000" dirty="0" smtClean="0">
                <a:solidFill>
                  <a:srgbClr val="92D050"/>
                </a:solidFill>
              </a:rPr>
              <a:t>4</a:t>
            </a:r>
          </a:p>
          <a:p>
            <a:endParaRPr lang="en-US" sz="2800" baseline="-25000" dirty="0">
              <a:solidFill>
                <a:srgbClr val="92D050"/>
              </a:solidFill>
            </a:endParaRPr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0740558"/>
              </p:ext>
            </p:extLst>
          </p:nvPr>
        </p:nvGraphicFramePr>
        <p:xfrm>
          <a:off x="3301683" y="1005205"/>
          <a:ext cx="2540000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0" name="Equation" r:id="rId3" imgW="1079280" imgH="457200" progId="Equation.DSMT4">
                  <p:embed/>
                </p:oleObj>
              </mc:Choice>
              <mc:Fallback>
                <p:oleObj name="Equation" r:id="rId3" imgW="10792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1683" y="1005205"/>
                        <a:ext cx="2540000" cy="1074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331640" y="2564904"/>
            <a:ext cx="6984776" cy="3816424"/>
            <a:chOff x="1475656" y="2780928"/>
            <a:chExt cx="6984776" cy="3816424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475656" y="2780928"/>
              <a:ext cx="6984776" cy="3816424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graphicFrame>
          <p:nvGraphicFramePr>
            <p:cNvPr id="6" name="Object 5"/>
            <p:cNvGraphicFramePr>
              <a:graphicFrameLocks noChangeAspect="1"/>
            </p:cNvGraphicFramePr>
            <p:nvPr/>
          </p:nvGraphicFramePr>
          <p:xfrm>
            <a:off x="1691680" y="2996952"/>
            <a:ext cx="6537325" cy="3386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981" name="Worksheet" r:id="rId7" imgW="3181502" imgH="1609649" progId="Excel.Sheet.8">
                    <p:embed/>
                  </p:oleObj>
                </mc:Choice>
                <mc:Fallback>
                  <p:oleObj name="Worksheet" r:id="rId7" imgW="3181502" imgH="1609649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1680" y="2996952"/>
                          <a:ext cx="6537325" cy="338613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Rectangle 6"/>
          <p:cNvSpPr/>
          <p:nvPr/>
        </p:nvSpPr>
        <p:spPr>
          <a:xfrm>
            <a:off x="4413106" y="4033636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16916" y="5146156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57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585272" y="192687"/>
            <a:ext cx="5400600" cy="810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92D050"/>
                </a:solidFill>
              </a:rPr>
              <a:t>Step 7: Use KVL to find V</a:t>
            </a:r>
            <a:r>
              <a:rPr lang="en-US" sz="2800" baseline="-25000" dirty="0" smtClean="0">
                <a:solidFill>
                  <a:srgbClr val="92D050"/>
                </a:solidFill>
              </a:rPr>
              <a:t>2  </a:t>
            </a:r>
            <a:r>
              <a:rPr lang="en-US" sz="2800" dirty="0" smtClean="0">
                <a:solidFill>
                  <a:srgbClr val="92D050"/>
                </a:solidFill>
              </a:rPr>
              <a:t>,</a:t>
            </a:r>
            <a:r>
              <a:rPr lang="en-US" sz="2800" baseline="-25000" dirty="0" smtClean="0">
                <a:solidFill>
                  <a:srgbClr val="92D050"/>
                </a:solidFill>
              </a:rPr>
              <a:t> </a:t>
            </a:r>
            <a:r>
              <a:rPr lang="en-US" sz="2800" dirty="0" smtClean="0">
                <a:solidFill>
                  <a:srgbClr val="92D050"/>
                </a:solidFill>
              </a:rPr>
              <a:t>V</a:t>
            </a:r>
            <a:r>
              <a:rPr lang="en-US" sz="2800" baseline="-25000" dirty="0" smtClean="0">
                <a:solidFill>
                  <a:srgbClr val="92D050"/>
                </a:solidFill>
              </a:rPr>
              <a:t>3</a:t>
            </a:r>
          </a:p>
          <a:p>
            <a:endParaRPr lang="en-US" sz="2800" baseline="-25000" dirty="0">
              <a:solidFill>
                <a:srgbClr val="92D050"/>
              </a:solidFill>
            </a:endParaRPr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9636369"/>
              </p:ext>
            </p:extLst>
          </p:nvPr>
        </p:nvGraphicFramePr>
        <p:xfrm>
          <a:off x="5529580" y="254318"/>
          <a:ext cx="3138488" cy="202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2" name="Equation" r:id="rId3" imgW="1333440" imgH="863280" progId="Equation.DSMT4">
                  <p:embed/>
                </p:oleObj>
              </mc:Choice>
              <mc:Fallback>
                <p:oleObj name="Equation" r:id="rId3" imgW="1333440" imgH="863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9580" y="254318"/>
                        <a:ext cx="3138488" cy="2028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331640" y="2564904"/>
            <a:ext cx="6984776" cy="3816424"/>
            <a:chOff x="1475656" y="2780928"/>
            <a:chExt cx="6984776" cy="3816424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475656" y="2780928"/>
              <a:ext cx="6984776" cy="3816424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graphicFrame>
          <p:nvGraphicFramePr>
            <p:cNvPr id="6" name="Object 5"/>
            <p:cNvGraphicFramePr>
              <a:graphicFrameLocks noChangeAspect="1"/>
            </p:cNvGraphicFramePr>
            <p:nvPr/>
          </p:nvGraphicFramePr>
          <p:xfrm>
            <a:off x="1691680" y="2996952"/>
            <a:ext cx="6537325" cy="3386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03" name="Worksheet" r:id="rId7" imgW="3181502" imgH="1609649" progId="Excel.Sheet.8">
                    <p:embed/>
                  </p:oleObj>
                </mc:Choice>
                <mc:Fallback>
                  <p:oleObj name="Worksheet" r:id="rId7" imgW="3181502" imgH="1609649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1680" y="2996952"/>
                          <a:ext cx="6537325" cy="338613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Rectangle 6"/>
          <p:cNvSpPr/>
          <p:nvPr/>
        </p:nvSpPr>
        <p:spPr>
          <a:xfrm>
            <a:off x="4413106" y="4387966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16916" y="4757536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76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585272" y="192687"/>
            <a:ext cx="5400600" cy="810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92D050"/>
                </a:solidFill>
              </a:rPr>
              <a:t>Step 8: Use Ohm’s Law to find I</a:t>
            </a:r>
            <a:r>
              <a:rPr lang="en-US" sz="2800" baseline="-25000" dirty="0" smtClean="0">
                <a:solidFill>
                  <a:srgbClr val="92D050"/>
                </a:solidFill>
              </a:rPr>
              <a:t>2  </a:t>
            </a:r>
            <a:r>
              <a:rPr lang="en-US" sz="2800" dirty="0" smtClean="0">
                <a:solidFill>
                  <a:srgbClr val="92D050"/>
                </a:solidFill>
              </a:rPr>
              <a:t>,</a:t>
            </a:r>
            <a:r>
              <a:rPr lang="en-US" sz="2800" baseline="-25000" dirty="0" smtClean="0">
                <a:solidFill>
                  <a:srgbClr val="92D050"/>
                </a:solidFill>
              </a:rPr>
              <a:t> </a:t>
            </a:r>
            <a:r>
              <a:rPr lang="en-US" sz="2800" dirty="0" smtClean="0">
                <a:solidFill>
                  <a:srgbClr val="92D050"/>
                </a:solidFill>
              </a:rPr>
              <a:t>I</a:t>
            </a:r>
            <a:r>
              <a:rPr lang="en-US" sz="2800" baseline="-25000" dirty="0" smtClean="0">
                <a:solidFill>
                  <a:srgbClr val="92D050"/>
                </a:solidFill>
              </a:rPr>
              <a:t>3</a:t>
            </a:r>
          </a:p>
          <a:p>
            <a:endParaRPr lang="en-US" sz="2800" baseline="-25000" dirty="0">
              <a:solidFill>
                <a:srgbClr val="92D050"/>
              </a:solidFill>
            </a:endParaRPr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8025752"/>
              </p:ext>
            </p:extLst>
          </p:nvPr>
        </p:nvGraphicFramePr>
        <p:xfrm>
          <a:off x="6202363" y="336233"/>
          <a:ext cx="2570162" cy="190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6" name="Equation" r:id="rId3" imgW="1091880" imgH="812520" progId="Equation.DSMT4">
                  <p:embed/>
                </p:oleObj>
              </mc:Choice>
              <mc:Fallback>
                <p:oleObj name="Equation" r:id="rId3" imgW="1091880" imgH="812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2363" y="336233"/>
                        <a:ext cx="2570162" cy="1909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331640" y="2564904"/>
            <a:ext cx="6984776" cy="3816424"/>
            <a:chOff x="1475656" y="2780928"/>
            <a:chExt cx="6984776" cy="3816424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475656" y="2780928"/>
              <a:ext cx="6984776" cy="3816424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graphicFrame>
          <p:nvGraphicFramePr>
            <p:cNvPr id="6" name="Object 5"/>
            <p:cNvGraphicFramePr>
              <a:graphicFrameLocks noChangeAspect="1"/>
            </p:cNvGraphicFramePr>
            <p:nvPr/>
          </p:nvGraphicFramePr>
          <p:xfrm>
            <a:off x="1691680" y="2996952"/>
            <a:ext cx="6537325" cy="3386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027" name="Worksheet" r:id="rId7" imgW="3181502" imgH="1609649" progId="Excel.Sheet.8">
                    <p:embed/>
                  </p:oleObj>
                </mc:Choice>
                <mc:Fallback>
                  <p:oleObj name="Worksheet" r:id="rId7" imgW="3181502" imgH="1609649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1680" y="2996952"/>
                          <a:ext cx="6537325" cy="338613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Rectangle 6"/>
          <p:cNvSpPr/>
          <p:nvPr/>
        </p:nvSpPr>
        <p:spPr>
          <a:xfrm>
            <a:off x="5830426" y="4365104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34236" y="4757536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044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312" y="476672"/>
            <a:ext cx="8424936" cy="769441"/>
            <a:chOff x="665312" y="476672"/>
            <a:chExt cx="8424936" cy="769441"/>
          </a:xfrm>
        </p:grpSpPr>
        <p:sp>
          <p:nvSpPr>
            <p:cNvPr id="3" name="Rectangle 2"/>
            <p:cNvSpPr/>
            <p:nvPr/>
          </p:nvSpPr>
          <p:spPr>
            <a:xfrm>
              <a:off x="665312" y="476672"/>
              <a:ext cx="842493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CA" sz="4400" b="1" cap="all" spc="-150" dirty="0" smtClean="0">
                  <a:ln/>
                  <a:solidFill>
                    <a:schemeClr val="tx2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    HOMEWORK</a:t>
              </a:r>
              <a:endParaRPr lang="en-CA" sz="4400" b="1" cap="all" spc="-150" dirty="0">
                <a:ln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4321975" y="1052736"/>
              <a:ext cx="4768273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ounded Rectangle 4"/>
          <p:cNvSpPr/>
          <p:nvPr/>
        </p:nvSpPr>
        <p:spPr>
          <a:xfrm>
            <a:off x="377280" y="645368"/>
            <a:ext cx="720080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642926" y="2071678"/>
            <a:ext cx="735809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Times New Roman" pitchFamily="18" charset="0"/>
              </a:rPr>
              <a:t>Read Section 11.6, 11.8</a:t>
            </a:r>
          </a:p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Review Tutorials in the sections</a:t>
            </a:r>
          </a:p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Questions 1 pg 532</a:t>
            </a:r>
          </a:p>
          <a:p>
            <a:pPr lvl="3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  1 pg 534</a:t>
            </a:r>
          </a:p>
          <a:p>
            <a:pPr lvl="3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1 – 4 </a:t>
            </a:r>
            <a:r>
              <a:rPr lang="en-US" sz="28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pg 535</a:t>
            </a:r>
            <a:endParaRPr lang="en-US" sz="2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60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5" y="1758295"/>
            <a:ext cx="6768753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Goals</a:t>
            </a:r>
            <a:endParaRPr lang="en-CA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2784076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By the end of this lesson, you will be able to:  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3558495"/>
            <a:ext cx="79928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draw circuit analysis cards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apply Kirchhoff’s laws to combination circuits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analysis combination circuits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solve problems involving combination circuits</a:t>
            </a:r>
          </a:p>
        </p:txBody>
      </p:sp>
    </p:spTree>
    <p:extLst>
      <p:ext uri="{BB962C8B-B14F-4D97-AF65-F5344CB8AC3E}">
        <p14:creationId xmlns:p14="http://schemas.microsoft.com/office/powerpoint/2010/main" val="224528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5" y="1772816"/>
            <a:ext cx="6768753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Success Criteria</a:t>
            </a:r>
            <a:endParaRPr lang="en-CA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5" y="2761764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Can I:  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1600" y="3558495"/>
            <a:ext cx="79928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draw circuit analysis cards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apply Kirchhoff’s laws to combination circuits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analysis combination circuits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solve problems involving combination circuits</a:t>
            </a:r>
          </a:p>
        </p:txBody>
      </p:sp>
    </p:spTree>
    <p:extLst>
      <p:ext uri="{BB962C8B-B14F-4D97-AF65-F5344CB8AC3E}">
        <p14:creationId xmlns:p14="http://schemas.microsoft.com/office/powerpoint/2010/main" val="233302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95536" y="476672"/>
            <a:ext cx="8712968" cy="769441"/>
            <a:chOff x="395536" y="476672"/>
            <a:chExt cx="8712968" cy="769441"/>
          </a:xfrm>
        </p:grpSpPr>
        <p:grpSp>
          <p:nvGrpSpPr>
            <p:cNvPr id="11" name="Group 10"/>
            <p:cNvGrpSpPr/>
            <p:nvPr/>
          </p:nvGrpSpPr>
          <p:grpSpPr>
            <a:xfrm>
              <a:off x="395536" y="476672"/>
              <a:ext cx="8712968" cy="769441"/>
              <a:chOff x="251520" y="476672"/>
              <a:chExt cx="8712968" cy="76944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Circuit Analysis Cards</a:t>
                </a:r>
                <a:endParaRPr lang="en-CA" sz="4400" b="1" cap="all" spc="-150" dirty="0">
                  <a:ln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>
              <a:off x="6804248" y="1052736"/>
              <a:ext cx="223224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 71"/>
          <p:cNvSpPr/>
          <p:nvPr/>
        </p:nvSpPr>
        <p:spPr>
          <a:xfrm>
            <a:off x="395536" y="1412776"/>
            <a:ext cx="84969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whenever you </a:t>
            </a:r>
            <a:r>
              <a:rPr lang="en-US" sz="2800" dirty="0" err="1" smtClean="0">
                <a:solidFill>
                  <a:schemeClr val="bg1"/>
                </a:solidFill>
              </a:rPr>
              <a:t>analyse</a:t>
            </a:r>
            <a:r>
              <a:rPr lang="en-US" sz="2800" dirty="0" smtClean="0">
                <a:solidFill>
                  <a:schemeClr val="bg1"/>
                </a:solidFill>
              </a:rPr>
              <a:t> a circuit, you must convey the 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information and results in a circuit analysis card.</a:t>
            </a:r>
          </a:p>
          <a:p>
            <a:pPr>
              <a:buFont typeface="Arial" pitchFamily="34" charset="0"/>
              <a:buChar char="•"/>
            </a:pPr>
            <a:endParaRPr lang="en-CA" sz="2800" b="1" i="1" dirty="0" smtClean="0">
              <a:solidFill>
                <a:schemeClr val="bg1"/>
              </a:solidFill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1619672" y="2492896"/>
            <a:ext cx="6264696" cy="4176464"/>
            <a:chOff x="1619672" y="2492896"/>
            <a:chExt cx="6264696" cy="4176464"/>
          </a:xfrm>
        </p:grpSpPr>
        <p:pic>
          <p:nvPicPr>
            <p:cNvPr id="74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19672" y="2492896"/>
              <a:ext cx="6264696" cy="4176464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graphicFrame>
          <p:nvGraphicFramePr>
            <p:cNvPr id="75" name="Object 2"/>
            <p:cNvGraphicFramePr>
              <a:graphicFrameLocks noChangeAspect="1"/>
            </p:cNvGraphicFramePr>
            <p:nvPr/>
          </p:nvGraphicFramePr>
          <p:xfrm>
            <a:off x="1835696" y="2708920"/>
            <a:ext cx="5858768" cy="36844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860" name="Worksheet" r:id="rId5" imgW="3181255" imgH="1962245" progId="Excel.Sheet.8">
                    <p:embed/>
                  </p:oleObj>
                </mc:Choice>
                <mc:Fallback>
                  <p:oleObj name="Worksheet" r:id="rId5" imgW="3181255" imgH="1962245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5696" y="2708920"/>
                          <a:ext cx="5858768" cy="368442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76625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95536" y="476672"/>
            <a:ext cx="8712968" cy="769441"/>
            <a:chOff x="395536" y="476672"/>
            <a:chExt cx="8712968" cy="769441"/>
          </a:xfrm>
        </p:grpSpPr>
        <p:grpSp>
          <p:nvGrpSpPr>
            <p:cNvPr id="11" name="Group 10"/>
            <p:cNvGrpSpPr/>
            <p:nvPr/>
          </p:nvGrpSpPr>
          <p:grpSpPr>
            <a:xfrm>
              <a:off x="395536" y="476672"/>
              <a:ext cx="8712968" cy="769441"/>
              <a:chOff x="251520" y="476672"/>
              <a:chExt cx="8712968" cy="76944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Circuit Analysis Steps</a:t>
                </a:r>
                <a:endParaRPr lang="en-CA" sz="4400" b="1" cap="all" spc="-150" dirty="0">
                  <a:ln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>
              <a:off x="6588224" y="1052736"/>
              <a:ext cx="244827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 Box 4"/>
          <p:cNvSpPr txBox="1">
            <a:spLocks noChangeArrowheads="1"/>
          </p:cNvSpPr>
          <p:nvPr/>
        </p:nvSpPr>
        <p:spPr bwMode="auto">
          <a:xfrm>
            <a:off x="390892" y="1770495"/>
            <a:ext cx="849508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1a: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Fill in any known quantities in your circuit analysis card</a:t>
            </a:r>
          </a:p>
        </p:txBody>
      </p:sp>
      <p:sp>
        <p:nvSpPr>
          <p:cNvPr id="88" name="Text Box 7"/>
          <p:cNvSpPr txBox="1">
            <a:spLocks noChangeArrowheads="1"/>
          </p:cNvSpPr>
          <p:nvPr/>
        </p:nvSpPr>
        <p:spPr bwMode="auto">
          <a:xfrm>
            <a:off x="390892" y="2905780"/>
            <a:ext cx="8568952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1b: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Fill in any “buried” known quantities.  These 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quantities 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 the ones you can assume at a glance from </a:t>
            </a:r>
          </a:p>
          <a:p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KL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9" name="Text Box 9"/>
          <p:cNvSpPr txBox="1">
            <a:spLocks noChangeArrowheads="1"/>
          </p:cNvSpPr>
          <p:nvPr/>
        </p:nvSpPr>
        <p:spPr bwMode="auto">
          <a:xfrm>
            <a:off x="390892" y="4434791"/>
            <a:ext cx="85689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2: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Reduce any parallel element to a series 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equiv.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0" name="Text Box 10"/>
          <p:cNvSpPr txBox="1">
            <a:spLocks noChangeArrowheads="1"/>
          </p:cNvSpPr>
          <p:nvPr/>
        </p:nvSpPr>
        <p:spPr bwMode="auto">
          <a:xfrm>
            <a:off x="390892" y="5067181"/>
            <a:ext cx="875310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3: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Draw the circuit as a series equivalent circuit and 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calculate 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total resistance by adding up the resistors.</a:t>
            </a:r>
          </a:p>
        </p:txBody>
      </p:sp>
    </p:spTree>
    <p:extLst>
      <p:ext uri="{BB962C8B-B14F-4D97-AF65-F5344CB8AC3E}">
        <p14:creationId xmlns:p14="http://schemas.microsoft.com/office/powerpoint/2010/main" val="368323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utoUpdateAnimBg="0"/>
      <p:bldP spid="88" grpId="0" autoUpdateAnimBg="0"/>
      <p:bldP spid="89" grpId="0" autoUpdateAnimBg="0"/>
      <p:bldP spid="9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291000" y="381000"/>
            <a:ext cx="860522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STEP 4:</a:t>
            </a:r>
            <a:r>
              <a:rPr lang="en-US" sz="2800" dirty="0">
                <a:solidFill>
                  <a:schemeClr val="bg1"/>
                </a:solidFill>
              </a:rPr>
              <a:t>  Use V = IR to find any missing variable if you are </a:t>
            </a:r>
            <a:r>
              <a:rPr lang="en-US" sz="2800" dirty="0" smtClean="0">
                <a:solidFill>
                  <a:schemeClr val="bg1"/>
                </a:solidFill>
              </a:rPr>
              <a:t>given </a:t>
            </a:r>
            <a:r>
              <a:rPr lang="en-US" sz="2800" dirty="0">
                <a:solidFill>
                  <a:schemeClr val="bg1"/>
                </a:solidFill>
              </a:rPr>
              <a:t>any two out of three variables in a row of the card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291000" y="1916832"/>
            <a:ext cx="860522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STEP 5:</a:t>
            </a:r>
            <a:r>
              <a:rPr lang="en-US" sz="2800" dirty="0">
                <a:solidFill>
                  <a:schemeClr val="bg1"/>
                </a:solidFill>
              </a:rPr>
              <a:t>  According to KCL, all series resistors have the same </a:t>
            </a:r>
            <a:r>
              <a:rPr lang="en-US" sz="2800" dirty="0" smtClean="0">
                <a:solidFill>
                  <a:schemeClr val="bg1"/>
                </a:solidFill>
              </a:rPr>
              <a:t>current</a:t>
            </a:r>
            <a:r>
              <a:rPr lang="en-US" sz="2800" dirty="0">
                <a:solidFill>
                  <a:schemeClr val="bg1"/>
                </a:solidFill>
              </a:rPr>
              <a:t>.  Fill in these currents in the card.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291000" y="3193812"/>
            <a:ext cx="36724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STEP 6:</a:t>
            </a:r>
            <a:r>
              <a:rPr lang="en-US" sz="2800" dirty="0">
                <a:solidFill>
                  <a:schemeClr val="bg1"/>
                </a:solidFill>
              </a:rPr>
              <a:t>  Repeat STEP 4.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291000" y="3985900"/>
            <a:ext cx="845594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STEP 7:</a:t>
            </a:r>
            <a:r>
              <a:rPr lang="en-US" sz="2800" dirty="0">
                <a:solidFill>
                  <a:schemeClr val="bg1"/>
                </a:solidFill>
              </a:rPr>
              <a:t>  Use KVL to determine any unknown voltages.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291000" y="4849996"/>
            <a:ext cx="36724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STEP 8:</a:t>
            </a:r>
            <a:r>
              <a:rPr lang="en-US" sz="2800" dirty="0">
                <a:solidFill>
                  <a:schemeClr val="bg1"/>
                </a:solidFill>
              </a:rPr>
              <a:t>  Repeat STEP 4.</a:t>
            </a:r>
          </a:p>
        </p:txBody>
      </p:sp>
    </p:spTree>
    <p:extLst>
      <p:ext uri="{BB962C8B-B14F-4D97-AF65-F5344CB8AC3E}">
        <p14:creationId xmlns:p14="http://schemas.microsoft.com/office/powerpoint/2010/main" val="855397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0" grpId="0" autoUpdateAnimBg="0"/>
      <p:bldP spid="11" grpId="0" autoUpdateAnimBg="0"/>
      <p:bldP spid="1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7280" y="476672"/>
            <a:ext cx="8712968" cy="769441"/>
            <a:chOff x="377280" y="476672"/>
            <a:chExt cx="8712968" cy="769441"/>
          </a:xfrm>
        </p:grpSpPr>
        <p:grpSp>
          <p:nvGrpSpPr>
            <p:cNvPr id="3" name="Group 2"/>
            <p:cNvGrpSpPr/>
            <p:nvPr/>
          </p:nvGrpSpPr>
          <p:grpSpPr>
            <a:xfrm>
              <a:off x="377280" y="476672"/>
              <a:ext cx="8712968" cy="769441"/>
              <a:chOff x="251520" y="476672"/>
              <a:chExt cx="8712968" cy="769441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</a:t>
                </a:r>
                <a:r>
                  <a:rPr lang="en-CA" sz="4400" b="1" cap="all" spc="-150" dirty="0" smtClean="0">
                    <a:ln/>
                    <a:solidFill>
                      <a:srgbClr val="92D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Sample Problem</a:t>
                </a:r>
                <a:endParaRPr lang="en-CA" sz="4400" b="1" cap="all" spc="-150" dirty="0">
                  <a:ln/>
                  <a:solidFill>
                    <a:srgbClr val="92D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4" name="Straight Connector 3"/>
            <p:cNvCxnSpPr/>
            <p:nvPr/>
          </p:nvCxnSpPr>
          <p:spPr>
            <a:xfrm>
              <a:off x="5364088" y="1052736"/>
              <a:ext cx="3726160" cy="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79512" y="1398255"/>
            <a:ext cx="8910735" cy="5232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92D050"/>
                </a:solidFill>
              </a:rPr>
              <a:t>Analyse</a:t>
            </a:r>
            <a:r>
              <a:rPr lang="en-US" sz="2800" dirty="0">
                <a:solidFill>
                  <a:srgbClr val="92D050"/>
                </a:solidFill>
              </a:rPr>
              <a:t> the following circuit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67544" y="2348880"/>
            <a:ext cx="8136904" cy="3960440"/>
            <a:chOff x="755576" y="2060848"/>
            <a:chExt cx="8136904" cy="3960440"/>
          </a:xfrm>
        </p:grpSpPr>
        <p:pic>
          <p:nvPicPr>
            <p:cNvPr id="16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55576" y="2060848"/>
              <a:ext cx="8136904" cy="396044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softEdge rad="112500"/>
            </a:effectLst>
          </p:spPr>
        </p:pic>
        <p:sp>
          <p:nvSpPr>
            <p:cNvPr id="17" name="Line 57"/>
            <p:cNvSpPr>
              <a:spLocks noChangeShapeType="1"/>
            </p:cNvSpPr>
            <p:nvPr/>
          </p:nvSpPr>
          <p:spPr bwMode="auto">
            <a:xfrm>
              <a:off x="2115369" y="4322898"/>
              <a:ext cx="685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58"/>
            <p:cNvSpPr>
              <a:spLocks noChangeShapeType="1"/>
            </p:cNvSpPr>
            <p:nvPr/>
          </p:nvSpPr>
          <p:spPr bwMode="auto">
            <a:xfrm>
              <a:off x="2267769" y="4491133"/>
              <a:ext cx="381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59"/>
            <p:cNvSpPr>
              <a:spLocks noChangeShapeType="1"/>
            </p:cNvSpPr>
            <p:nvPr/>
          </p:nvSpPr>
          <p:spPr bwMode="auto">
            <a:xfrm>
              <a:off x="2115369" y="3994349"/>
              <a:ext cx="685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60"/>
            <p:cNvSpPr>
              <a:spLocks noChangeShapeType="1"/>
            </p:cNvSpPr>
            <p:nvPr/>
          </p:nvSpPr>
          <p:spPr bwMode="auto">
            <a:xfrm>
              <a:off x="2255893" y="4162581"/>
              <a:ext cx="381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61"/>
            <p:cNvSpPr>
              <a:spLocks noChangeShapeType="1"/>
            </p:cNvSpPr>
            <p:nvPr/>
          </p:nvSpPr>
          <p:spPr bwMode="auto">
            <a:xfrm>
              <a:off x="2115369" y="3653922"/>
              <a:ext cx="685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62"/>
            <p:cNvSpPr>
              <a:spLocks noChangeShapeType="1"/>
            </p:cNvSpPr>
            <p:nvPr/>
          </p:nvSpPr>
          <p:spPr bwMode="auto">
            <a:xfrm>
              <a:off x="2255893" y="3810282"/>
              <a:ext cx="381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63"/>
            <p:cNvSpPr>
              <a:spLocks noChangeShapeType="1"/>
            </p:cNvSpPr>
            <p:nvPr/>
          </p:nvSpPr>
          <p:spPr bwMode="auto">
            <a:xfrm flipV="1">
              <a:off x="2439219" y="2889077"/>
              <a:ext cx="0" cy="762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64"/>
            <p:cNvSpPr>
              <a:spLocks noChangeShapeType="1"/>
            </p:cNvSpPr>
            <p:nvPr/>
          </p:nvSpPr>
          <p:spPr bwMode="auto">
            <a:xfrm flipV="1">
              <a:off x="2448743" y="4490080"/>
              <a:ext cx="13855" cy="6992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65"/>
            <p:cNvSpPr>
              <a:spLocks noChangeShapeType="1"/>
            </p:cNvSpPr>
            <p:nvPr/>
          </p:nvSpPr>
          <p:spPr bwMode="auto">
            <a:xfrm>
              <a:off x="2439219" y="2889077"/>
              <a:ext cx="17478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66"/>
            <p:cNvSpPr>
              <a:spLocks noChangeShapeType="1"/>
            </p:cNvSpPr>
            <p:nvPr/>
          </p:nvSpPr>
          <p:spPr bwMode="auto">
            <a:xfrm>
              <a:off x="5168132" y="2870027"/>
              <a:ext cx="19446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67"/>
            <p:cNvSpPr>
              <a:spLocks noChangeShapeType="1"/>
            </p:cNvSpPr>
            <p:nvPr/>
          </p:nvSpPr>
          <p:spPr bwMode="auto">
            <a:xfrm flipH="1">
              <a:off x="7106469" y="2865264"/>
              <a:ext cx="0" cy="4095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2" name="Group 68"/>
            <p:cNvGrpSpPr>
              <a:grpSpLocks/>
            </p:cNvGrpSpPr>
            <p:nvPr/>
          </p:nvGrpSpPr>
          <p:grpSpPr bwMode="auto">
            <a:xfrm>
              <a:off x="6239711" y="3574885"/>
              <a:ext cx="323851" cy="990602"/>
              <a:chOff x="3476" y="2583"/>
              <a:chExt cx="204" cy="624"/>
            </a:xfrm>
          </p:grpSpPr>
          <p:sp>
            <p:nvSpPr>
              <p:cNvPr id="33" name="Line 69"/>
              <p:cNvSpPr>
                <a:spLocks noChangeShapeType="1"/>
              </p:cNvSpPr>
              <p:nvPr/>
            </p:nvSpPr>
            <p:spPr bwMode="auto">
              <a:xfrm flipH="1">
                <a:off x="3476" y="2583"/>
                <a:ext cx="115" cy="5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70"/>
              <p:cNvSpPr>
                <a:spLocks noChangeShapeType="1"/>
              </p:cNvSpPr>
              <p:nvPr/>
            </p:nvSpPr>
            <p:spPr bwMode="auto">
              <a:xfrm>
                <a:off x="3476" y="2637"/>
                <a:ext cx="204" cy="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71"/>
              <p:cNvSpPr>
                <a:spLocks noChangeShapeType="1"/>
              </p:cNvSpPr>
              <p:nvPr/>
            </p:nvSpPr>
            <p:spPr bwMode="auto">
              <a:xfrm flipH="1">
                <a:off x="3476" y="2681"/>
                <a:ext cx="204" cy="5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72"/>
              <p:cNvSpPr>
                <a:spLocks noChangeShapeType="1"/>
              </p:cNvSpPr>
              <p:nvPr/>
            </p:nvSpPr>
            <p:spPr bwMode="auto">
              <a:xfrm>
                <a:off x="3476" y="2736"/>
                <a:ext cx="204" cy="5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Line 73"/>
              <p:cNvSpPr>
                <a:spLocks noChangeShapeType="1"/>
              </p:cNvSpPr>
              <p:nvPr/>
            </p:nvSpPr>
            <p:spPr bwMode="auto">
              <a:xfrm flipH="1">
                <a:off x="3476" y="2790"/>
                <a:ext cx="204" cy="6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Line 74"/>
              <p:cNvSpPr>
                <a:spLocks noChangeShapeType="1"/>
              </p:cNvSpPr>
              <p:nvPr/>
            </p:nvSpPr>
            <p:spPr bwMode="auto">
              <a:xfrm>
                <a:off x="3476" y="2855"/>
                <a:ext cx="204" cy="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Line 75"/>
              <p:cNvSpPr>
                <a:spLocks noChangeShapeType="1"/>
              </p:cNvSpPr>
              <p:nvPr/>
            </p:nvSpPr>
            <p:spPr bwMode="auto">
              <a:xfrm flipH="1">
                <a:off x="3476" y="2907"/>
                <a:ext cx="204" cy="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Line 76"/>
              <p:cNvSpPr>
                <a:spLocks noChangeShapeType="1"/>
              </p:cNvSpPr>
              <p:nvPr/>
            </p:nvSpPr>
            <p:spPr bwMode="auto">
              <a:xfrm>
                <a:off x="3476" y="2967"/>
                <a:ext cx="204" cy="5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Line 77"/>
              <p:cNvSpPr>
                <a:spLocks noChangeShapeType="1"/>
              </p:cNvSpPr>
              <p:nvPr/>
            </p:nvSpPr>
            <p:spPr bwMode="auto">
              <a:xfrm flipH="1">
                <a:off x="3476" y="3024"/>
                <a:ext cx="204" cy="6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Line 78"/>
              <p:cNvSpPr>
                <a:spLocks noChangeShapeType="1"/>
              </p:cNvSpPr>
              <p:nvPr/>
            </p:nvSpPr>
            <p:spPr bwMode="auto">
              <a:xfrm>
                <a:off x="3476" y="3093"/>
                <a:ext cx="204" cy="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Line 79"/>
              <p:cNvSpPr>
                <a:spLocks noChangeShapeType="1"/>
              </p:cNvSpPr>
              <p:nvPr/>
            </p:nvSpPr>
            <p:spPr bwMode="auto">
              <a:xfrm flipH="1">
                <a:off x="3591" y="3153"/>
                <a:ext cx="89" cy="5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" name="Line 80"/>
            <p:cNvSpPr>
              <a:spLocks noChangeShapeType="1"/>
            </p:cNvSpPr>
            <p:nvPr/>
          </p:nvSpPr>
          <p:spPr bwMode="auto">
            <a:xfrm flipV="1">
              <a:off x="2448744" y="5179839"/>
              <a:ext cx="1671638" cy="9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81"/>
            <p:cNvSpPr>
              <a:spLocks noChangeShapeType="1"/>
            </p:cNvSpPr>
            <p:nvPr/>
          </p:nvSpPr>
          <p:spPr bwMode="auto">
            <a:xfrm flipH="1" flipV="1">
              <a:off x="7096944" y="4798839"/>
              <a:ext cx="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83"/>
            <p:cNvSpPr>
              <a:spLocks noChangeShapeType="1"/>
            </p:cNvSpPr>
            <p:nvPr/>
          </p:nvSpPr>
          <p:spPr bwMode="auto">
            <a:xfrm rot="16200000" flipH="1">
              <a:off x="4129113" y="2931145"/>
              <a:ext cx="182563" cy="857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7" name="Line 84"/>
            <p:cNvSpPr>
              <a:spLocks noChangeShapeType="1"/>
            </p:cNvSpPr>
            <p:nvPr/>
          </p:nvSpPr>
          <p:spPr bwMode="auto">
            <a:xfrm rot="16200000">
              <a:off x="4136257" y="2868439"/>
              <a:ext cx="323850" cy="698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8" name="Line 85"/>
            <p:cNvSpPr>
              <a:spLocks noChangeShapeType="1"/>
            </p:cNvSpPr>
            <p:nvPr/>
          </p:nvSpPr>
          <p:spPr bwMode="auto">
            <a:xfrm rot="16200000" flipH="1">
              <a:off x="4214838" y="2859708"/>
              <a:ext cx="323850" cy="873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9" name="Line 86"/>
            <p:cNvSpPr>
              <a:spLocks noChangeShapeType="1"/>
            </p:cNvSpPr>
            <p:nvPr/>
          </p:nvSpPr>
          <p:spPr bwMode="auto">
            <a:xfrm rot="16200000">
              <a:off x="4301357" y="2860501"/>
              <a:ext cx="323850" cy="857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0" name="Line 87"/>
            <p:cNvSpPr>
              <a:spLocks noChangeShapeType="1"/>
            </p:cNvSpPr>
            <p:nvPr/>
          </p:nvSpPr>
          <p:spPr bwMode="auto">
            <a:xfrm rot="16200000" flipH="1">
              <a:off x="4395813" y="2851770"/>
              <a:ext cx="323850" cy="1031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1" name="Line 88"/>
            <p:cNvSpPr>
              <a:spLocks noChangeShapeType="1"/>
            </p:cNvSpPr>
            <p:nvPr/>
          </p:nvSpPr>
          <p:spPr bwMode="auto">
            <a:xfrm rot="16200000">
              <a:off x="4488682" y="2862089"/>
              <a:ext cx="323850" cy="825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2" name="Line 89"/>
            <p:cNvSpPr>
              <a:spLocks noChangeShapeType="1"/>
            </p:cNvSpPr>
            <p:nvPr/>
          </p:nvSpPr>
          <p:spPr bwMode="auto">
            <a:xfrm rot="16200000" flipH="1">
              <a:off x="4577582" y="2855739"/>
              <a:ext cx="323850" cy="952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3" name="Line 90"/>
            <p:cNvSpPr>
              <a:spLocks noChangeShapeType="1"/>
            </p:cNvSpPr>
            <p:nvPr/>
          </p:nvSpPr>
          <p:spPr bwMode="auto">
            <a:xfrm rot="16200000">
              <a:off x="4670451" y="2858120"/>
              <a:ext cx="323850" cy="904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4" name="Line 91"/>
            <p:cNvSpPr>
              <a:spLocks noChangeShapeType="1"/>
            </p:cNvSpPr>
            <p:nvPr/>
          </p:nvSpPr>
          <p:spPr bwMode="auto">
            <a:xfrm rot="16200000" flipH="1">
              <a:off x="4770463" y="2848595"/>
              <a:ext cx="323850" cy="1095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5" name="Line 92"/>
            <p:cNvSpPr>
              <a:spLocks noChangeShapeType="1"/>
            </p:cNvSpPr>
            <p:nvPr/>
          </p:nvSpPr>
          <p:spPr bwMode="auto">
            <a:xfrm rot="16200000">
              <a:off x="4872857" y="2855739"/>
              <a:ext cx="323850" cy="952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6" name="Line 93"/>
            <p:cNvSpPr>
              <a:spLocks noChangeShapeType="1"/>
            </p:cNvSpPr>
            <p:nvPr/>
          </p:nvSpPr>
          <p:spPr bwMode="auto">
            <a:xfrm rot="16200000" flipH="1">
              <a:off x="5054626" y="2769220"/>
              <a:ext cx="141288" cy="857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n>
                  <a:solidFill>
                    <a:schemeClr val="tx1"/>
                  </a:solidFill>
                </a:ln>
              </a:endParaRPr>
            </a:p>
          </p:txBody>
        </p:sp>
        <p:grpSp>
          <p:nvGrpSpPr>
            <p:cNvPr id="57" name="Group 94"/>
            <p:cNvGrpSpPr>
              <a:grpSpLocks/>
            </p:cNvGrpSpPr>
            <p:nvPr/>
          </p:nvGrpSpPr>
          <p:grpSpPr bwMode="auto">
            <a:xfrm rot="16200000">
              <a:off x="4468053" y="4694047"/>
              <a:ext cx="323851" cy="990602"/>
              <a:chOff x="3476" y="2583"/>
              <a:chExt cx="204" cy="624"/>
            </a:xfrm>
          </p:grpSpPr>
          <p:sp>
            <p:nvSpPr>
              <p:cNvPr id="58" name="Line 95"/>
              <p:cNvSpPr>
                <a:spLocks noChangeShapeType="1"/>
              </p:cNvSpPr>
              <p:nvPr/>
            </p:nvSpPr>
            <p:spPr bwMode="auto">
              <a:xfrm flipH="1">
                <a:off x="3476" y="2583"/>
                <a:ext cx="115" cy="5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Line 96"/>
              <p:cNvSpPr>
                <a:spLocks noChangeShapeType="1"/>
              </p:cNvSpPr>
              <p:nvPr/>
            </p:nvSpPr>
            <p:spPr bwMode="auto">
              <a:xfrm>
                <a:off x="3476" y="2637"/>
                <a:ext cx="204" cy="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Line 97"/>
              <p:cNvSpPr>
                <a:spLocks noChangeShapeType="1"/>
              </p:cNvSpPr>
              <p:nvPr/>
            </p:nvSpPr>
            <p:spPr bwMode="auto">
              <a:xfrm flipH="1">
                <a:off x="3476" y="2681"/>
                <a:ext cx="204" cy="5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Line 98"/>
              <p:cNvSpPr>
                <a:spLocks noChangeShapeType="1"/>
              </p:cNvSpPr>
              <p:nvPr/>
            </p:nvSpPr>
            <p:spPr bwMode="auto">
              <a:xfrm>
                <a:off x="3476" y="2736"/>
                <a:ext cx="204" cy="5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Line 99"/>
              <p:cNvSpPr>
                <a:spLocks noChangeShapeType="1"/>
              </p:cNvSpPr>
              <p:nvPr/>
            </p:nvSpPr>
            <p:spPr bwMode="auto">
              <a:xfrm flipH="1">
                <a:off x="3476" y="2790"/>
                <a:ext cx="204" cy="6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Line 100"/>
              <p:cNvSpPr>
                <a:spLocks noChangeShapeType="1"/>
              </p:cNvSpPr>
              <p:nvPr/>
            </p:nvSpPr>
            <p:spPr bwMode="auto">
              <a:xfrm>
                <a:off x="3476" y="2855"/>
                <a:ext cx="204" cy="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Line 101"/>
              <p:cNvSpPr>
                <a:spLocks noChangeShapeType="1"/>
              </p:cNvSpPr>
              <p:nvPr/>
            </p:nvSpPr>
            <p:spPr bwMode="auto">
              <a:xfrm flipH="1">
                <a:off x="3476" y="2907"/>
                <a:ext cx="204" cy="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Line 102"/>
              <p:cNvSpPr>
                <a:spLocks noChangeShapeType="1"/>
              </p:cNvSpPr>
              <p:nvPr/>
            </p:nvSpPr>
            <p:spPr bwMode="auto">
              <a:xfrm>
                <a:off x="3476" y="2967"/>
                <a:ext cx="204" cy="5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Line 103"/>
              <p:cNvSpPr>
                <a:spLocks noChangeShapeType="1"/>
              </p:cNvSpPr>
              <p:nvPr/>
            </p:nvSpPr>
            <p:spPr bwMode="auto">
              <a:xfrm flipH="1">
                <a:off x="3476" y="3024"/>
                <a:ext cx="204" cy="6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104"/>
              <p:cNvSpPr>
                <a:spLocks noChangeShapeType="1"/>
              </p:cNvSpPr>
              <p:nvPr/>
            </p:nvSpPr>
            <p:spPr bwMode="auto">
              <a:xfrm>
                <a:off x="3476" y="3093"/>
                <a:ext cx="204" cy="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105"/>
              <p:cNvSpPr>
                <a:spLocks noChangeShapeType="1"/>
              </p:cNvSpPr>
              <p:nvPr/>
            </p:nvSpPr>
            <p:spPr bwMode="auto">
              <a:xfrm flipH="1">
                <a:off x="3591" y="3153"/>
                <a:ext cx="89" cy="5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9" name="Line 106"/>
            <p:cNvSpPr>
              <a:spLocks noChangeShapeType="1"/>
            </p:cNvSpPr>
            <p:nvPr/>
          </p:nvSpPr>
          <p:spPr bwMode="auto">
            <a:xfrm>
              <a:off x="5130032" y="5165552"/>
              <a:ext cx="1981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70" name="Group 107"/>
            <p:cNvGrpSpPr>
              <a:grpSpLocks/>
            </p:cNvGrpSpPr>
            <p:nvPr/>
          </p:nvGrpSpPr>
          <p:grpSpPr bwMode="auto">
            <a:xfrm>
              <a:off x="8136581" y="3579647"/>
              <a:ext cx="323851" cy="990602"/>
              <a:chOff x="3476" y="2583"/>
              <a:chExt cx="204" cy="624"/>
            </a:xfrm>
          </p:grpSpPr>
          <p:sp>
            <p:nvSpPr>
              <p:cNvPr id="71" name="Line 108"/>
              <p:cNvSpPr>
                <a:spLocks noChangeShapeType="1"/>
              </p:cNvSpPr>
              <p:nvPr/>
            </p:nvSpPr>
            <p:spPr bwMode="auto">
              <a:xfrm flipH="1">
                <a:off x="3476" y="2583"/>
                <a:ext cx="115" cy="5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109"/>
              <p:cNvSpPr>
                <a:spLocks noChangeShapeType="1"/>
              </p:cNvSpPr>
              <p:nvPr/>
            </p:nvSpPr>
            <p:spPr bwMode="auto">
              <a:xfrm>
                <a:off x="3476" y="2637"/>
                <a:ext cx="204" cy="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Line 110"/>
              <p:cNvSpPr>
                <a:spLocks noChangeShapeType="1"/>
              </p:cNvSpPr>
              <p:nvPr/>
            </p:nvSpPr>
            <p:spPr bwMode="auto">
              <a:xfrm flipH="1">
                <a:off x="3476" y="2681"/>
                <a:ext cx="204" cy="5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Line 111"/>
              <p:cNvSpPr>
                <a:spLocks noChangeShapeType="1"/>
              </p:cNvSpPr>
              <p:nvPr/>
            </p:nvSpPr>
            <p:spPr bwMode="auto">
              <a:xfrm>
                <a:off x="3476" y="2736"/>
                <a:ext cx="204" cy="5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Line 112"/>
              <p:cNvSpPr>
                <a:spLocks noChangeShapeType="1"/>
              </p:cNvSpPr>
              <p:nvPr/>
            </p:nvSpPr>
            <p:spPr bwMode="auto">
              <a:xfrm flipH="1">
                <a:off x="3476" y="2790"/>
                <a:ext cx="204" cy="6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Line 113"/>
              <p:cNvSpPr>
                <a:spLocks noChangeShapeType="1"/>
              </p:cNvSpPr>
              <p:nvPr/>
            </p:nvSpPr>
            <p:spPr bwMode="auto">
              <a:xfrm>
                <a:off x="3476" y="2855"/>
                <a:ext cx="204" cy="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Line 114"/>
              <p:cNvSpPr>
                <a:spLocks noChangeShapeType="1"/>
              </p:cNvSpPr>
              <p:nvPr/>
            </p:nvSpPr>
            <p:spPr bwMode="auto">
              <a:xfrm flipH="1">
                <a:off x="3476" y="2907"/>
                <a:ext cx="204" cy="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Line 115"/>
              <p:cNvSpPr>
                <a:spLocks noChangeShapeType="1"/>
              </p:cNvSpPr>
              <p:nvPr/>
            </p:nvSpPr>
            <p:spPr bwMode="auto">
              <a:xfrm>
                <a:off x="3476" y="2967"/>
                <a:ext cx="204" cy="5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Line 116"/>
              <p:cNvSpPr>
                <a:spLocks noChangeShapeType="1"/>
              </p:cNvSpPr>
              <p:nvPr/>
            </p:nvSpPr>
            <p:spPr bwMode="auto">
              <a:xfrm flipH="1">
                <a:off x="3476" y="3024"/>
                <a:ext cx="204" cy="6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Line 117"/>
              <p:cNvSpPr>
                <a:spLocks noChangeShapeType="1"/>
              </p:cNvSpPr>
              <p:nvPr/>
            </p:nvSpPr>
            <p:spPr bwMode="auto">
              <a:xfrm>
                <a:off x="3476" y="3093"/>
                <a:ext cx="204" cy="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Line 118"/>
              <p:cNvSpPr>
                <a:spLocks noChangeShapeType="1"/>
              </p:cNvSpPr>
              <p:nvPr/>
            </p:nvSpPr>
            <p:spPr bwMode="auto">
              <a:xfrm flipH="1">
                <a:off x="3591" y="3153"/>
                <a:ext cx="89" cy="5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2" name="Line 119"/>
            <p:cNvSpPr>
              <a:spLocks noChangeShapeType="1"/>
            </p:cNvSpPr>
            <p:nvPr/>
          </p:nvSpPr>
          <p:spPr bwMode="auto">
            <a:xfrm>
              <a:off x="6411144" y="4570239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120"/>
            <p:cNvSpPr>
              <a:spLocks noChangeShapeType="1"/>
            </p:cNvSpPr>
            <p:nvPr/>
          </p:nvSpPr>
          <p:spPr bwMode="auto">
            <a:xfrm>
              <a:off x="8322301" y="4570239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121"/>
            <p:cNvSpPr>
              <a:spLocks noChangeShapeType="1"/>
            </p:cNvSpPr>
            <p:nvPr/>
          </p:nvSpPr>
          <p:spPr bwMode="auto">
            <a:xfrm flipV="1">
              <a:off x="6411144" y="4797152"/>
              <a:ext cx="1905272" cy="16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122"/>
            <p:cNvSpPr>
              <a:spLocks noChangeShapeType="1"/>
            </p:cNvSpPr>
            <p:nvPr/>
          </p:nvSpPr>
          <p:spPr bwMode="auto">
            <a:xfrm>
              <a:off x="6411144" y="3274838"/>
              <a:ext cx="1905272" cy="101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123"/>
            <p:cNvSpPr>
              <a:spLocks noChangeShapeType="1"/>
            </p:cNvSpPr>
            <p:nvPr/>
          </p:nvSpPr>
          <p:spPr bwMode="auto">
            <a:xfrm>
              <a:off x="6411144" y="3274839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124"/>
            <p:cNvSpPr>
              <a:spLocks noChangeShapeType="1"/>
            </p:cNvSpPr>
            <p:nvPr/>
          </p:nvSpPr>
          <p:spPr bwMode="auto">
            <a:xfrm>
              <a:off x="8322301" y="3274839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Text Box 126"/>
            <p:cNvSpPr txBox="1">
              <a:spLocks noChangeArrowheads="1"/>
            </p:cNvSpPr>
            <p:nvPr/>
          </p:nvSpPr>
          <p:spPr bwMode="auto">
            <a:xfrm>
              <a:off x="971600" y="3212976"/>
              <a:ext cx="153426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V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o</a:t>
              </a:r>
              <a:r>
                <a:rPr lang="en-US" sz="2400" dirty="0">
                  <a:solidFill>
                    <a:sysClr val="windowText" lastClr="000000"/>
                  </a:solidFill>
                </a:rPr>
                <a:t> = 120. V</a:t>
              </a:r>
            </a:p>
          </p:txBody>
        </p:sp>
        <p:sp>
          <p:nvSpPr>
            <p:cNvPr id="89" name="Text Box 127"/>
            <p:cNvSpPr txBox="1">
              <a:spLocks noChangeArrowheads="1"/>
            </p:cNvSpPr>
            <p:nvPr/>
          </p:nvSpPr>
          <p:spPr bwMode="auto">
            <a:xfrm>
              <a:off x="3858444" y="2204864"/>
              <a:ext cx="158088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R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1</a:t>
              </a:r>
              <a:r>
                <a:rPr lang="en-US" sz="2400" dirty="0">
                  <a:solidFill>
                    <a:sysClr val="windowText" lastClr="000000"/>
                  </a:solidFill>
                </a:rPr>
                <a:t> = 5.00 </a:t>
              </a:r>
              <a:r>
                <a:rPr lang="en-US" sz="2400" dirty="0">
                  <a:solidFill>
                    <a:sysClr val="windowText" lastClr="000000"/>
                  </a:solidFill>
                  <a:latin typeface="Symbol" pitchFamily="18" charset="2"/>
                </a:rPr>
                <a:t>W</a:t>
              </a:r>
            </a:p>
          </p:txBody>
        </p:sp>
        <p:sp>
          <p:nvSpPr>
            <p:cNvPr id="90" name="Text Box 128"/>
            <p:cNvSpPr txBox="1">
              <a:spLocks noChangeArrowheads="1"/>
            </p:cNvSpPr>
            <p:nvPr/>
          </p:nvSpPr>
          <p:spPr bwMode="auto">
            <a:xfrm>
              <a:off x="3915594" y="5405264"/>
              <a:ext cx="159889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R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4</a:t>
              </a:r>
              <a:r>
                <a:rPr lang="en-US" sz="2400" dirty="0">
                  <a:solidFill>
                    <a:sysClr val="windowText" lastClr="000000"/>
                  </a:solidFill>
                </a:rPr>
                <a:t> = 20.0 </a:t>
              </a:r>
              <a:r>
                <a:rPr lang="en-US" sz="2400" dirty="0">
                  <a:solidFill>
                    <a:sysClr val="windowText" lastClr="000000"/>
                  </a:solidFill>
                  <a:latin typeface="Symbol" pitchFamily="18" charset="2"/>
                </a:rPr>
                <a:t>W</a:t>
              </a:r>
            </a:p>
          </p:txBody>
        </p:sp>
        <p:sp>
          <p:nvSpPr>
            <p:cNvPr id="91" name="Text Box 129"/>
            <p:cNvSpPr txBox="1">
              <a:spLocks noChangeArrowheads="1"/>
            </p:cNvSpPr>
            <p:nvPr/>
          </p:nvSpPr>
          <p:spPr bwMode="auto">
            <a:xfrm>
              <a:off x="4563294" y="3805064"/>
              <a:ext cx="158408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R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2</a:t>
              </a:r>
              <a:r>
                <a:rPr lang="en-US" sz="2400" dirty="0">
                  <a:solidFill>
                    <a:sysClr val="windowText" lastClr="000000"/>
                  </a:solidFill>
                </a:rPr>
                <a:t> = 10.0 </a:t>
              </a:r>
              <a:r>
                <a:rPr lang="en-US" sz="2400" dirty="0">
                  <a:solidFill>
                    <a:sysClr val="windowText" lastClr="000000"/>
                  </a:solidFill>
                  <a:latin typeface="Symbol" pitchFamily="18" charset="2"/>
                </a:rPr>
                <a:t>W</a:t>
              </a:r>
            </a:p>
          </p:txBody>
        </p:sp>
        <p:sp>
          <p:nvSpPr>
            <p:cNvPr id="92" name="Text Box 130"/>
            <p:cNvSpPr txBox="1">
              <a:spLocks noChangeArrowheads="1"/>
            </p:cNvSpPr>
            <p:nvPr/>
          </p:nvSpPr>
          <p:spPr bwMode="auto">
            <a:xfrm>
              <a:off x="6649099" y="3759423"/>
              <a:ext cx="159530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R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3</a:t>
              </a:r>
              <a:r>
                <a:rPr lang="en-US" sz="2400" dirty="0">
                  <a:solidFill>
                    <a:sysClr val="windowText" lastClr="000000"/>
                  </a:solidFill>
                </a:rPr>
                <a:t> = </a:t>
              </a:r>
              <a:r>
                <a:rPr lang="en-US" sz="2400" dirty="0" smtClean="0">
                  <a:solidFill>
                    <a:sysClr val="windowText" lastClr="000000"/>
                  </a:solidFill>
                </a:rPr>
                <a:t>15.0 </a:t>
              </a:r>
              <a:r>
                <a:rPr lang="en-US" sz="2400" dirty="0">
                  <a:solidFill>
                    <a:sysClr val="windowText" lastClr="000000"/>
                  </a:solidFill>
                  <a:latin typeface="Symbol" pitchFamily="18" charset="2"/>
                </a:rPr>
                <a:t>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465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39552" y="260648"/>
            <a:ext cx="10198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rgbClr val="92D050"/>
                </a:solidFill>
              </a:rPr>
              <a:t>Sol’n</a:t>
            </a:r>
            <a:r>
              <a:rPr lang="en-US" sz="2800" dirty="0">
                <a:solidFill>
                  <a:srgbClr val="92D050"/>
                </a:solidFill>
              </a:rPr>
              <a:t>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9552" y="980728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92D050"/>
                </a:solidFill>
              </a:rPr>
              <a:t>Step 1a:</a:t>
            </a:r>
            <a:endParaRPr lang="en-US" sz="2800" dirty="0">
              <a:solidFill>
                <a:srgbClr val="92D05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403648" y="1772816"/>
            <a:ext cx="6984776" cy="3816424"/>
            <a:chOff x="1475656" y="2780928"/>
            <a:chExt cx="6984776" cy="3816424"/>
          </a:xfrm>
        </p:grpSpPr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75656" y="2780928"/>
              <a:ext cx="6984776" cy="3816424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graphicFrame>
          <p:nvGraphicFramePr>
            <p:cNvPr id="13" name="Object 5"/>
            <p:cNvGraphicFramePr>
              <a:graphicFrameLocks noChangeAspect="1"/>
            </p:cNvGraphicFramePr>
            <p:nvPr/>
          </p:nvGraphicFramePr>
          <p:xfrm>
            <a:off x="1691680" y="2996952"/>
            <a:ext cx="6537325" cy="3386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881" name="Worksheet" r:id="rId5" imgW="3181502" imgH="1609649" progId="Excel.Sheet.8">
                    <p:embed/>
                  </p:oleObj>
                </mc:Choice>
                <mc:Fallback>
                  <p:oleObj name="Worksheet" r:id="rId5" imgW="3181502" imgH="1609649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1680" y="2996952"/>
                          <a:ext cx="6537325" cy="338613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TextBox 13"/>
          <p:cNvSpPr txBox="1"/>
          <p:nvPr/>
        </p:nvSpPr>
        <p:spPr>
          <a:xfrm>
            <a:off x="539552" y="5930116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92D050"/>
                </a:solidFill>
              </a:rPr>
              <a:t>Step 1b: can’t be done</a:t>
            </a:r>
            <a:endParaRPr lang="en-US" sz="2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659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39552" y="260648"/>
            <a:ext cx="540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92D050"/>
                </a:solidFill>
              </a:rPr>
              <a:t>Step 2: R</a:t>
            </a:r>
            <a:r>
              <a:rPr lang="en-US" sz="2800" baseline="-25000" dirty="0" smtClean="0">
                <a:solidFill>
                  <a:srgbClr val="92D050"/>
                </a:solidFill>
              </a:rPr>
              <a:t>2</a:t>
            </a:r>
            <a:r>
              <a:rPr lang="en-US" sz="2800" dirty="0" smtClean="0">
                <a:solidFill>
                  <a:srgbClr val="92D050"/>
                </a:solidFill>
              </a:rPr>
              <a:t> and R</a:t>
            </a:r>
            <a:r>
              <a:rPr lang="en-US" sz="2800" baseline="-25000" dirty="0" smtClean="0">
                <a:solidFill>
                  <a:srgbClr val="92D050"/>
                </a:solidFill>
              </a:rPr>
              <a:t>3</a:t>
            </a:r>
            <a:r>
              <a:rPr lang="en-US" sz="2800" dirty="0" smtClean="0">
                <a:solidFill>
                  <a:srgbClr val="92D050"/>
                </a:solidFill>
              </a:rPr>
              <a:t> are in parallel </a:t>
            </a:r>
            <a:endParaRPr lang="en-US" sz="2800" dirty="0">
              <a:solidFill>
                <a:srgbClr val="92D050"/>
              </a:solidFill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7526450"/>
              </p:ext>
            </p:extLst>
          </p:nvPr>
        </p:nvGraphicFramePr>
        <p:xfrm>
          <a:off x="3079750" y="1341438"/>
          <a:ext cx="2689225" cy="197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2" name="Equation" r:id="rId3" imgW="1143000" imgH="838080" progId="Equation.DSMT4">
                  <p:embed/>
                </p:oleObj>
              </mc:Choice>
              <mc:Fallback>
                <p:oleObj name="Equation" r:id="rId3" imgW="114300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750" y="1341438"/>
                        <a:ext cx="2689225" cy="1973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5834061"/>
              </p:ext>
            </p:extLst>
          </p:nvPr>
        </p:nvGraphicFramePr>
        <p:xfrm>
          <a:off x="3259138" y="3573463"/>
          <a:ext cx="1971675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3" name="Equation" r:id="rId5" imgW="838080" imgH="228600" progId="Equation.DSMT4">
                  <p:embed/>
                </p:oleObj>
              </mc:Choice>
              <mc:Fallback>
                <p:oleObj name="Equation" r:id="rId5" imgW="838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9138" y="3573463"/>
                        <a:ext cx="1971675" cy="538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085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</TotalTime>
  <Words>418</Words>
  <Application>Microsoft Office PowerPoint</Application>
  <PresentationFormat>On-screen Show (4:3)</PresentationFormat>
  <Paragraphs>58</Paragraphs>
  <Slides>16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Office Theme</vt:lpstr>
      <vt:lpstr>Worksheet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Davide Lamonica</cp:lastModifiedBy>
  <cp:revision>209</cp:revision>
  <dcterms:created xsi:type="dcterms:W3CDTF">2013-07-23T20:53:01Z</dcterms:created>
  <dcterms:modified xsi:type="dcterms:W3CDTF">2014-06-06T15:49:34Z</dcterms:modified>
</cp:coreProperties>
</file>