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350" r:id="rId13"/>
    <p:sldId id="376" r:id="rId14"/>
    <p:sldId id="395" r:id="rId15"/>
    <p:sldId id="403" r:id="rId16"/>
    <p:sldId id="404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Fields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introduce you to the concepts associated with magnetism</a:t>
            </a:r>
          </a:p>
          <a:p>
            <a:pPr>
              <a:buFont typeface="Arial" pitchFamily="34" charset="0"/>
              <a:buChar char="•"/>
            </a:pPr>
            <a:r>
              <a:rPr lang="en-US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also learn about the magnetic fields and how electricity can be used to create magnetic fields</a:t>
            </a:r>
          </a:p>
        </p:txBody>
      </p:sp>
      <p:pic>
        <p:nvPicPr>
          <p:cNvPr id="5" name="Picture 2" descr="http://4.bp.blogspot.com/_txh26WCal9M/TL5XaXuQoHI/AAAAAAAAA1o/ZIILB8C9mnM/s1600/magnetism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9885" y="44624"/>
            <a:ext cx="5568619" cy="4176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1447800" y="2409825"/>
            <a:ext cx="6019800" cy="2990850"/>
            <a:chOff x="912" y="1518"/>
            <a:chExt cx="3792" cy="1884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912" y="1518"/>
              <a:ext cx="3792" cy="1872"/>
              <a:chOff x="960" y="1776"/>
              <a:chExt cx="3792" cy="1872"/>
            </a:xfrm>
          </p:grpSpPr>
          <p:sp>
            <p:nvSpPr>
              <p:cNvPr id="92" name="Rectangle 3"/>
              <p:cNvSpPr>
                <a:spLocks noChangeArrowheads="1"/>
              </p:cNvSpPr>
              <p:nvPr/>
            </p:nvSpPr>
            <p:spPr bwMode="auto">
              <a:xfrm>
                <a:off x="960" y="1776"/>
                <a:ext cx="3792" cy="1872"/>
              </a:xfrm>
              <a:prstGeom prst="rect">
                <a:avLst/>
              </a:prstGeom>
              <a:gradFill rotWithShape="0">
                <a:gsLst>
                  <a:gs pos="0">
                    <a:srgbClr val="C0C0C0">
                      <a:gamma/>
                      <a:shade val="66275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Line 4"/>
              <p:cNvSpPr>
                <a:spLocks noChangeShapeType="1"/>
              </p:cNvSpPr>
              <p:nvPr/>
            </p:nvSpPr>
            <p:spPr bwMode="auto">
              <a:xfrm flipH="1">
                <a:off x="1824" y="1776"/>
                <a:ext cx="33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Line 5"/>
              <p:cNvSpPr>
                <a:spLocks noChangeShapeType="1"/>
              </p:cNvSpPr>
              <p:nvPr/>
            </p:nvSpPr>
            <p:spPr bwMode="auto">
              <a:xfrm flipH="1">
                <a:off x="960" y="25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Line 6"/>
              <p:cNvSpPr>
                <a:spLocks noChangeShapeType="1"/>
              </p:cNvSpPr>
              <p:nvPr/>
            </p:nvSpPr>
            <p:spPr bwMode="auto">
              <a:xfrm>
                <a:off x="1824" y="2544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Line 7"/>
              <p:cNvSpPr>
                <a:spLocks noChangeShapeType="1"/>
              </p:cNvSpPr>
              <p:nvPr/>
            </p:nvSpPr>
            <p:spPr bwMode="auto">
              <a:xfrm flipH="1">
                <a:off x="1824" y="2784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Line 8"/>
              <p:cNvSpPr>
                <a:spLocks noChangeShapeType="1"/>
              </p:cNvSpPr>
              <p:nvPr/>
            </p:nvSpPr>
            <p:spPr bwMode="auto">
              <a:xfrm flipH="1" flipV="1">
                <a:off x="960" y="2976"/>
                <a:ext cx="86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Line 9"/>
              <p:cNvSpPr>
                <a:spLocks noChangeShapeType="1"/>
              </p:cNvSpPr>
              <p:nvPr/>
            </p:nvSpPr>
            <p:spPr bwMode="auto">
              <a:xfrm>
                <a:off x="1824" y="3264"/>
                <a:ext cx="14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Line 10"/>
              <p:cNvSpPr>
                <a:spLocks noChangeShapeType="1"/>
              </p:cNvSpPr>
              <p:nvPr/>
            </p:nvSpPr>
            <p:spPr bwMode="auto">
              <a:xfrm>
                <a:off x="2160" y="278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Line 11"/>
              <p:cNvSpPr>
                <a:spLocks noChangeShapeType="1"/>
              </p:cNvSpPr>
              <p:nvPr/>
            </p:nvSpPr>
            <p:spPr bwMode="auto">
              <a:xfrm>
                <a:off x="2544" y="278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Line 12"/>
              <p:cNvSpPr>
                <a:spLocks noChangeShapeType="1"/>
              </p:cNvSpPr>
              <p:nvPr/>
            </p:nvSpPr>
            <p:spPr bwMode="auto">
              <a:xfrm flipH="1" flipV="1">
                <a:off x="2352" y="2256"/>
                <a:ext cx="19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Line 13"/>
              <p:cNvSpPr>
                <a:spLocks noChangeShapeType="1"/>
              </p:cNvSpPr>
              <p:nvPr/>
            </p:nvSpPr>
            <p:spPr bwMode="auto">
              <a:xfrm flipV="1">
                <a:off x="2352" y="1776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Line 14"/>
              <p:cNvSpPr>
                <a:spLocks noChangeShapeType="1"/>
              </p:cNvSpPr>
              <p:nvPr/>
            </p:nvSpPr>
            <p:spPr bwMode="auto">
              <a:xfrm>
                <a:off x="2352" y="2256"/>
                <a:ext cx="100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Line 15"/>
              <p:cNvSpPr>
                <a:spLocks noChangeShapeType="1"/>
              </p:cNvSpPr>
              <p:nvPr/>
            </p:nvSpPr>
            <p:spPr bwMode="auto">
              <a:xfrm>
                <a:off x="336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Line 16"/>
              <p:cNvSpPr>
                <a:spLocks noChangeShapeType="1"/>
              </p:cNvSpPr>
              <p:nvPr/>
            </p:nvSpPr>
            <p:spPr bwMode="auto">
              <a:xfrm flipH="1">
                <a:off x="3168" y="326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Line 17"/>
              <p:cNvSpPr>
                <a:spLocks noChangeShapeType="1"/>
              </p:cNvSpPr>
              <p:nvPr/>
            </p:nvSpPr>
            <p:spPr bwMode="auto">
              <a:xfrm flipV="1">
                <a:off x="3360" y="1776"/>
                <a:ext cx="24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Line 18"/>
              <p:cNvSpPr>
                <a:spLocks noChangeShapeType="1"/>
              </p:cNvSpPr>
              <p:nvPr/>
            </p:nvSpPr>
            <p:spPr bwMode="auto">
              <a:xfrm flipV="1">
                <a:off x="3360" y="2448"/>
                <a:ext cx="86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8" name="Line 19"/>
              <p:cNvSpPr>
                <a:spLocks noChangeShapeType="1"/>
              </p:cNvSpPr>
              <p:nvPr/>
            </p:nvSpPr>
            <p:spPr bwMode="auto">
              <a:xfrm>
                <a:off x="4128" y="1776"/>
                <a:ext cx="96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Line 20"/>
              <p:cNvSpPr>
                <a:spLocks noChangeShapeType="1"/>
              </p:cNvSpPr>
              <p:nvPr/>
            </p:nvSpPr>
            <p:spPr bwMode="auto">
              <a:xfrm>
                <a:off x="4224" y="2448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Line 21"/>
              <p:cNvSpPr>
                <a:spLocks noChangeShapeType="1"/>
              </p:cNvSpPr>
              <p:nvPr/>
            </p:nvSpPr>
            <p:spPr bwMode="auto">
              <a:xfrm flipV="1">
                <a:off x="3360" y="3120"/>
                <a:ext cx="13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Group 114"/>
            <p:cNvGrpSpPr>
              <a:grpSpLocks/>
            </p:cNvGrpSpPr>
            <p:nvPr/>
          </p:nvGrpSpPr>
          <p:grpSpPr bwMode="auto">
            <a:xfrm>
              <a:off x="1008" y="1566"/>
              <a:ext cx="3696" cy="1836"/>
              <a:chOff x="1008" y="1566"/>
              <a:chExt cx="3696" cy="1836"/>
            </a:xfrm>
          </p:grpSpPr>
          <p:sp>
            <p:nvSpPr>
              <p:cNvPr id="5" name="Line 22"/>
              <p:cNvSpPr>
                <a:spLocks noChangeShapeType="1"/>
              </p:cNvSpPr>
              <p:nvPr/>
            </p:nvSpPr>
            <p:spPr bwMode="auto">
              <a:xfrm flipV="1">
                <a:off x="1032" y="1638"/>
                <a:ext cx="48" cy="240"/>
              </a:xfrm>
              <a:prstGeom prst="line">
                <a:avLst/>
              </a:prstGeom>
              <a:noFill/>
              <a:ln w="38100">
                <a:solidFill>
                  <a:srgbClr val="99FF33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008" y="1566"/>
                <a:ext cx="984" cy="672"/>
                <a:chOff x="1032" y="1824"/>
                <a:chExt cx="984" cy="672"/>
              </a:xfrm>
            </p:grpSpPr>
            <p:sp>
              <p:nvSpPr>
                <p:cNvPr id="8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248" y="1824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200" y="2184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368" y="2256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392" y="1944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632" y="1824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536" y="2136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704" y="2256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800" y="1944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968" y="1824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032" y="2256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" name="Group 34"/>
              <p:cNvGrpSpPr>
                <a:grpSpLocks/>
              </p:cNvGrpSpPr>
              <p:nvPr/>
            </p:nvGrpSpPr>
            <p:grpSpPr bwMode="auto">
              <a:xfrm>
                <a:off x="1008" y="1566"/>
                <a:ext cx="3696" cy="1836"/>
                <a:chOff x="1032" y="1824"/>
                <a:chExt cx="3696" cy="1836"/>
              </a:xfrm>
            </p:grpSpPr>
            <p:sp>
              <p:nvSpPr>
                <p:cNvPr id="8" name="Line 35"/>
                <p:cNvSpPr>
                  <a:spLocks noChangeShapeType="1"/>
                </p:cNvSpPr>
                <p:nvPr/>
              </p:nvSpPr>
              <p:spPr bwMode="auto">
                <a:xfrm rot="6860225" flipV="1">
                  <a:off x="1128" y="2592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Line 36"/>
                <p:cNvSpPr>
                  <a:spLocks noChangeShapeType="1"/>
                </p:cNvSpPr>
                <p:nvPr/>
              </p:nvSpPr>
              <p:spPr bwMode="auto">
                <a:xfrm rot="6860225" flipV="1">
                  <a:off x="1128" y="2832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Line 37"/>
                <p:cNvSpPr>
                  <a:spLocks noChangeShapeType="1"/>
                </p:cNvSpPr>
                <p:nvPr/>
              </p:nvSpPr>
              <p:spPr bwMode="auto">
                <a:xfrm rot="6860225" flipV="1">
                  <a:off x="1392" y="2568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Line 38"/>
                <p:cNvSpPr>
                  <a:spLocks noChangeShapeType="1"/>
                </p:cNvSpPr>
                <p:nvPr/>
              </p:nvSpPr>
              <p:spPr bwMode="auto">
                <a:xfrm rot="6860225" flipV="1">
                  <a:off x="1416" y="2832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Line 39"/>
                <p:cNvSpPr>
                  <a:spLocks noChangeShapeType="1"/>
                </p:cNvSpPr>
                <p:nvPr/>
              </p:nvSpPr>
              <p:spPr bwMode="auto">
                <a:xfrm rot="6860225" flipV="1">
                  <a:off x="1776" y="2592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Line 40"/>
                <p:cNvSpPr>
                  <a:spLocks noChangeShapeType="1"/>
                </p:cNvSpPr>
                <p:nvPr/>
              </p:nvSpPr>
              <p:spPr bwMode="auto">
                <a:xfrm rot="6860225" flipV="1">
                  <a:off x="1704" y="2736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Line 41"/>
                <p:cNvSpPr>
                  <a:spLocks noChangeShapeType="1"/>
                </p:cNvSpPr>
                <p:nvPr/>
              </p:nvSpPr>
              <p:spPr bwMode="auto">
                <a:xfrm rot="6860225" flipV="1">
                  <a:off x="1656" y="2880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Line 42"/>
                <p:cNvSpPr>
                  <a:spLocks noChangeShapeType="1"/>
                </p:cNvSpPr>
                <p:nvPr/>
              </p:nvSpPr>
              <p:spPr bwMode="auto">
                <a:xfrm rot="10457627" flipV="1">
                  <a:off x="1296" y="3384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Line 43"/>
                <p:cNvSpPr>
                  <a:spLocks noChangeShapeType="1"/>
                </p:cNvSpPr>
                <p:nvPr/>
              </p:nvSpPr>
              <p:spPr bwMode="auto">
                <a:xfrm rot="10457627" flipV="1">
                  <a:off x="1368" y="3144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Line 44"/>
                <p:cNvSpPr>
                  <a:spLocks noChangeShapeType="1"/>
                </p:cNvSpPr>
                <p:nvPr/>
              </p:nvSpPr>
              <p:spPr bwMode="auto">
                <a:xfrm rot="10457627" flipV="1">
                  <a:off x="1080" y="3384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Line 45"/>
                <p:cNvSpPr>
                  <a:spLocks noChangeShapeType="1"/>
                </p:cNvSpPr>
                <p:nvPr/>
              </p:nvSpPr>
              <p:spPr bwMode="auto">
                <a:xfrm rot="10457627" flipV="1">
                  <a:off x="1200" y="3144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Line 46"/>
                <p:cNvSpPr>
                  <a:spLocks noChangeShapeType="1"/>
                </p:cNvSpPr>
                <p:nvPr/>
              </p:nvSpPr>
              <p:spPr bwMode="auto">
                <a:xfrm rot="10457627" flipV="1">
                  <a:off x="1032" y="3096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Line 47"/>
                <p:cNvSpPr>
                  <a:spLocks noChangeShapeType="1"/>
                </p:cNvSpPr>
                <p:nvPr/>
              </p:nvSpPr>
              <p:spPr bwMode="auto">
                <a:xfrm rot="10457627" flipV="1">
                  <a:off x="1536" y="3264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Line 48"/>
                <p:cNvSpPr>
                  <a:spLocks noChangeShapeType="1"/>
                </p:cNvSpPr>
                <p:nvPr/>
              </p:nvSpPr>
              <p:spPr bwMode="auto">
                <a:xfrm rot="10457627" flipV="1">
                  <a:off x="1704" y="3336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Line 49"/>
                <p:cNvSpPr>
                  <a:spLocks noChangeShapeType="1"/>
                </p:cNvSpPr>
                <p:nvPr/>
              </p:nvSpPr>
              <p:spPr bwMode="auto">
                <a:xfrm rot="5063180" flipV="1">
                  <a:off x="2339" y="1728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Line 50"/>
                <p:cNvSpPr>
                  <a:spLocks noChangeShapeType="1"/>
                </p:cNvSpPr>
                <p:nvPr/>
              </p:nvSpPr>
              <p:spPr bwMode="auto">
                <a:xfrm rot="5063180" flipV="1">
                  <a:off x="2118" y="2040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Line 51"/>
                <p:cNvSpPr>
                  <a:spLocks noChangeShapeType="1"/>
                </p:cNvSpPr>
                <p:nvPr/>
              </p:nvSpPr>
              <p:spPr bwMode="auto">
                <a:xfrm rot="5063180" flipV="1">
                  <a:off x="2064" y="2232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Line 52"/>
                <p:cNvSpPr>
                  <a:spLocks noChangeShapeType="1"/>
                </p:cNvSpPr>
                <p:nvPr/>
              </p:nvSpPr>
              <p:spPr bwMode="auto">
                <a:xfrm rot="5063180" flipV="1">
                  <a:off x="2160" y="2544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Line 53"/>
                <p:cNvSpPr>
                  <a:spLocks noChangeShapeType="1"/>
                </p:cNvSpPr>
                <p:nvPr/>
              </p:nvSpPr>
              <p:spPr bwMode="auto">
                <a:xfrm rot="5063180" flipV="1">
                  <a:off x="2232" y="1848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Line 54"/>
                <p:cNvSpPr>
                  <a:spLocks noChangeShapeType="1"/>
                </p:cNvSpPr>
                <p:nvPr/>
              </p:nvSpPr>
              <p:spPr bwMode="auto">
                <a:xfrm rot="5063180" flipV="1">
                  <a:off x="2184" y="2400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Line 55"/>
                <p:cNvSpPr>
                  <a:spLocks noChangeShapeType="1"/>
                </p:cNvSpPr>
                <p:nvPr/>
              </p:nvSpPr>
              <p:spPr bwMode="auto">
                <a:xfrm rot="2183643" flipV="1">
                  <a:off x="2160" y="2831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Line 56"/>
                <p:cNvSpPr>
                  <a:spLocks noChangeShapeType="1"/>
                </p:cNvSpPr>
                <p:nvPr/>
              </p:nvSpPr>
              <p:spPr bwMode="auto">
                <a:xfrm rot="2183643" flipV="1">
                  <a:off x="2328" y="3360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Line 57"/>
                <p:cNvSpPr>
                  <a:spLocks noChangeShapeType="1"/>
                </p:cNvSpPr>
                <p:nvPr/>
              </p:nvSpPr>
              <p:spPr bwMode="auto">
                <a:xfrm rot="2183643" flipV="1">
                  <a:off x="2304" y="3144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Line 58"/>
                <p:cNvSpPr>
                  <a:spLocks noChangeShapeType="1"/>
                </p:cNvSpPr>
                <p:nvPr/>
              </p:nvSpPr>
              <p:spPr bwMode="auto">
                <a:xfrm rot="2183643" flipV="1">
                  <a:off x="2112" y="3120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Line 59"/>
                <p:cNvSpPr>
                  <a:spLocks noChangeShapeType="1"/>
                </p:cNvSpPr>
                <p:nvPr/>
              </p:nvSpPr>
              <p:spPr bwMode="auto">
                <a:xfrm rot="2183643" flipV="1">
                  <a:off x="1944" y="3120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Line 60"/>
                <p:cNvSpPr>
                  <a:spLocks noChangeShapeType="1"/>
                </p:cNvSpPr>
                <p:nvPr/>
              </p:nvSpPr>
              <p:spPr bwMode="auto">
                <a:xfrm rot="2183643" flipV="1">
                  <a:off x="2352" y="2928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Line 61"/>
                <p:cNvSpPr>
                  <a:spLocks noChangeShapeType="1"/>
                </p:cNvSpPr>
                <p:nvPr/>
              </p:nvSpPr>
              <p:spPr bwMode="auto">
                <a:xfrm rot="2183643" flipV="1">
                  <a:off x="2040" y="3360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Line 62"/>
                <p:cNvSpPr>
                  <a:spLocks noChangeShapeType="1"/>
                </p:cNvSpPr>
                <p:nvPr/>
              </p:nvSpPr>
              <p:spPr bwMode="auto">
                <a:xfrm rot="7966500" flipV="1">
                  <a:off x="2670" y="2904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Line 63"/>
                <p:cNvSpPr>
                  <a:spLocks noChangeShapeType="1"/>
                </p:cNvSpPr>
                <p:nvPr/>
              </p:nvSpPr>
              <p:spPr bwMode="auto">
                <a:xfrm rot="7966500" flipV="1">
                  <a:off x="3120" y="3120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Line 64"/>
                <p:cNvSpPr>
                  <a:spLocks noChangeShapeType="1"/>
                </p:cNvSpPr>
                <p:nvPr/>
              </p:nvSpPr>
              <p:spPr bwMode="auto">
                <a:xfrm rot="7966500" flipV="1">
                  <a:off x="3030" y="2832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Line 65"/>
                <p:cNvSpPr>
                  <a:spLocks noChangeShapeType="1"/>
                </p:cNvSpPr>
                <p:nvPr/>
              </p:nvSpPr>
              <p:spPr bwMode="auto">
                <a:xfrm rot="7966500" flipV="1">
                  <a:off x="3120" y="2664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Line 66"/>
                <p:cNvSpPr>
                  <a:spLocks noChangeShapeType="1"/>
                </p:cNvSpPr>
                <p:nvPr/>
              </p:nvSpPr>
              <p:spPr bwMode="auto">
                <a:xfrm rot="7966500" flipV="1">
                  <a:off x="2736" y="2687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Line 67"/>
                <p:cNvSpPr>
                  <a:spLocks noChangeShapeType="1"/>
                </p:cNvSpPr>
                <p:nvPr/>
              </p:nvSpPr>
              <p:spPr bwMode="auto">
                <a:xfrm rot="7966500" flipV="1">
                  <a:off x="2790" y="2520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Line 68"/>
                <p:cNvSpPr>
                  <a:spLocks noChangeShapeType="1"/>
                </p:cNvSpPr>
                <p:nvPr/>
              </p:nvSpPr>
              <p:spPr bwMode="auto">
                <a:xfrm rot="7966500" flipV="1">
                  <a:off x="2496" y="2400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Line 69"/>
                <p:cNvSpPr>
                  <a:spLocks noChangeShapeType="1"/>
                </p:cNvSpPr>
                <p:nvPr/>
              </p:nvSpPr>
              <p:spPr bwMode="auto">
                <a:xfrm rot="7966500" flipV="1">
                  <a:off x="2616" y="3360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Line 70"/>
                <p:cNvSpPr>
                  <a:spLocks noChangeShapeType="1"/>
                </p:cNvSpPr>
                <p:nvPr/>
              </p:nvSpPr>
              <p:spPr bwMode="auto">
                <a:xfrm rot="7966500" flipV="1">
                  <a:off x="2670" y="3120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Line 71"/>
                <p:cNvSpPr>
                  <a:spLocks noChangeShapeType="1"/>
                </p:cNvSpPr>
                <p:nvPr/>
              </p:nvSpPr>
              <p:spPr bwMode="auto">
                <a:xfrm rot="7966500" flipV="1">
                  <a:off x="3000" y="3216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Line 72"/>
                <p:cNvSpPr>
                  <a:spLocks noChangeShapeType="1"/>
                </p:cNvSpPr>
                <p:nvPr/>
              </p:nvSpPr>
              <p:spPr bwMode="auto">
                <a:xfrm rot="7966500" flipV="1">
                  <a:off x="2910" y="3384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Line 73"/>
                <p:cNvSpPr>
                  <a:spLocks noChangeShapeType="1"/>
                </p:cNvSpPr>
                <p:nvPr/>
              </p:nvSpPr>
              <p:spPr bwMode="auto">
                <a:xfrm rot="3683056" flipV="1">
                  <a:off x="3192" y="2232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Line 74"/>
                <p:cNvSpPr>
                  <a:spLocks noChangeShapeType="1"/>
                </p:cNvSpPr>
                <p:nvPr/>
              </p:nvSpPr>
              <p:spPr bwMode="auto">
                <a:xfrm rot="3683056" flipV="1">
                  <a:off x="3360" y="1848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Line 75"/>
                <p:cNvSpPr>
                  <a:spLocks noChangeShapeType="1"/>
                </p:cNvSpPr>
                <p:nvPr/>
              </p:nvSpPr>
              <p:spPr bwMode="auto">
                <a:xfrm rot="3683056" flipV="1">
                  <a:off x="3120" y="1776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Line 76"/>
                <p:cNvSpPr>
                  <a:spLocks noChangeShapeType="1"/>
                </p:cNvSpPr>
                <p:nvPr/>
              </p:nvSpPr>
              <p:spPr bwMode="auto">
                <a:xfrm rot="3683056" flipV="1">
                  <a:off x="2760" y="1848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Line 77"/>
                <p:cNvSpPr>
                  <a:spLocks noChangeShapeType="1"/>
                </p:cNvSpPr>
                <p:nvPr/>
              </p:nvSpPr>
              <p:spPr bwMode="auto">
                <a:xfrm rot="3683056" flipV="1">
                  <a:off x="2550" y="2064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Line 78"/>
                <p:cNvSpPr>
                  <a:spLocks noChangeShapeType="1"/>
                </p:cNvSpPr>
                <p:nvPr/>
              </p:nvSpPr>
              <p:spPr bwMode="auto">
                <a:xfrm rot="3683056" flipV="1">
                  <a:off x="2856" y="2184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Line 79"/>
                <p:cNvSpPr>
                  <a:spLocks noChangeShapeType="1"/>
                </p:cNvSpPr>
                <p:nvPr/>
              </p:nvSpPr>
              <p:spPr bwMode="auto">
                <a:xfrm rot="3683056" flipV="1">
                  <a:off x="3270" y="2040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Line 80"/>
                <p:cNvSpPr>
                  <a:spLocks noChangeShapeType="1"/>
                </p:cNvSpPr>
                <p:nvPr/>
              </p:nvSpPr>
              <p:spPr bwMode="auto">
                <a:xfrm rot="3683056" flipV="1">
                  <a:off x="2910" y="1968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Line 81"/>
                <p:cNvSpPr>
                  <a:spLocks noChangeShapeType="1"/>
                </p:cNvSpPr>
                <p:nvPr/>
              </p:nvSpPr>
              <p:spPr bwMode="auto">
                <a:xfrm rot="3683056" flipV="1">
                  <a:off x="3150" y="2400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Line 82"/>
                <p:cNvSpPr>
                  <a:spLocks noChangeShapeType="1"/>
                </p:cNvSpPr>
                <p:nvPr/>
              </p:nvSpPr>
              <p:spPr bwMode="auto">
                <a:xfrm rot="7548589" flipV="1">
                  <a:off x="3510" y="2424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Line 83"/>
                <p:cNvSpPr>
                  <a:spLocks noChangeShapeType="1"/>
                </p:cNvSpPr>
                <p:nvPr/>
              </p:nvSpPr>
              <p:spPr bwMode="auto">
                <a:xfrm rot="7548589" flipV="1">
                  <a:off x="3720" y="2280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" name="Line 84"/>
                <p:cNvSpPr>
                  <a:spLocks noChangeShapeType="1"/>
                </p:cNvSpPr>
                <p:nvPr/>
              </p:nvSpPr>
              <p:spPr bwMode="auto">
                <a:xfrm rot="7548589" flipV="1">
                  <a:off x="3960" y="2088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Line 85"/>
                <p:cNvSpPr>
                  <a:spLocks noChangeShapeType="1"/>
                </p:cNvSpPr>
                <p:nvPr/>
              </p:nvSpPr>
              <p:spPr bwMode="auto">
                <a:xfrm rot="7548589" flipV="1">
                  <a:off x="3672" y="2040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Line 86"/>
                <p:cNvSpPr>
                  <a:spLocks noChangeShapeType="1"/>
                </p:cNvSpPr>
                <p:nvPr/>
              </p:nvSpPr>
              <p:spPr bwMode="auto">
                <a:xfrm rot="7548589" flipV="1">
                  <a:off x="3912" y="1824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Line 87"/>
                <p:cNvSpPr>
                  <a:spLocks noChangeShapeType="1"/>
                </p:cNvSpPr>
                <p:nvPr/>
              </p:nvSpPr>
              <p:spPr bwMode="auto">
                <a:xfrm rot="7548589" flipV="1">
                  <a:off x="3672" y="1800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Line 88"/>
                <p:cNvSpPr>
                  <a:spLocks noChangeShapeType="1"/>
                </p:cNvSpPr>
                <p:nvPr/>
              </p:nvSpPr>
              <p:spPr bwMode="auto">
                <a:xfrm rot="10899100" flipV="1">
                  <a:off x="3438" y="2928"/>
                  <a:ext cx="216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Line 89"/>
                <p:cNvSpPr>
                  <a:spLocks noChangeShapeType="1"/>
                </p:cNvSpPr>
                <p:nvPr/>
              </p:nvSpPr>
              <p:spPr bwMode="auto">
                <a:xfrm rot="7548589" flipV="1">
                  <a:off x="4476" y="2316"/>
                  <a:ext cx="216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Line 90"/>
                <p:cNvSpPr>
                  <a:spLocks noChangeShapeType="1"/>
                </p:cNvSpPr>
                <p:nvPr/>
              </p:nvSpPr>
              <p:spPr bwMode="auto">
                <a:xfrm rot="7548589" flipV="1">
                  <a:off x="4236" y="2208"/>
                  <a:ext cx="216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Line 91"/>
                <p:cNvSpPr>
                  <a:spLocks noChangeShapeType="1"/>
                </p:cNvSpPr>
                <p:nvPr/>
              </p:nvSpPr>
              <p:spPr bwMode="auto">
                <a:xfrm rot="7548589" flipV="1">
                  <a:off x="4500" y="1908"/>
                  <a:ext cx="216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5" name="Line 92"/>
                <p:cNvSpPr>
                  <a:spLocks noChangeShapeType="1"/>
                </p:cNvSpPr>
                <p:nvPr/>
              </p:nvSpPr>
              <p:spPr bwMode="auto">
                <a:xfrm rot="7548589" flipV="1">
                  <a:off x="4356" y="1908"/>
                  <a:ext cx="216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" name="Line 93"/>
                <p:cNvSpPr>
                  <a:spLocks noChangeShapeType="1"/>
                </p:cNvSpPr>
                <p:nvPr/>
              </p:nvSpPr>
              <p:spPr bwMode="auto">
                <a:xfrm rot="7548589" flipV="1">
                  <a:off x="4116" y="1872"/>
                  <a:ext cx="216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Line 94"/>
                <p:cNvSpPr>
                  <a:spLocks noChangeShapeType="1"/>
                </p:cNvSpPr>
                <p:nvPr/>
              </p:nvSpPr>
              <p:spPr bwMode="auto">
                <a:xfrm rot="10899100" flipV="1">
                  <a:off x="3756" y="2880"/>
                  <a:ext cx="216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Line 95"/>
                <p:cNvSpPr>
                  <a:spLocks noChangeShapeType="1"/>
                </p:cNvSpPr>
                <p:nvPr/>
              </p:nvSpPr>
              <p:spPr bwMode="auto">
                <a:xfrm rot="10899100" flipV="1">
                  <a:off x="3984" y="2904"/>
                  <a:ext cx="216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Line 96"/>
                <p:cNvSpPr>
                  <a:spLocks noChangeShapeType="1"/>
                </p:cNvSpPr>
                <p:nvPr/>
              </p:nvSpPr>
              <p:spPr bwMode="auto">
                <a:xfrm rot="10899100" flipV="1">
                  <a:off x="4464" y="2828"/>
                  <a:ext cx="216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" name="Line 97"/>
                <p:cNvSpPr>
                  <a:spLocks noChangeShapeType="1"/>
                </p:cNvSpPr>
                <p:nvPr/>
              </p:nvSpPr>
              <p:spPr bwMode="auto">
                <a:xfrm rot="10899100" flipV="1">
                  <a:off x="4272" y="2688"/>
                  <a:ext cx="216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Line 98"/>
                <p:cNvSpPr>
                  <a:spLocks noChangeShapeType="1"/>
                </p:cNvSpPr>
                <p:nvPr/>
              </p:nvSpPr>
              <p:spPr bwMode="auto">
                <a:xfrm rot="10899100" flipV="1">
                  <a:off x="4128" y="2592"/>
                  <a:ext cx="216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Line 99"/>
                <p:cNvSpPr>
                  <a:spLocks noChangeShapeType="1"/>
                </p:cNvSpPr>
                <p:nvPr/>
              </p:nvSpPr>
              <p:spPr bwMode="auto">
                <a:xfrm rot="10899100" flipV="1">
                  <a:off x="3948" y="2543"/>
                  <a:ext cx="216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Line 100"/>
                <p:cNvSpPr>
                  <a:spLocks noChangeShapeType="1"/>
                </p:cNvSpPr>
                <p:nvPr/>
              </p:nvSpPr>
              <p:spPr bwMode="auto">
                <a:xfrm rot="10899100" flipV="1">
                  <a:off x="3408" y="2708"/>
                  <a:ext cx="216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Line 101"/>
                <p:cNvSpPr>
                  <a:spLocks noChangeShapeType="1"/>
                </p:cNvSpPr>
                <p:nvPr/>
              </p:nvSpPr>
              <p:spPr bwMode="auto">
                <a:xfrm rot="10899100" flipV="1">
                  <a:off x="3708" y="2640"/>
                  <a:ext cx="216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Line 102"/>
                <p:cNvSpPr>
                  <a:spLocks noChangeShapeType="1"/>
                </p:cNvSpPr>
                <p:nvPr/>
              </p:nvSpPr>
              <p:spPr bwMode="auto">
                <a:xfrm rot="15583014" flipV="1">
                  <a:off x="3600" y="3252"/>
                  <a:ext cx="216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Line 103"/>
                <p:cNvSpPr>
                  <a:spLocks noChangeShapeType="1"/>
                </p:cNvSpPr>
                <p:nvPr/>
              </p:nvSpPr>
              <p:spPr bwMode="auto">
                <a:xfrm rot="15583014" flipV="1">
                  <a:off x="4020" y="3216"/>
                  <a:ext cx="216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" name="Line 104"/>
                <p:cNvSpPr>
                  <a:spLocks noChangeShapeType="1"/>
                </p:cNvSpPr>
                <p:nvPr/>
              </p:nvSpPr>
              <p:spPr bwMode="auto">
                <a:xfrm rot="15583014" flipV="1">
                  <a:off x="3276" y="3420"/>
                  <a:ext cx="216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8" name="Line 105"/>
                <p:cNvSpPr>
                  <a:spLocks noChangeShapeType="1"/>
                </p:cNvSpPr>
                <p:nvPr/>
              </p:nvSpPr>
              <p:spPr bwMode="auto">
                <a:xfrm rot="15583014" flipV="1">
                  <a:off x="3546" y="3432"/>
                  <a:ext cx="216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Line 106"/>
                <p:cNvSpPr>
                  <a:spLocks noChangeShapeType="1"/>
                </p:cNvSpPr>
                <p:nvPr/>
              </p:nvSpPr>
              <p:spPr bwMode="auto">
                <a:xfrm rot="15583014" flipV="1">
                  <a:off x="4020" y="3384"/>
                  <a:ext cx="216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0" name="Line 107"/>
                <p:cNvSpPr>
                  <a:spLocks noChangeShapeType="1"/>
                </p:cNvSpPr>
                <p:nvPr/>
              </p:nvSpPr>
              <p:spPr bwMode="auto">
                <a:xfrm rot="15583014" flipV="1">
                  <a:off x="4356" y="3384"/>
                  <a:ext cx="216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1" name="Line 108"/>
                <p:cNvSpPr>
                  <a:spLocks noChangeShapeType="1"/>
                </p:cNvSpPr>
                <p:nvPr/>
              </p:nvSpPr>
              <p:spPr bwMode="auto">
                <a:xfrm rot="15583014" flipV="1">
                  <a:off x="4380" y="3204"/>
                  <a:ext cx="216" cy="24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11" name="Text Box 109"/>
          <p:cNvSpPr txBox="1">
            <a:spLocks noChangeArrowheads="1"/>
          </p:cNvSpPr>
          <p:nvPr/>
        </p:nvSpPr>
        <p:spPr bwMode="auto">
          <a:xfrm>
            <a:off x="386474" y="260648"/>
            <a:ext cx="875752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If a magnet is placed close to the ferromagnetic substance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then all the magnetic domains will line up. </a:t>
            </a:r>
          </a:p>
        </p:txBody>
      </p:sp>
      <p:grpSp>
        <p:nvGrpSpPr>
          <p:cNvPr id="112" name="Group 110"/>
          <p:cNvGrpSpPr>
            <a:grpSpLocks/>
          </p:cNvGrpSpPr>
          <p:nvPr/>
        </p:nvGrpSpPr>
        <p:grpSpPr bwMode="auto">
          <a:xfrm>
            <a:off x="2628900" y="3514725"/>
            <a:ext cx="3657600" cy="609600"/>
            <a:chOff x="3072" y="1296"/>
            <a:chExt cx="2304" cy="384"/>
          </a:xfrm>
        </p:grpSpPr>
        <p:sp>
          <p:nvSpPr>
            <p:cNvPr id="113" name="Rectangle 111"/>
            <p:cNvSpPr>
              <a:spLocks noChangeArrowheads="1"/>
            </p:cNvSpPr>
            <p:nvPr/>
          </p:nvSpPr>
          <p:spPr bwMode="auto">
            <a:xfrm>
              <a:off x="4224" y="1296"/>
              <a:ext cx="1152" cy="384"/>
            </a:xfrm>
            <a:prstGeom prst="rect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/>
              <a:r>
                <a:rPr 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auto">
            <a:xfrm>
              <a:off x="3072" y="1296"/>
              <a:ext cx="1152" cy="384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100000">
                  <a:srgbClr val="FF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</a:p>
          </p:txBody>
        </p:sp>
      </p:grpSp>
      <p:sp>
        <p:nvSpPr>
          <p:cNvPr id="115" name="Text Box 113"/>
          <p:cNvSpPr txBox="1">
            <a:spLocks noChangeArrowheads="1"/>
          </p:cNvSpPr>
          <p:nvPr/>
        </p:nvSpPr>
        <p:spPr bwMode="auto">
          <a:xfrm>
            <a:off x="395536" y="1340768"/>
            <a:ext cx="83919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This will cause the domains to all line up in the same </a:t>
            </a:r>
            <a:r>
              <a:rPr lang="en-US" sz="2800" dirty="0" smtClean="0">
                <a:solidFill>
                  <a:schemeClr val="bg1"/>
                </a:solidFill>
              </a:rPr>
              <a:t>dir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52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6"/>
          <p:cNvGrpSpPr>
            <a:grpSpLocks/>
          </p:cNvGrpSpPr>
          <p:nvPr/>
        </p:nvGrpSpPr>
        <p:grpSpPr bwMode="auto">
          <a:xfrm>
            <a:off x="1447800" y="2409825"/>
            <a:ext cx="6019800" cy="2971800"/>
            <a:chOff x="912" y="1518"/>
            <a:chExt cx="3792" cy="1872"/>
          </a:xfrm>
        </p:grpSpPr>
        <p:grpSp>
          <p:nvGrpSpPr>
            <p:cNvPr id="3" name="Group 118"/>
            <p:cNvGrpSpPr>
              <a:grpSpLocks/>
            </p:cNvGrpSpPr>
            <p:nvPr/>
          </p:nvGrpSpPr>
          <p:grpSpPr bwMode="auto">
            <a:xfrm>
              <a:off x="912" y="1518"/>
              <a:ext cx="3792" cy="1872"/>
              <a:chOff x="960" y="1776"/>
              <a:chExt cx="3792" cy="1872"/>
            </a:xfrm>
          </p:grpSpPr>
          <p:sp>
            <p:nvSpPr>
              <p:cNvPr id="80" name="Rectangle 119"/>
              <p:cNvSpPr>
                <a:spLocks noChangeArrowheads="1"/>
              </p:cNvSpPr>
              <p:nvPr/>
            </p:nvSpPr>
            <p:spPr bwMode="auto">
              <a:xfrm>
                <a:off x="960" y="1776"/>
                <a:ext cx="3792" cy="1872"/>
              </a:xfrm>
              <a:prstGeom prst="rect">
                <a:avLst/>
              </a:prstGeom>
              <a:gradFill rotWithShape="0">
                <a:gsLst>
                  <a:gs pos="0">
                    <a:srgbClr val="C0C0C0">
                      <a:gamma/>
                      <a:shade val="66275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Line 120"/>
              <p:cNvSpPr>
                <a:spLocks noChangeShapeType="1"/>
              </p:cNvSpPr>
              <p:nvPr/>
            </p:nvSpPr>
            <p:spPr bwMode="auto">
              <a:xfrm flipH="1">
                <a:off x="1824" y="1776"/>
                <a:ext cx="33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Line 121"/>
              <p:cNvSpPr>
                <a:spLocks noChangeShapeType="1"/>
              </p:cNvSpPr>
              <p:nvPr/>
            </p:nvSpPr>
            <p:spPr bwMode="auto">
              <a:xfrm flipH="1">
                <a:off x="960" y="25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Line 122"/>
              <p:cNvSpPr>
                <a:spLocks noChangeShapeType="1"/>
              </p:cNvSpPr>
              <p:nvPr/>
            </p:nvSpPr>
            <p:spPr bwMode="auto">
              <a:xfrm>
                <a:off x="1824" y="2544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H="1">
                <a:off x="1824" y="2784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H="1" flipV="1">
                <a:off x="960" y="2976"/>
                <a:ext cx="86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Line 125"/>
              <p:cNvSpPr>
                <a:spLocks noChangeShapeType="1"/>
              </p:cNvSpPr>
              <p:nvPr/>
            </p:nvSpPr>
            <p:spPr bwMode="auto">
              <a:xfrm>
                <a:off x="1824" y="3264"/>
                <a:ext cx="14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Line 126"/>
              <p:cNvSpPr>
                <a:spLocks noChangeShapeType="1"/>
              </p:cNvSpPr>
              <p:nvPr/>
            </p:nvSpPr>
            <p:spPr bwMode="auto">
              <a:xfrm>
                <a:off x="2160" y="278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Line 127"/>
              <p:cNvSpPr>
                <a:spLocks noChangeShapeType="1"/>
              </p:cNvSpPr>
              <p:nvPr/>
            </p:nvSpPr>
            <p:spPr bwMode="auto">
              <a:xfrm>
                <a:off x="2544" y="278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Line 128"/>
              <p:cNvSpPr>
                <a:spLocks noChangeShapeType="1"/>
              </p:cNvSpPr>
              <p:nvPr/>
            </p:nvSpPr>
            <p:spPr bwMode="auto">
              <a:xfrm flipH="1" flipV="1">
                <a:off x="2352" y="2256"/>
                <a:ext cx="19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Line 129"/>
              <p:cNvSpPr>
                <a:spLocks noChangeShapeType="1"/>
              </p:cNvSpPr>
              <p:nvPr/>
            </p:nvSpPr>
            <p:spPr bwMode="auto">
              <a:xfrm flipV="1">
                <a:off x="2352" y="1776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Line 130"/>
              <p:cNvSpPr>
                <a:spLocks noChangeShapeType="1"/>
              </p:cNvSpPr>
              <p:nvPr/>
            </p:nvSpPr>
            <p:spPr bwMode="auto">
              <a:xfrm>
                <a:off x="2352" y="2256"/>
                <a:ext cx="100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Line 131"/>
              <p:cNvSpPr>
                <a:spLocks noChangeShapeType="1"/>
              </p:cNvSpPr>
              <p:nvPr/>
            </p:nvSpPr>
            <p:spPr bwMode="auto">
              <a:xfrm>
                <a:off x="336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Line 132"/>
              <p:cNvSpPr>
                <a:spLocks noChangeShapeType="1"/>
              </p:cNvSpPr>
              <p:nvPr/>
            </p:nvSpPr>
            <p:spPr bwMode="auto">
              <a:xfrm flipH="1">
                <a:off x="3168" y="326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Line 133"/>
              <p:cNvSpPr>
                <a:spLocks noChangeShapeType="1"/>
              </p:cNvSpPr>
              <p:nvPr/>
            </p:nvSpPr>
            <p:spPr bwMode="auto">
              <a:xfrm flipV="1">
                <a:off x="3360" y="1776"/>
                <a:ext cx="24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Line 134"/>
              <p:cNvSpPr>
                <a:spLocks noChangeShapeType="1"/>
              </p:cNvSpPr>
              <p:nvPr/>
            </p:nvSpPr>
            <p:spPr bwMode="auto">
              <a:xfrm flipV="1">
                <a:off x="3360" y="2448"/>
                <a:ext cx="86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Line 135"/>
              <p:cNvSpPr>
                <a:spLocks noChangeShapeType="1"/>
              </p:cNvSpPr>
              <p:nvPr/>
            </p:nvSpPr>
            <p:spPr bwMode="auto">
              <a:xfrm>
                <a:off x="4128" y="1776"/>
                <a:ext cx="96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Line 136"/>
              <p:cNvSpPr>
                <a:spLocks noChangeShapeType="1"/>
              </p:cNvSpPr>
              <p:nvPr/>
            </p:nvSpPr>
            <p:spPr bwMode="auto">
              <a:xfrm>
                <a:off x="4224" y="2448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Line 137"/>
              <p:cNvSpPr>
                <a:spLocks noChangeShapeType="1"/>
              </p:cNvSpPr>
              <p:nvPr/>
            </p:nvSpPr>
            <p:spPr bwMode="auto">
              <a:xfrm flipV="1">
                <a:off x="3360" y="3120"/>
                <a:ext cx="13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" name="Line 230"/>
            <p:cNvSpPr>
              <a:spLocks noChangeShapeType="1"/>
            </p:cNvSpPr>
            <p:nvPr/>
          </p:nvSpPr>
          <p:spPr bwMode="auto">
            <a:xfrm rot="15544948" flipV="1">
              <a:off x="1106" y="1556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5" name="Line 231"/>
            <p:cNvSpPr>
              <a:spLocks noChangeShapeType="1"/>
            </p:cNvSpPr>
            <p:nvPr/>
          </p:nvSpPr>
          <p:spPr bwMode="auto">
            <a:xfrm rot="15544948" flipV="1">
              <a:off x="1375" y="1625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6" name="Line 232"/>
            <p:cNvSpPr>
              <a:spLocks noChangeShapeType="1"/>
            </p:cNvSpPr>
            <p:nvPr/>
          </p:nvSpPr>
          <p:spPr bwMode="auto">
            <a:xfrm rot="15544948" flipV="1">
              <a:off x="1115" y="1785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7" name="Line 233"/>
            <p:cNvSpPr>
              <a:spLocks noChangeShapeType="1"/>
            </p:cNvSpPr>
            <p:nvPr/>
          </p:nvSpPr>
          <p:spPr bwMode="auto">
            <a:xfrm rot="15544948" flipV="1">
              <a:off x="1696" y="1743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8" name="Line 234"/>
            <p:cNvSpPr>
              <a:spLocks noChangeShapeType="1"/>
            </p:cNvSpPr>
            <p:nvPr/>
          </p:nvSpPr>
          <p:spPr bwMode="auto">
            <a:xfrm rot="15544948" flipV="1">
              <a:off x="1600" y="152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9" name="Line 235"/>
            <p:cNvSpPr>
              <a:spLocks noChangeShapeType="1"/>
            </p:cNvSpPr>
            <p:nvPr/>
          </p:nvSpPr>
          <p:spPr bwMode="auto">
            <a:xfrm rot="15544948" flipV="1">
              <a:off x="1175" y="2017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10" name="Line 236"/>
            <p:cNvSpPr>
              <a:spLocks noChangeShapeType="1"/>
            </p:cNvSpPr>
            <p:nvPr/>
          </p:nvSpPr>
          <p:spPr bwMode="auto">
            <a:xfrm rot="15544948" flipV="1">
              <a:off x="1431" y="1816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11" name="Line 237"/>
            <p:cNvSpPr>
              <a:spLocks noChangeShapeType="1"/>
            </p:cNvSpPr>
            <p:nvPr/>
          </p:nvSpPr>
          <p:spPr bwMode="auto">
            <a:xfrm rot="15544948" flipV="1">
              <a:off x="1577" y="2027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12" name="Line 238"/>
            <p:cNvSpPr>
              <a:spLocks noChangeShapeType="1"/>
            </p:cNvSpPr>
            <p:nvPr/>
          </p:nvSpPr>
          <p:spPr bwMode="auto">
            <a:xfrm rot="15544948" flipV="1">
              <a:off x="2217" y="1496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13" name="Line 239"/>
            <p:cNvSpPr>
              <a:spLocks noChangeShapeType="1"/>
            </p:cNvSpPr>
            <p:nvPr/>
          </p:nvSpPr>
          <p:spPr bwMode="auto">
            <a:xfrm rot="15544948" flipV="1">
              <a:off x="2139" y="2003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14" name="Line 240"/>
            <p:cNvSpPr>
              <a:spLocks noChangeShapeType="1"/>
            </p:cNvSpPr>
            <p:nvPr/>
          </p:nvSpPr>
          <p:spPr bwMode="auto">
            <a:xfrm rot="15544948" flipV="1">
              <a:off x="2057" y="183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15" name="Line 241"/>
            <p:cNvSpPr>
              <a:spLocks noChangeShapeType="1"/>
            </p:cNvSpPr>
            <p:nvPr/>
          </p:nvSpPr>
          <p:spPr bwMode="auto">
            <a:xfrm rot="15544948" flipV="1">
              <a:off x="2121" y="167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16" name="Line 242"/>
            <p:cNvSpPr>
              <a:spLocks noChangeShapeType="1"/>
            </p:cNvSpPr>
            <p:nvPr/>
          </p:nvSpPr>
          <p:spPr bwMode="auto">
            <a:xfrm rot="15544948" flipV="1">
              <a:off x="2404" y="161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17" name="Line 243"/>
            <p:cNvSpPr>
              <a:spLocks noChangeShapeType="1"/>
            </p:cNvSpPr>
            <p:nvPr/>
          </p:nvSpPr>
          <p:spPr bwMode="auto">
            <a:xfrm rot="15544948" flipV="1">
              <a:off x="2838" y="1486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18" name="Line 244"/>
            <p:cNvSpPr>
              <a:spLocks noChangeShapeType="1"/>
            </p:cNvSpPr>
            <p:nvPr/>
          </p:nvSpPr>
          <p:spPr bwMode="auto">
            <a:xfrm rot="15544948" flipV="1">
              <a:off x="2720" y="166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19" name="Line 245"/>
            <p:cNvSpPr>
              <a:spLocks noChangeShapeType="1"/>
            </p:cNvSpPr>
            <p:nvPr/>
          </p:nvSpPr>
          <p:spPr bwMode="auto">
            <a:xfrm rot="15544948" flipV="1">
              <a:off x="3232" y="1486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20" name="Line 246"/>
            <p:cNvSpPr>
              <a:spLocks noChangeShapeType="1"/>
            </p:cNvSpPr>
            <p:nvPr/>
          </p:nvSpPr>
          <p:spPr bwMode="auto">
            <a:xfrm rot="15544948" flipV="1">
              <a:off x="3058" y="1605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21" name="Line 247"/>
            <p:cNvSpPr>
              <a:spLocks noChangeShapeType="1"/>
            </p:cNvSpPr>
            <p:nvPr/>
          </p:nvSpPr>
          <p:spPr bwMode="auto">
            <a:xfrm rot="15544948" flipV="1">
              <a:off x="2546" y="1825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22" name="Line 248"/>
            <p:cNvSpPr>
              <a:spLocks noChangeShapeType="1"/>
            </p:cNvSpPr>
            <p:nvPr/>
          </p:nvSpPr>
          <p:spPr bwMode="auto">
            <a:xfrm rot="15544948" flipV="1">
              <a:off x="2984" y="1761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23" name="Line 249"/>
            <p:cNvSpPr>
              <a:spLocks noChangeShapeType="1"/>
            </p:cNvSpPr>
            <p:nvPr/>
          </p:nvSpPr>
          <p:spPr bwMode="auto">
            <a:xfrm rot="15544948" flipV="1">
              <a:off x="2802" y="1907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24" name="Line 250"/>
            <p:cNvSpPr>
              <a:spLocks noChangeShapeType="1"/>
            </p:cNvSpPr>
            <p:nvPr/>
          </p:nvSpPr>
          <p:spPr bwMode="auto">
            <a:xfrm rot="15544948" flipV="1">
              <a:off x="3150" y="1861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25" name="Line 251"/>
            <p:cNvSpPr>
              <a:spLocks noChangeShapeType="1"/>
            </p:cNvSpPr>
            <p:nvPr/>
          </p:nvSpPr>
          <p:spPr bwMode="auto">
            <a:xfrm rot="15544948" flipV="1">
              <a:off x="3296" y="166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26" name="Line 252"/>
            <p:cNvSpPr>
              <a:spLocks noChangeShapeType="1"/>
            </p:cNvSpPr>
            <p:nvPr/>
          </p:nvSpPr>
          <p:spPr bwMode="auto">
            <a:xfrm rot="15544948" flipV="1">
              <a:off x="3703" y="150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27" name="Line 253"/>
            <p:cNvSpPr>
              <a:spLocks noChangeShapeType="1"/>
            </p:cNvSpPr>
            <p:nvPr/>
          </p:nvSpPr>
          <p:spPr bwMode="auto">
            <a:xfrm rot="15544948" flipV="1">
              <a:off x="3658" y="1665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28" name="Line 254"/>
            <p:cNvSpPr>
              <a:spLocks noChangeShapeType="1"/>
            </p:cNvSpPr>
            <p:nvPr/>
          </p:nvSpPr>
          <p:spPr bwMode="auto">
            <a:xfrm rot="15544948" flipV="1">
              <a:off x="3904" y="1775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29" name="Line 255"/>
            <p:cNvSpPr>
              <a:spLocks noChangeShapeType="1"/>
            </p:cNvSpPr>
            <p:nvPr/>
          </p:nvSpPr>
          <p:spPr bwMode="auto">
            <a:xfrm rot="15544948" flipV="1">
              <a:off x="3630" y="1903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30" name="Line 256"/>
            <p:cNvSpPr>
              <a:spLocks noChangeShapeType="1"/>
            </p:cNvSpPr>
            <p:nvPr/>
          </p:nvSpPr>
          <p:spPr bwMode="auto">
            <a:xfrm rot="15544948" flipV="1">
              <a:off x="3886" y="1583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31" name="Line 257"/>
            <p:cNvSpPr>
              <a:spLocks noChangeShapeType="1"/>
            </p:cNvSpPr>
            <p:nvPr/>
          </p:nvSpPr>
          <p:spPr bwMode="auto">
            <a:xfrm rot="15544948" flipV="1">
              <a:off x="3913" y="1985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32" name="Line 258"/>
            <p:cNvSpPr>
              <a:spLocks noChangeShapeType="1"/>
            </p:cNvSpPr>
            <p:nvPr/>
          </p:nvSpPr>
          <p:spPr bwMode="auto">
            <a:xfrm rot="15544948" flipV="1">
              <a:off x="4302" y="1532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33" name="Line 259"/>
            <p:cNvSpPr>
              <a:spLocks noChangeShapeType="1"/>
            </p:cNvSpPr>
            <p:nvPr/>
          </p:nvSpPr>
          <p:spPr bwMode="auto">
            <a:xfrm rot="15544948" flipV="1">
              <a:off x="4283" y="1753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34" name="Line 260"/>
            <p:cNvSpPr>
              <a:spLocks noChangeShapeType="1"/>
            </p:cNvSpPr>
            <p:nvPr/>
          </p:nvSpPr>
          <p:spPr bwMode="auto">
            <a:xfrm rot="15544948" flipV="1">
              <a:off x="4498" y="1886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35" name="Line 261"/>
            <p:cNvSpPr>
              <a:spLocks noChangeShapeType="1"/>
            </p:cNvSpPr>
            <p:nvPr/>
          </p:nvSpPr>
          <p:spPr bwMode="auto">
            <a:xfrm rot="15544948" flipV="1">
              <a:off x="4521" y="1625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36" name="Line 262"/>
            <p:cNvSpPr>
              <a:spLocks noChangeShapeType="1"/>
            </p:cNvSpPr>
            <p:nvPr/>
          </p:nvSpPr>
          <p:spPr bwMode="auto">
            <a:xfrm rot="15544948" flipV="1">
              <a:off x="4320" y="2045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37" name="Line 263"/>
            <p:cNvSpPr>
              <a:spLocks noChangeShapeType="1"/>
            </p:cNvSpPr>
            <p:nvPr/>
          </p:nvSpPr>
          <p:spPr bwMode="auto">
            <a:xfrm rot="15544948" flipV="1">
              <a:off x="4521" y="2145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38" name="Line 264"/>
            <p:cNvSpPr>
              <a:spLocks noChangeShapeType="1"/>
            </p:cNvSpPr>
            <p:nvPr/>
          </p:nvSpPr>
          <p:spPr bwMode="auto">
            <a:xfrm rot="15544948" flipV="1">
              <a:off x="4133" y="2232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39" name="Line 265"/>
            <p:cNvSpPr>
              <a:spLocks noChangeShapeType="1"/>
            </p:cNvSpPr>
            <p:nvPr/>
          </p:nvSpPr>
          <p:spPr bwMode="auto">
            <a:xfrm rot="15544948" flipV="1">
              <a:off x="4443" y="2388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40" name="Line 266"/>
            <p:cNvSpPr>
              <a:spLocks noChangeShapeType="1"/>
            </p:cNvSpPr>
            <p:nvPr/>
          </p:nvSpPr>
          <p:spPr bwMode="auto">
            <a:xfrm rot="15544948" flipV="1">
              <a:off x="4132" y="2387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41" name="Line 267"/>
            <p:cNvSpPr>
              <a:spLocks noChangeShapeType="1"/>
            </p:cNvSpPr>
            <p:nvPr/>
          </p:nvSpPr>
          <p:spPr bwMode="auto">
            <a:xfrm rot="15544948" flipV="1">
              <a:off x="4503" y="2575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42" name="Line 268"/>
            <p:cNvSpPr>
              <a:spLocks noChangeShapeType="1"/>
            </p:cNvSpPr>
            <p:nvPr/>
          </p:nvSpPr>
          <p:spPr bwMode="auto">
            <a:xfrm rot="15544948" flipV="1">
              <a:off x="4136" y="2593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43" name="Line 269"/>
            <p:cNvSpPr>
              <a:spLocks noChangeShapeType="1"/>
            </p:cNvSpPr>
            <p:nvPr/>
          </p:nvSpPr>
          <p:spPr bwMode="auto">
            <a:xfrm rot="15544948" flipV="1">
              <a:off x="3780" y="2557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44" name="Line 270"/>
            <p:cNvSpPr>
              <a:spLocks noChangeShapeType="1"/>
            </p:cNvSpPr>
            <p:nvPr/>
          </p:nvSpPr>
          <p:spPr bwMode="auto">
            <a:xfrm rot="15544948" flipV="1">
              <a:off x="3469" y="2657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45" name="Line 271"/>
            <p:cNvSpPr>
              <a:spLocks noChangeShapeType="1"/>
            </p:cNvSpPr>
            <p:nvPr/>
          </p:nvSpPr>
          <p:spPr bwMode="auto">
            <a:xfrm rot="15544948" flipV="1">
              <a:off x="3807" y="274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46" name="Line 272"/>
            <p:cNvSpPr>
              <a:spLocks noChangeShapeType="1"/>
            </p:cNvSpPr>
            <p:nvPr/>
          </p:nvSpPr>
          <p:spPr bwMode="auto">
            <a:xfrm rot="15544948" flipV="1">
              <a:off x="4507" y="286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47" name="Line 273"/>
            <p:cNvSpPr>
              <a:spLocks noChangeShapeType="1"/>
            </p:cNvSpPr>
            <p:nvPr/>
          </p:nvSpPr>
          <p:spPr bwMode="auto">
            <a:xfrm rot="15544948" flipV="1">
              <a:off x="4168" y="2937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48" name="Line 274"/>
            <p:cNvSpPr>
              <a:spLocks noChangeShapeType="1"/>
            </p:cNvSpPr>
            <p:nvPr/>
          </p:nvSpPr>
          <p:spPr bwMode="auto">
            <a:xfrm rot="15544948" flipV="1">
              <a:off x="3803" y="296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49" name="Line 275"/>
            <p:cNvSpPr>
              <a:spLocks noChangeShapeType="1"/>
            </p:cNvSpPr>
            <p:nvPr/>
          </p:nvSpPr>
          <p:spPr bwMode="auto">
            <a:xfrm rot="15544948" flipV="1">
              <a:off x="3409" y="3001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50" name="Line 276"/>
            <p:cNvSpPr>
              <a:spLocks noChangeShapeType="1"/>
            </p:cNvSpPr>
            <p:nvPr/>
          </p:nvSpPr>
          <p:spPr bwMode="auto">
            <a:xfrm rot="15544948" flipV="1">
              <a:off x="3473" y="317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51" name="Line 277"/>
            <p:cNvSpPr>
              <a:spLocks noChangeShapeType="1"/>
            </p:cNvSpPr>
            <p:nvPr/>
          </p:nvSpPr>
          <p:spPr bwMode="auto">
            <a:xfrm rot="15544948" flipV="1">
              <a:off x="3802" y="3147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52" name="Line 278"/>
            <p:cNvSpPr>
              <a:spLocks noChangeShapeType="1"/>
            </p:cNvSpPr>
            <p:nvPr/>
          </p:nvSpPr>
          <p:spPr bwMode="auto">
            <a:xfrm rot="15544948" flipV="1">
              <a:off x="4131" y="3111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53" name="Line 279"/>
            <p:cNvSpPr>
              <a:spLocks noChangeShapeType="1"/>
            </p:cNvSpPr>
            <p:nvPr/>
          </p:nvSpPr>
          <p:spPr bwMode="auto">
            <a:xfrm rot="15544948" flipV="1">
              <a:off x="4470" y="3101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54" name="Line 280"/>
            <p:cNvSpPr>
              <a:spLocks noChangeShapeType="1"/>
            </p:cNvSpPr>
            <p:nvPr/>
          </p:nvSpPr>
          <p:spPr bwMode="auto">
            <a:xfrm rot="15544948" flipV="1">
              <a:off x="2696" y="258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55" name="Line 281"/>
            <p:cNvSpPr>
              <a:spLocks noChangeShapeType="1"/>
            </p:cNvSpPr>
            <p:nvPr/>
          </p:nvSpPr>
          <p:spPr bwMode="auto">
            <a:xfrm rot="15544948" flipV="1">
              <a:off x="3029" y="259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56" name="Line 282"/>
            <p:cNvSpPr>
              <a:spLocks noChangeShapeType="1"/>
            </p:cNvSpPr>
            <p:nvPr/>
          </p:nvSpPr>
          <p:spPr bwMode="auto">
            <a:xfrm rot="15544948" flipV="1">
              <a:off x="2728" y="2749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57" name="Line 283"/>
            <p:cNvSpPr>
              <a:spLocks noChangeShapeType="1"/>
            </p:cNvSpPr>
            <p:nvPr/>
          </p:nvSpPr>
          <p:spPr bwMode="auto">
            <a:xfrm rot="15544948" flipV="1">
              <a:off x="3029" y="2749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58" name="Line 284"/>
            <p:cNvSpPr>
              <a:spLocks noChangeShapeType="1"/>
            </p:cNvSpPr>
            <p:nvPr/>
          </p:nvSpPr>
          <p:spPr bwMode="auto">
            <a:xfrm rot="15544948" flipV="1">
              <a:off x="2710" y="291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59" name="Line 285"/>
            <p:cNvSpPr>
              <a:spLocks noChangeShapeType="1"/>
            </p:cNvSpPr>
            <p:nvPr/>
          </p:nvSpPr>
          <p:spPr bwMode="auto">
            <a:xfrm rot="15544948" flipV="1">
              <a:off x="3039" y="2959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60" name="Line 286"/>
            <p:cNvSpPr>
              <a:spLocks noChangeShapeType="1"/>
            </p:cNvSpPr>
            <p:nvPr/>
          </p:nvSpPr>
          <p:spPr bwMode="auto">
            <a:xfrm rot="15544948" flipV="1">
              <a:off x="2862" y="3128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61" name="Line 287"/>
            <p:cNvSpPr>
              <a:spLocks noChangeShapeType="1"/>
            </p:cNvSpPr>
            <p:nvPr/>
          </p:nvSpPr>
          <p:spPr bwMode="auto">
            <a:xfrm rot="15544948" flipV="1">
              <a:off x="2239" y="2561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62" name="Line 288"/>
            <p:cNvSpPr>
              <a:spLocks noChangeShapeType="1"/>
            </p:cNvSpPr>
            <p:nvPr/>
          </p:nvSpPr>
          <p:spPr bwMode="auto">
            <a:xfrm rot="15544948" flipV="1">
              <a:off x="2092" y="2753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63" name="Line 289"/>
            <p:cNvSpPr>
              <a:spLocks noChangeShapeType="1"/>
            </p:cNvSpPr>
            <p:nvPr/>
          </p:nvSpPr>
          <p:spPr bwMode="auto">
            <a:xfrm rot="15544948" flipV="1">
              <a:off x="2303" y="2845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64" name="Line 290"/>
            <p:cNvSpPr>
              <a:spLocks noChangeShapeType="1"/>
            </p:cNvSpPr>
            <p:nvPr/>
          </p:nvSpPr>
          <p:spPr bwMode="auto">
            <a:xfrm rot="15544948" flipV="1">
              <a:off x="2020" y="2963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65" name="Line 291"/>
            <p:cNvSpPr>
              <a:spLocks noChangeShapeType="1"/>
            </p:cNvSpPr>
            <p:nvPr/>
          </p:nvSpPr>
          <p:spPr bwMode="auto">
            <a:xfrm rot="15544948" flipV="1">
              <a:off x="2312" y="3055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66" name="Line 292"/>
            <p:cNvSpPr>
              <a:spLocks noChangeShapeType="1"/>
            </p:cNvSpPr>
            <p:nvPr/>
          </p:nvSpPr>
          <p:spPr bwMode="auto">
            <a:xfrm rot="15544948" flipV="1">
              <a:off x="2120" y="317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67" name="Line 293"/>
            <p:cNvSpPr>
              <a:spLocks noChangeShapeType="1"/>
            </p:cNvSpPr>
            <p:nvPr/>
          </p:nvSpPr>
          <p:spPr bwMode="auto">
            <a:xfrm rot="15544948" flipV="1">
              <a:off x="1667" y="3197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68" name="Line 294"/>
            <p:cNvSpPr>
              <a:spLocks noChangeShapeType="1"/>
            </p:cNvSpPr>
            <p:nvPr/>
          </p:nvSpPr>
          <p:spPr bwMode="auto">
            <a:xfrm rot="15544948" flipV="1">
              <a:off x="1031" y="2753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69" name="Line 295"/>
            <p:cNvSpPr>
              <a:spLocks noChangeShapeType="1"/>
            </p:cNvSpPr>
            <p:nvPr/>
          </p:nvSpPr>
          <p:spPr bwMode="auto">
            <a:xfrm rot="15544948" flipV="1">
              <a:off x="1310" y="2876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70" name="Line 296"/>
            <p:cNvSpPr>
              <a:spLocks noChangeShapeType="1"/>
            </p:cNvSpPr>
            <p:nvPr/>
          </p:nvSpPr>
          <p:spPr bwMode="auto">
            <a:xfrm rot="15544948" flipV="1">
              <a:off x="1053" y="2949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71" name="Line 297"/>
            <p:cNvSpPr>
              <a:spLocks noChangeShapeType="1"/>
            </p:cNvSpPr>
            <p:nvPr/>
          </p:nvSpPr>
          <p:spPr bwMode="auto">
            <a:xfrm rot="15544948" flipV="1">
              <a:off x="1548" y="2977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72" name="Line 298"/>
            <p:cNvSpPr>
              <a:spLocks noChangeShapeType="1"/>
            </p:cNvSpPr>
            <p:nvPr/>
          </p:nvSpPr>
          <p:spPr bwMode="auto">
            <a:xfrm rot="15544948" flipV="1">
              <a:off x="1310" y="3096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73" name="Line 299"/>
            <p:cNvSpPr>
              <a:spLocks noChangeShapeType="1"/>
            </p:cNvSpPr>
            <p:nvPr/>
          </p:nvSpPr>
          <p:spPr bwMode="auto">
            <a:xfrm rot="15544948" flipV="1">
              <a:off x="1054" y="3169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74" name="Line 300"/>
            <p:cNvSpPr>
              <a:spLocks noChangeShapeType="1"/>
            </p:cNvSpPr>
            <p:nvPr/>
          </p:nvSpPr>
          <p:spPr bwMode="auto">
            <a:xfrm rot="15544948" flipV="1">
              <a:off x="1063" y="230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75" name="Line 301"/>
            <p:cNvSpPr>
              <a:spLocks noChangeShapeType="1"/>
            </p:cNvSpPr>
            <p:nvPr/>
          </p:nvSpPr>
          <p:spPr bwMode="auto">
            <a:xfrm rot="15544948" flipV="1">
              <a:off x="1100" y="247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76" name="Line 302"/>
            <p:cNvSpPr>
              <a:spLocks noChangeShapeType="1"/>
            </p:cNvSpPr>
            <p:nvPr/>
          </p:nvSpPr>
          <p:spPr bwMode="auto">
            <a:xfrm rot="15544948" flipV="1">
              <a:off x="1333" y="263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77" name="Line 303"/>
            <p:cNvSpPr>
              <a:spLocks noChangeShapeType="1"/>
            </p:cNvSpPr>
            <p:nvPr/>
          </p:nvSpPr>
          <p:spPr bwMode="auto">
            <a:xfrm rot="15544948" flipV="1">
              <a:off x="1333" y="2351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78" name="Line 304"/>
            <p:cNvSpPr>
              <a:spLocks noChangeShapeType="1"/>
            </p:cNvSpPr>
            <p:nvPr/>
          </p:nvSpPr>
          <p:spPr bwMode="auto">
            <a:xfrm rot="15544948" flipV="1">
              <a:off x="1571" y="2552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79" name="Line 305"/>
            <p:cNvSpPr>
              <a:spLocks noChangeShapeType="1"/>
            </p:cNvSpPr>
            <p:nvPr/>
          </p:nvSpPr>
          <p:spPr bwMode="auto">
            <a:xfrm rot="15544948" flipV="1">
              <a:off x="1648" y="273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307"/>
          <p:cNvGrpSpPr>
            <a:grpSpLocks/>
          </p:cNvGrpSpPr>
          <p:nvPr/>
        </p:nvGrpSpPr>
        <p:grpSpPr bwMode="auto">
          <a:xfrm>
            <a:off x="2628900" y="3514725"/>
            <a:ext cx="3657600" cy="609600"/>
            <a:chOff x="3072" y="1296"/>
            <a:chExt cx="2304" cy="384"/>
          </a:xfrm>
        </p:grpSpPr>
        <p:sp>
          <p:nvSpPr>
            <p:cNvPr id="100" name="Rectangle 308"/>
            <p:cNvSpPr>
              <a:spLocks noChangeArrowheads="1"/>
            </p:cNvSpPr>
            <p:nvPr/>
          </p:nvSpPr>
          <p:spPr bwMode="auto">
            <a:xfrm>
              <a:off x="4224" y="1296"/>
              <a:ext cx="1152" cy="384"/>
            </a:xfrm>
            <a:prstGeom prst="rect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/>
              <a:r>
                <a:rPr 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</a:p>
          </p:txBody>
        </p:sp>
        <p:sp>
          <p:nvSpPr>
            <p:cNvPr id="101" name="Rectangle 309"/>
            <p:cNvSpPr>
              <a:spLocks noChangeArrowheads="1"/>
            </p:cNvSpPr>
            <p:nvPr/>
          </p:nvSpPr>
          <p:spPr bwMode="auto">
            <a:xfrm>
              <a:off x="3072" y="1296"/>
              <a:ext cx="1152" cy="384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100000">
                  <a:srgbClr val="FF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</a:p>
          </p:txBody>
        </p:sp>
      </p:grpSp>
      <p:sp>
        <p:nvSpPr>
          <p:cNvPr id="102" name="Text Box 311"/>
          <p:cNvSpPr txBox="1">
            <a:spLocks noChangeArrowheads="1"/>
          </p:cNvSpPr>
          <p:nvPr/>
        </p:nvSpPr>
        <p:spPr bwMode="auto">
          <a:xfrm>
            <a:off x="373063" y="5827713"/>
            <a:ext cx="48958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substance </a:t>
            </a:r>
            <a:r>
              <a:rPr lang="en-US" sz="2800" dirty="0">
                <a:solidFill>
                  <a:schemeClr val="bg1"/>
                </a:solidFill>
              </a:rPr>
              <a:t>is now magnetized.</a:t>
            </a:r>
          </a:p>
        </p:txBody>
      </p:sp>
      <p:sp>
        <p:nvSpPr>
          <p:cNvPr id="103" name="Text Box 109"/>
          <p:cNvSpPr txBox="1">
            <a:spLocks noChangeArrowheads="1"/>
          </p:cNvSpPr>
          <p:nvPr/>
        </p:nvSpPr>
        <p:spPr bwMode="auto">
          <a:xfrm>
            <a:off x="386474" y="260648"/>
            <a:ext cx="823334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If </a:t>
            </a:r>
            <a:r>
              <a:rPr lang="en-US" sz="2800" dirty="0">
                <a:solidFill>
                  <a:schemeClr val="bg1"/>
                </a:solidFill>
              </a:rPr>
              <a:t>a magnet is placed close to the ferromagnetic </a:t>
            </a:r>
            <a:r>
              <a:rPr lang="en-US" sz="2800" dirty="0" smtClean="0">
                <a:solidFill>
                  <a:schemeClr val="bg1"/>
                </a:solidFill>
              </a:rPr>
              <a:t>sub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then all the magnetic domains will line up. </a:t>
            </a:r>
          </a:p>
        </p:txBody>
      </p:sp>
      <p:sp>
        <p:nvSpPr>
          <p:cNvPr id="104" name="Text Box 113"/>
          <p:cNvSpPr txBox="1">
            <a:spLocks noChangeArrowheads="1"/>
          </p:cNvSpPr>
          <p:nvPr/>
        </p:nvSpPr>
        <p:spPr bwMode="auto">
          <a:xfrm>
            <a:off x="395536" y="1340768"/>
            <a:ext cx="7318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cause </a:t>
            </a:r>
            <a:r>
              <a:rPr lang="en-US" sz="2800" dirty="0">
                <a:solidFill>
                  <a:schemeClr val="bg1"/>
                </a:solidFill>
              </a:rPr>
              <a:t>the domains to all line up in the same </a:t>
            </a:r>
            <a:r>
              <a:rPr lang="en-US" sz="2800" dirty="0" smtClean="0">
                <a:solidFill>
                  <a:schemeClr val="bg1"/>
                </a:solidFill>
              </a:rPr>
              <a:t>dir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8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Electromagnets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5436096" y="1052736"/>
              <a:ext cx="3600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95536" y="1484784"/>
            <a:ext cx="84249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bg1"/>
                </a:solidFill>
              </a:rPr>
              <a:t>  </a:t>
            </a:r>
            <a:r>
              <a:rPr lang="en-US" sz="2800" b="1" i="1" dirty="0" smtClean="0">
                <a:solidFill>
                  <a:srgbClr val="92D050"/>
                </a:solidFill>
              </a:rPr>
              <a:t>Electromagnets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are conductors which become magnetized </a:t>
            </a:r>
            <a:r>
              <a:rPr lang="en-US" sz="2800" dirty="0" smtClean="0">
                <a:solidFill>
                  <a:schemeClr val="bg1"/>
                </a:solidFill>
              </a:rPr>
              <a:t>when </a:t>
            </a:r>
            <a:r>
              <a:rPr lang="en-US" sz="2800" dirty="0">
                <a:solidFill>
                  <a:schemeClr val="bg1"/>
                </a:solidFill>
              </a:rPr>
              <a:t>an electrical current flows through it. 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39552" y="2564904"/>
            <a:ext cx="8280920" cy="954107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i="1" dirty="0" err="1">
                <a:solidFill>
                  <a:srgbClr val="92D050"/>
                </a:solidFill>
              </a:rPr>
              <a:t>Oersted’s</a:t>
            </a:r>
            <a:r>
              <a:rPr lang="en-US" sz="2800" b="1" i="1" dirty="0">
                <a:solidFill>
                  <a:srgbClr val="92D050"/>
                </a:solidFill>
              </a:rPr>
              <a:t> Principle </a:t>
            </a:r>
            <a:r>
              <a:rPr lang="en-US" sz="2800" dirty="0">
                <a:solidFill>
                  <a:srgbClr val="92D050"/>
                </a:solidFill>
              </a:rPr>
              <a:t>– </a:t>
            </a:r>
            <a:r>
              <a:rPr lang="en-US" sz="2800" dirty="0" smtClean="0">
                <a:solidFill>
                  <a:srgbClr val="92D050"/>
                </a:solidFill>
              </a:rPr>
              <a:t>Current </a:t>
            </a:r>
            <a:r>
              <a:rPr lang="en-US" sz="2800" dirty="0">
                <a:solidFill>
                  <a:srgbClr val="92D050"/>
                </a:solidFill>
              </a:rPr>
              <a:t>moving through a </a:t>
            </a:r>
            <a:r>
              <a:rPr lang="en-US" sz="2800" dirty="0" smtClean="0">
                <a:solidFill>
                  <a:srgbClr val="92D050"/>
                </a:solidFill>
              </a:rPr>
              <a:t>conductor produces </a:t>
            </a:r>
            <a:r>
              <a:rPr lang="en-US" sz="2800" dirty="0">
                <a:solidFill>
                  <a:srgbClr val="92D050"/>
                </a:solidFill>
              </a:rPr>
              <a:t>a circular magnetic field </a:t>
            </a: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53189"/>
              </p:ext>
            </p:extLst>
          </p:nvPr>
        </p:nvGraphicFramePr>
        <p:xfrm>
          <a:off x="2411760" y="3717032"/>
          <a:ext cx="4464496" cy="310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3" name="Bitmap Image" r:id="rId3" imgW="5552381" imgH="3858164" progId="Paint.Picture">
                  <p:embed/>
                </p:oleObj>
              </mc:Choice>
              <mc:Fallback>
                <p:oleObj name="Bitmap Image" r:id="rId3" imgW="5552381" imgH="385816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717032"/>
                        <a:ext cx="4464496" cy="310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2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536" y="404664"/>
            <a:ext cx="8568952" cy="1815882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92D050"/>
                </a:solidFill>
              </a:rPr>
              <a:t>RHR #1</a:t>
            </a:r>
            <a:r>
              <a:rPr lang="en-US" sz="2800" dirty="0">
                <a:solidFill>
                  <a:srgbClr val="92D050"/>
                </a:solidFill>
              </a:rPr>
              <a:t>:  Grasp the conductor with the thumb of the right </a:t>
            </a:r>
            <a:r>
              <a:rPr lang="en-US" sz="2800" dirty="0" smtClean="0">
                <a:solidFill>
                  <a:srgbClr val="92D050"/>
                </a:solidFill>
              </a:rPr>
              <a:t>hand pointing </a:t>
            </a:r>
            <a:r>
              <a:rPr lang="en-US" sz="2800" dirty="0">
                <a:solidFill>
                  <a:srgbClr val="92D050"/>
                </a:solidFill>
              </a:rPr>
              <a:t>in the direction of the </a:t>
            </a:r>
            <a:r>
              <a:rPr lang="en-US" sz="2800" dirty="0" smtClean="0">
                <a:solidFill>
                  <a:srgbClr val="92D050"/>
                </a:solidFill>
              </a:rPr>
              <a:t>current.   </a:t>
            </a:r>
            <a:r>
              <a:rPr lang="en-US" sz="2800" dirty="0">
                <a:solidFill>
                  <a:srgbClr val="92D050"/>
                </a:solidFill>
              </a:rPr>
              <a:t>The curved fingers point </a:t>
            </a:r>
            <a:r>
              <a:rPr lang="en-US" sz="2800" dirty="0" smtClean="0">
                <a:solidFill>
                  <a:srgbClr val="92D050"/>
                </a:solidFill>
              </a:rPr>
              <a:t>in the direction of the magnetic field around the conductor.</a:t>
            </a:r>
            <a:endParaRPr lang="en-US" sz="2800" dirty="0">
              <a:solidFill>
                <a:srgbClr val="92D05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53802"/>
            <a:ext cx="8568952" cy="38613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53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9552" y="332656"/>
            <a:ext cx="82089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If </a:t>
            </a:r>
            <a:r>
              <a:rPr lang="en-US" sz="2800" dirty="0">
                <a:solidFill>
                  <a:schemeClr val="bg1"/>
                </a:solidFill>
              </a:rPr>
              <a:t>the straight conductor is coiled around and around, a </a:t>
            </a:r>
            <a:r>
              <a:rPr lang="en-US" sz="2800" b="1" i="1" dirty="0" smtClean="0">
                <a:solidFill>
                  <a:srgbClr val="92D050"/>
                </a:solidFill>
              </a:rPr>
              <a:t>solenoid</a:t>
            </a:r>
            <a:r>
              <a:rPr lang="en-US" sz="2800" dirty="0" smtClean="0">
                <a:solidFill>
                  <a:schemeClr val="bg1"/>
                </a:solidFill>
              </a:rPr>
              <a:t> is </a:t>
            </a:r>
            <a:r>
              <a:rPr lang="en-US" sz="2800" dirty="0">
                <a:solidFill>
                  <a:schemeClr val="bg1"/>
                </a:solidFill>
              </a:rPr>
              <a:t>formed.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680464"/>
              </p:ext>
            </p:extLst>
          </p:nvPr>
        </p:nvGraphicFramePr>
        <p:xfrm>
          <a:off x="2339752" y="2768111"/>
          <a:ext cx="4464496" cy="397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7" name="Bitmap Image" r:id="rId3" imgW="5885714" imgH="5238095" progId="Paint.Picture">
                  <p:embed/>
                </p:oleObj>
              </mc:Choice>
              <mc:Fallback>
                <p:oleObj name="Bitmap Image" r:id="rId3" imgW="5885714" imgH="52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768111"/>
                        <a:ext cx="4464496" cy="3973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39552" y="1556792"/>
            <a:ext cx="84249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If </a:t>
            </a:r>
            <a:r>
              <a:rPr lang="en-US" sz="2800" dirty="0">
                <a:solidFill>
                  <a:schemeClr val="bg1"/>
                </a:solidFill>
              </a:rPr>
              <a:t>the solenoid is connected to a battery, an </a:t>
            </a:r>
            <a:r>
              <a:rPr lang="en-US" sz="2800" b="1" i="1" dirty="0">
                <a:solidFill>
                  <a:srgbClr val="92D050"/>
                </a:solidFill>
              </a:rPr>
              <a:t>electromagnet</a:t>
            </a:r>
            <a:r>
              <a:rPr lang="en-US" sz="2800" dirty="0">
                <a:solidFill>
                  <a:schemeClr val="bg1"/>
                </a:solidFill>
              </a:rPr>
              <a:t> is </a:t>
            </a:r>
            <a:r>
              <a:rPr lang="en-US" sz="2800" dirty="0" smtClean="0">
                <a:solidFill>
                  <a:schemeClr val="bg1"/>
                </a:solidFill>
              </a:rPr>
              <a:t>formed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404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23528" y="188640"/>
            <a:ext cx="8568952" cy="2246769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92D050"/>
                </a:solidFill>
              </a:rPr>
              <a:t>RHR #2:</a:t>
            </a:r>
            <a:r>
              <a:rPr lang="en-US" sz="2800" dirty="0">
                <a:solidFill>
                  <a:srgbClr val="92D050"/>
                </a:solidFill>
              </a:rPr>
              <a:t>  Grasp the coiled solenoid with the right hand such </a:t>
            </a:r>
            <a:r>
              <a:rPr lang="en-US" sz="2800" dirty="0" smtClean="0">
                <a:solidFill>
                  <a:srgbClr val="92D050"/>
                </a:solidFill>
              </a:rPr>
              <a:t>that </a:t>
            </a:r>
            <a:r>
              <a:rPr lang="en-US" sz="2800" dirty="0">
                <a:solidFill>
                  <a:srgbClr val="92D050"/>
                </a:solidFill>
              </a:rPr>
              <a:t>the curved fingers point in the direction of the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current.  </a:t>
            </a:r>
            <a:r>
              <a:rPr lang="en-US" sz="2800" dirty="0">
                <a:solidFill>
                  <a:srgbClr val="92D050"/>
                </a:solidFill>
              </a:rPr>
              <a:t>The </a:t>
            </a:r>
            <a:r>
              <a:rPr lang="en-US" sz="2800" dirty="0" smtClean="0">
                <a:solidFill>
                  <a:srgbClr val="92D050"/>
                </a:solidFill>
              </a:rPr>
              <a:t>thumb </a:t>
            </a:r>
            <a:r>
              <a:rPr lang="en-US" sz="2800" dirty="0">
                <a:solidFill>
                  <a:srgbClr val="92D050"/>
                </a:solidFill>
              </a:rPr>
              <a:t>points in the direction of the magnetic </a:t>
            </a:r>
            <a:r>
              <a:rPr lang="en-US" sz="2800" dirty="0" smtClean="0">
                <a:solidFill>
                  <a:srgbClr val="92D050"/>
                </a:solidFill>
              </a:rPr>
              <a:t>field inside </a:t>
            </a:r>
            <a:r>
              <a:rPr lang="en-US" sz="2800" dirty="0">
                <a:solidFill>
                  <a:srgbClr val="92D050"/>
                </a:solidFill>
              </a:rPr>
              <a:t>the coil.  Outside the coil, the thumb </a:t>
            </a:r>
            <a:r>
              <a:rPr lang="en-US" sz="2800" dirty="0" smtClean="0">
                <a:solidFill>
                  <a:srgbClr val="92D050"/>
                </a:solidFill>
              </a:rPr>
              <a:t>points to </a:t>
            </a:r>
            <a:r>
              <a:rPr lang="en-US" sz="2800" dirty="0">
                <a:solidFill>
                  <a:srgbClr val="92D050"/>
                </a:solidFill>
              </a:rPr>
              <a:t>the north pole of the electromagnet.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3528" y="2708920"/>
            <a:ext cx="8568952" cy="4062194"/>
            <a:chOff x="974" y="2347"/>
            <a:chExt cx="4057" cy="1973"/>
          </a:xfrm>
        </p:grpSpPr>
        <p:pic>
          <p:nvPicPr>
            <p:cNvPr id="4" name="Picture 4" descr="C:\WINDOWS\TEMP\~AUT0047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4" y="2347"/>
              <a:ext cx="4057" cy="197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028" y="2909"/>
              <a:ext cx="200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104" y="2906"/>
              <a:ext cx="168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1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9512" y="274638"/>
            <a:ext cx="859936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key </a:t>
            </a:r>
            <a:r>
              <a:rPr lang="en-US" sz="2800" dirty="0">
                <a:solidFill>
                  <a:schemeClr val="bg1"/>
                </a:solidFill>
              </a:rPr>
              <a:t>advantage of an electromagnet over a regular </a:t>
            </a:r>
            <a:r>
              <a:rPr lang="en-US" sz="2800" dirty="0" smtClean="0">
                <a:solidFill>
                  <a:schemeClr val="bg1"/>
                </a:solidFill>
              </a:rPr>
              <a:t>magnet is </a:t>
            </a:r>
            <a:r>
              <a:rPr lang="en-US" sz="2800" dirty="0">
                <a:solidFill>
                  <a:schemeClr val="bg1"/>
                </a:solidFill>
              </a:rPr>
              <a:t>that </a:t>
            </a:r>
            <a:r>
              <a:rPr lang="en-US" sz="2800" dirty="0" smtClean="0">
                <a:solidFill>
                  <a:schemeClr val="bg1"/>
                </a:solidFill>
              </a:rPr>
              <a:t>it can </a:t>
            </a:r>
            <a:r>
              <a:rPr lang="en-US" sz="2800" dirty="0">
                <a:solidFill>
                  <a:schemeClr val="bg1"/>
                </a:solidFill>
              </a:rPr>
              <a:t>be turn on and off.  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electromagnets are </a:t>
            </a:r>
            <a:r>
              <a:rPr lang="en-US" sz="2800" dirty="0">
                <a:solidFill>
                  <a:schemeClr val="bg1"/>
                </a:solidFill>
              </a:rPr>
              <a:t>only magnetized when a current is </a:t>
            </a:r>
            <a:r>
              <a:rPr lang="en-US" sz="2800" dirty="0" smtClean="0">
                <a:solidFill>
                  <a:schemeClr val="bg1"/>
                </a:solidFill>
              </a:rPr>
              <a:t>flowing through </a:t>
            </a:r>
            <a:r>
              <a:rPr lang="en-US" sz="2800" dirty="0">
                <a:solidFill>
                  <a:schemeClr val="bg1"/>
                </a:solidFill>
              </a:rPr>
              <a:t>it.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233" y="2852936"/>
            <a:ext cx="758412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four </a:t>
            </a:r>
            <a:r>
              <a:rPr lang="en-US" sz="2800" dirty="0">
                <a:solidFill>
                  <a:schemeClr val="bg1"/>
                </a:solidFill>
              </a:rPr>
              <a:t>properties which affect the strength of an </a:t>
            </a:r>
          </a:p>
          <a:p>
            <a:r>
              <a:rPr lang="en-US" sz="2800" dirty="0">
                <a:solidFill>
                  <a:schemeClr val="bg1"/>
                </a:solidFill>
              </a:rPr>
              <a:t>electromagnet.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99568" y="3933056"/>
            <a:ext cx="39134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  The current in the coil.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93218" y="4581128"/>
            <a:ext cx="51919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2.  The number of turns in the coil.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94806" y="5301208"/>
            <a:ext cx="68093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3.  The type of material in the core of the coil.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94806" y="6002124"/>
            <a:ext cx="58897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 startAt="4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diameter of the core in the coil.</a:t>
            </a:r>
          </a:p>
        </p:txBody>
      </p:sp>
    </p:spTree>
    <p:extLst>
      <p:ext uri="{BB962C8B-B14F-4D97-AF65-F5344CB8AC3E}">
        <p14:creationId xmlns:p14="http://schemas.microsoft.com/office/powerpoint/2010/main" val="409063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42926" y="2071678"/>
            <a:ext cx="73580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12.1, 12.2, and 12.4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ea typeface="Times New Roman" pitchFamily="18" charset="0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Tutorials in the sections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– 6 pg 552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– 7 pg 556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1 –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4, 7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562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758295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784076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558495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the law of magnetism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describe magnetic fields and magnetic field lines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the RHR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</a:t>
            </a:r>
            <a:r>
              <a:rPr lang="en-CA" sz="2800" dirty="0" smtClean="0">
                <a:solidFill>
                  <a:schemeClr val="bg1"/>
                </a:solidFill>
              </a:rPr>
              <a:t>RHR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772816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3558495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the law of magnetism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describe magnetic fields and magnetic field lines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the RHR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</a:t>
            </a:r>
            <a:r>
              <a:rPr lang="en-CA" sz="2800" dirty="0" smtClean="0">
                <a:solidFill>
                  <a:schemeClr val="bg1"/>
                </a:solidFill>
              </a:rPr>
              <a:t>RHR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The Law of Magnetism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7020272" y="1052736"/>
              <a:ext cx="20162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323528" y="1467941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Every magnet has a north and a south pole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75656" y="2348880"/>
            <a:ext cx="6264696" cy="2448272"/>
            <a:chOff x="1475656" y="2852936"/>
            <a:chExt cx="6264696" cy="2448272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6" y="2852936"/>
              <a:ext cx="6264696" cy="244827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1979712" y="3645024"/>
              <a:ext cx="5200600" cy="866767"/>
              <a:chOff x="1392" y="2736"/>
              <a:chExt cx="2304" cy="384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1152" cy="384"/>
              </a:xfrm>
              <a:prstGeom prst="rect">
                <a:avLst/>
              </a:prstGeom>
              <a:gradFill rotWithShape="0">
                <a:gsLst>
                  <a:gs pos="0">
                    <a:srgbClr val="3366FF">
                      <a:gamma/>
                      <a:shade val="46275"/>
                      <a:invGamma/>
                    </a:srgbClr>
                  </a:gs>
                  <a:gs pos="100000">
                    <a:srgbClr val="3366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1152" cy="384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/>
                <a:r>
                  <a:rPr 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</a:p>
            </p:txBody>
          </p:sp>
        </p:grpSp>
      </p:grp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95536" y="5212357"/>
            <a:ext cx="8280920" cy="138499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92D050"/>
                </a:solidFill>
              </a:rPr>
              <a:t>Similar magnetic poles repel one another with a force.  </a:t>
            </a:r>
          </a:p>
          <a:p>
            <a:r>
              <a:rPr lang="en-US" sz="2800" i="1" dirty="0">
                <a:solidFill>
                  <a:srgbClr val="92D050"/>
                </a:solidFill>
              </a:rPr>
              <a:t>Dissimilar magnetic poles attract one another with a force </a:t>
            </a:r>
          </a:p>
        </p:txBody>
      </p: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7" y="55704"/>
            <a:ext cx="5112567" cy="66856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6526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95536" y="188640"/>
            <a:ext cx="827130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Around </a:t>
            </a:r>
            <a:r>
              <a:rPr lang="en-US" sz="2800" dirty="0">
                <a:solidFill>
                  <a:schemeClr val="bg1"/>
                </a:solidFill>
              </a:rPr>
              <a:t>all magnets is a magnetic field. 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This </a:t>
            </a:r>
            <a:r>
              <a:rPr lang="en-US" sz="2800" dirty="0">
                <a:solidFill>
                  <a:schemeClr val="bg1"/>
                </a:solidFill>
              </a:rPr>
              <a:t>magnetic field </a:t>
            </a:r>
            <a:r>
              <a:rPr lang="en-US" sz="2800" dirty="0" smtClean="0">
                <a:solidFill>
                  <a:schemeClr val="bg1"/>
                </a:solidFill>
              </a:rPr>
              <a:t>is represented as a series </a:t>
            </a:r>
            <a:r>
              <a:rPr lang="en-US" sz="2800" dirty="0">
                <a:solidFill>
                  <a:schemeClr val="bg1"/>
                </a:solidFill>
              </a:rPr>
              <a:t>of lines. 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The </a:t>
            </a:r>
            <a:r>
              <a:rPr lang="en-US" sz="2800" dirty="0">
                <a:solidFill>
                  <a:schemeClr val="bg1"/>
                </a:solidFill>
              </a:rPr>
              <a:t>direction of the </a:t>
            </a:r>
            <a:r>
              <a:rPr lang="en-US" sz="2800" dirty="0" smtClean="0">
                <a:solidFill>
                  <a:schemeClr val="bg1"/>
                </a:solidFill>
              </a:rPr>
              <a:t>field outside </a:t>
            </a:r>
            <a:r>
              <a:rPr lang="en-US" sz="2800" dirty="0">
                <a:solidFill>
                  <a:schemeClr val="bg1"/>
                </a:solidFill>
              </a:rPr>
              <a:t>of the magnet is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    from </a:t>
            </a:r>
            <a:r>
              <a:rPr lang="en-US" sz="2800" dirty="0">
                <a:solidFill>
                  <a:schemeClr val="bg1"/>
                </a:solidFill>
              </a:rPr>
              <a:t>N to S.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008386"/>
            <a:ext cx="7128792" cy="3732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69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8488277" cy="6120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825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65125" y="268288"/>
            <a:ext cx="845160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A </a:t>
            </a:r>
            <a:r>
              <a:rPr lang="en-US" sz="2800" dirty="0">
                <a:solidFill>
                  <a:schemeClr val="bg1"/>
                </a:solidFill>
              </a:rPr>
              <a:t>substance which can become magnetized is called a </a:t>
            </a:r>
          </a:p>
          <a:p>
            <a:r>
              <a:rPr lang="en-US" sz="2800" b="1" i="1" dirty="0">
                <a:solidFill>
                  <a:srgbClr val="92D050"/>
                </a:solidFill>
              </a:rPr>
              <a:t>ferromagnetic substance</a:t>
            </a:r>
            <a:r>
              <a:rPr lang="en-US" sz="2800" dirty="0">
                <a:solidFill>
                  <a:schemeClr val="bg1"/>
                </a:solidFill>
              </a:rPr>
              <a:t>.  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There </a:t>
            </a:r>
            <a:r>
              <a:rPr lang="en-US" sz="2800" dirty="0">
                <a:solidFill>
                  <a:schemeClr val="bg1"/>
                </a:solidFill>
              </a:rPr>
              <a:t>are three metals </a:t>
            </a:r>
            <a:r>
              <a:rPr lang="en-US" sz="2800" dirty="0" smtClean="0">
                <a:solidFill>
                  <a:schemeClr val="bg1"/>
                </a:solidFill>
              </a:rPr>
              <a:t>which are ferromagnetic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288871" y="2492896"/>
            <a:ext cx="18549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Iron, Fe.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04746" y="2986608"/>
            <a:ext cx="21605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2800">
                <a:solidFill>
                  <a:schemeClr val="bg1"/>
                </a:solidFill>
              </a:rPr>
              <a:t>2.	Nickel, Ni.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04746" y="3443808"/>
            <a:ext cx="22753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2800">
                <a:solidFill>
                  <a:schemeClr val="bg1"/>
                </a:solidFill>
              </a:rPr>
              <a:t>3.	Cobalt, Co.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65125" y="4277414"/>
            <a:ext cx="722210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Any </a:t>
            </a:r>
            <a:r>
              <a:rPr lang="en-US" sz="2800" dirty="0">
                <a:solidFill>
                  <a:schemeClr val="bg1"/>
                </a:solidFill>
              </a:rPr>
              <a:t>mixture of these three metals will also be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ferromagnetic.  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steel </a:t>
            </a:r>
            <a:r>
              <a:rPr lang="en-US" sz="2800" dirty="0">
                <a:solidFill>
                  <a:schemeClr val="bg1"/>
                </a:solidFill>
              </a:rPr>
              <a:t>contains </a:t>
            </a:r>
            <a:r>
              <a:rPr lang="en-US" sz="2800" dirty="0" smtClean="0">
                <a:solidFill>
                  <a:schemeClr val="bg1"/>
                </a:solidFill>
              </a:rPr>
              <a:t>iron, so </a:t>
            </a:r>
            <a:r>
              <a:rPr lang="en-US" sz="2800" dirty="0">
                <a:solidFill>
                  <a:schemeClr val="bg1"/>
                </a:solidFill>
              </a:rPr>
              <a:t>steel is ferromagnetic.</a:t>
            </a:r>
          </a:p>
        </p:txBody>
      </p:sp>
    </p:spTree>
    <p:extLst>
      <p:ext uri="{BB962C8B-B14F-4D97-AF65-F5344CB8AC3E}">
        <p14:creationId xmlns:p14="http://schemas.microsoft.com/office/powerpoint/2010/main" val="411211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utoUpdateAnimBg="0"/>
      <p:bldP spid="4" grpId="0" autoUpdateAnimBg="0"/>
      <p:bldP spid="5" grpId="0" autoUpdateAnimBg="0"/>
      <p:bldP spid="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260648"/>
            <a:ext cx="8424043" cy="1815882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Domain Theory – All large magnets are made up of smaller and </a:t>
            </a:r>
            <a:r>
              <a:rPr lang="en-US" sz="2800" dirty="0" smtClean="0">
                <a:solidFill>
                  <a:srgbClr val="92D050"/>
                </a:solidFill>
              </a:rPr>
              <a:t>rotatable </a:t>
            </a:r>
            <a:r>
              <a:rPr lang="en-US" sz="2800" dirty="0">
                <a:solidFill>
                  <a:srgbClr val="92D050"/>
                </a:solidFill>
              </a:rPr>
              <a:t>magnets, called dipoles, which can interact with </a:t>
            </a:r>
            <a:r>
              <a:rPr lang="en-US" sz="2800" dirty="0" smtClean="0">
                <a:solidFill>
                  <a:srgbClr val="92D050"/>
                </a:solidFill>
              </a:rPr>
              <a:t>other dipoles </a:t>
            </a:r>
            <a:r>
              <a:rPr lang="en-US" sz="2800" dirty="0">
                <a:solidFill>
                  <a:srgbClr val="92D050"/>
                </a:solidFill>
              </a:rPr>
              <a:t>close by.  If dipoles line up, then a small magnetic </a:t>
            </a:r>
            <a:r>
              <a:rPr lang="en-US" sz="2800" dirty="0" smtClean="0">
                <a:solidFill>
                  <a:srgbClr val="92D050"/>
                </a:solidFill>
              </a:rPr>
              <a:t>domain </a:t>
            </a:r>
            <a:r>
              <a:rPr lang="en-US" sz="2800" dirty="0">
                <a:solidFill>
                  <a:srgbClr val="92D050"/>
                </a:solidFill>
              </a:rPr>
              <a:t>is produced.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079699" y="3678510"/>
            <a:ext cx="6019800" cy="2971800"/>
            <a:chOff x="960" y="1776"/>
            <a:chExt cx="3792" cy="1872"/>
          </a:xfrm>
        </p:grpSpPr>
        <p:sp>
          <p:nvSpPr>
            <p:cNvPr id="4" name="Rectangle 11"/>
            <p:cNvSpPr>
              <a:spLocks noChangeArrowheads="1"/>
            </p:cNvSpPr>
            <p:nvPr/>
          </p:nvSpPr>
          <p:spPr bwMode="auto">
            <a:xfrm>
              <a:off x="960" y="1776"/>
              <a:ext cx="3792" cy="1872"/>
            </a:xfrm>
            <a:prstGeom prst="rect">
              <a:avLst/>
            </a:prstGeom>
            <a:gradFill rotWithShape="0">
              <a:gsLst>
                <a:gs pos="0">
                  <a:srgbClr val="C0C0C0">
                    <a:gamma/>
                    <a:shade val="66275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" name="Line 12"/>
            <p:cNvSpPr>
              <a:spLocks noChangeShapeType="1"/>
            </p:cNvSpPr>
            <p:nvPr/>
          </p:nvSpPr>
          <p:spPr bwMode="auto">
            <a:xfrm flipH="1">
              <a:off x="1824" y="1776"/>
              <a:ext cx="33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6" name="Line 13"/>
            <p:cNvSpPr>
              <a:spLocks noChangeShapeType="1"/>
            </p:cNvSpPr>
            <p:nvPr/>
          </p:nvSpPr>
          <p:spPr bwMode="auto">
            <a:xfrm flipH="1">
              <a:off x="960" y="254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1824" y="254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 flipH="1">
              <a:off x="1824" y="2784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 flipH="1" flipV="1">
              <a:off x="960" y="2976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1824" y="326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2160" y="27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2544" y="278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H="1" flipV="1">
              <a:off x="2352" y="2256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 flipV="1">
              <a:off x="2352" y="1776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2352" y="2256"/>
              <a:ext cx="100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3360" y="27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flipH="1">
              <a:off x="3168" y="326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 flipV="1">
              <a:off x="3360" y="1776"/>
              <a:ext cx="24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 flipV="1">
              <a:off x="3360" y="2448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4128" y="1776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4224" y="2448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 flipV="1">
              <a:off x="3360" y="3120"/>
              <a:ext cx="13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23" name="Line 32"/>
          <p:cNvSpPr>
            <a:spLocks noChangeShapeType="1"/>
          </p:cNvSpPr>
          <p:nvPr/>
        </p:nvSpPr>
        <p:spPr bwMode="auto">
          <a:xfrm flipV="1">
            <a:off x="2270199" y="3869010"/>
            <a:ext cx="76200" cy="381000"/>
          </a:xfrm>
          <a:prstGeom prst="line">
            <a:avLst/>
          </a:prstGeom>
          <a:noFill/>
          <a:ln w="38100">
            <a:solidFill>
              <a:srgbClr val="99FF33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sz="2800"/>
          </a:p>
        </p:txBody>
      </p:sp>
      <p:grpSp>
        <p:nvGrpSpPr>
          <p:cNvPr id="24" name="Group 43"/>
          <p:cNvGrpSpPr>
            <a:grpSpLocks/>
          </p:cNvGrpSpPr>
          <p:nvPr/>
        </p:nvGrpSpPr>
        <p:grpSpPr bwMode="auto">
          <a:xfrm>
            <a:off x="2232099" y="3754710"/>
            <a:ext cx="1562100" cy="1066800"/>
            <a:chOff x="1032" y="1824"/>
            <a:chExt cx="984" cy="672"/>
          </a:xfrm>
        </p:grpSpPr>
        <p:sp>
          <p:nvSpPr>
            <p:cNvPr id="25" name="Line 33"/>
            <p:cNvSpPr>
              <a:spLocks noChangeShapeType="1"/>
            </p:cNvSpPr>
            <p:nvPr/>
          </p:nvSpPr>
          <p:spPr bwMode="auto">
            <a:xfrm flipV="1">
              <a:off x="1248" y="182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 flipV="1">
              <a:off x="1200" y="218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 flipV="1">
              <a:off x="1368" y="2256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 flipV="1">
              <a:off x="1392" y="194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 flipV="1">
              <a:off x="1632" y="182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 flipV="1">
              <a:off x="1536" y="2136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 flipV="1">
              <a:off x="1704" y="2256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 flipV="1">
              <a:off x="1800" y="194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3" name="Line 41"/>
            <p:cNvSpPr>
              <a:spLocks noChangeShapeType="1"/>
            </p:cNvSpPr>
            <p:nvPr/>
          </p:nvSpPr>
          <p:spPr bwMode="auto">
            <a:xfrm flipV="1">
              <a:off x="1968" y="182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 flipV="1">
              <a:off x="1032" y="2256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</p:grpSp>
      <p:grpSp>
        <p:nvGrpSpPr>
          <p:cNvPr id="35" name="Group 52"/>
          <p:cNvGrpSpPr>
            <a:grpSpLocks/>
          </p:cNvGrpSpPr>
          <p:nvPr/>
        </p:nvGrpSpPr>
        <p:grpSpPr bwMode="auto">
          <a:xfrm>
            <a:off x="735087" y="2992710"/>
            <a:ext cx="2617787" cy="1409700"/>
            <a:chOff x="89" y="1344"/>
            <a:chExt cx="1649" cy="888"/>
          </a:xfrm>
        </p:grpSpPr>
        <p:sp>
          <p:nvSpPr>
            <p:cNvPr id="36" name="Text Box 44"/>
            <p:cNvSpPr txBox="1">
              <a:spLocks noChangeArrowheads="1"/>
            </p:cNvSpPr>
            <p:nvPr/>
          </p:nvSpPr>
          <p:spPr bwMode="auto">
            <a:xfrm>
              <a:off x="89" y="1344"/>
              <a:ext cx="164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Magnetic Dipole</a:t>
              </a:r>
            </a:p>
          </p:txBody>
        </p:sp>
        <p:sp>
          <p:nvSpPr>
            <p:cNvPr id="37" name="Oval 46"/>
            <p:cNvSpPr>
              <a:spLocks noChangeArrowheads="1"/>
            </p:cNvSpPr>
            <p:nvPr/>
          </p:nvSpPr>
          <p:spPr bwMode="auto">
            <a:xfrm>
              <a:off x="883" y="1824"/>
              <a:ext cx="394" cy="4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768" y="1632"/>
              <a:ext cx="216" cy="2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/>
            </a:p>
          </p:txBody>
        </p:sp>
      </p:grpSp>
      <p:grpSp>
        <p:nvGrpSpPr>
          <p:cNvPr id="39" name="Group 51"/>
          <p:cNvGrpSpPr>
            <a:grpSpLocks/>
          </p:cNvGrpSpPr>
          <p:nvPr/>
        </p:nvGrpSpPr>
        <p:grpSpPr bwMode="auto">
          <a:xfrm>
            <a:off x="1784424" y="2535510"/>
            <a:ext cx="5594351" cy="2817813"/>
            <a:chOff x="768" y="1129"/>
            <a:chExt cx="3524" cy="1775"/>
          </a:xfrm>
        </p:grpSpPr>
        <p:sp>
          <p:nvSpPr>
            <p:cNvPr id="40" name="Text Box 48"/>
            <p:cNvSpPr txBox="1">
              <a:spLocks noChangeArrowheads="1"/>
            </p:cNvSpPr>
            <p:nvPr/>
          </p:nvSpPr>
          <p:spPr bwMode="auto">
            <a:xfrm>
              <a:off x="2510" y="1129"/>
              <a:ext cx="178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Magnetic Domain</a:t>
              </a:r>
            </a:p>
          </p:txBody>
        </p:sp>
        <p:sp>
          <p:nvSpPr>
            <p:cNvPr id="41" name="Oval 49"/>
            <p:cNvSpPr>
              <a:spLocks noChangeArrowheads="1"/>
            </p:cNvSpPr>
            <p:nvPr/>
          </p:nvSpPr>
          <p:spPr bwMode="auto">
            <a:xfrm>
              <a:off x="768" y="1560"/>
              <a:ext cx="1493" cy="134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2" name="Line 50"/>
            <p:cNvSpPr>
              <a:spLocks noChangeShapeType="1"/>
            </p:cNvSpPr>
            <p:nvPr/>
          </p:nvSpPr>
          <p:spPr bwMode="auto">
            <a:xfrm flipV="1">
              <a:off x="2160" y="1417"/>
              <a:ext cx="672" cy="4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/>
            </a:p>
          </p:txBody>
        </p:sp>
      </p:grpSp>
      <p:grpSp>
        <p:nvGrpSpPr>
          <p:cNvPr id="43" name="Group 128"/>
          <p:cNvGrpSpPr>
            <a:grpSpLocks/>
          </p:cNvGrpSpPr>
          <p:nvPr/>
        </p:nvGrpSpPr>
        <p:grpSpPr bwMode="auto">
          <a:xfrm>
            <a:off x="2232099" y="3754710"/>
            <a:ext cx="5867400" cy="2914650"/>
            <a:chOff x="1032" y="1824"/>
            <a:chExt cx="3696" cy="1836"/>
          </a:xfrm>
        </p:grpSpPr>
        <p:sp>
          <p:nvSpPr>
            <p:cNvPr id="44" name="Line 53"/>
            <p:cNvSpPr>
              <a:spLocks noChangeShapeType="1"/>
            </p:cNvSpPr>
            <p:nvPr/>
          </p:nvSpPr>
          <p:spPr bwMode="auto">
            <a:xfrm rot="6860225" flipV="1">
              <a:off x="1128" y="2592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45" name="Line 54"/>
            <p:cNvSpPr>
              <a:spLocks noChangeShapeType="1"/>
            </p:cNvSpPr>
            <p:nvPr/>
          </p:nvSpPr>
          <p:spPr bwMode="auto">
            <a:xfrm rot="6860225" flipV="1">
              <a:off x="1128" y="2832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46" name="Line 55"/>
            <p:cNvSpPr>
              <a:spLocks noChangeShapeType="1"/>
            </p:cNvSpPr>
            <p:nvPr/>
          </p:nvSpPr>
          <p:spPr bwMode="auto">
            <a:xfrm rot="6860225" flipV="1">
              <a:off x="1392" y="2568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47" name="Line 56"/>
            <p:cNvSpPr>
              <a:spLocks noChangeShapeType="1"/>
            </p:cNvSpPr>
            <p:nvPr/>
          </p:nvSpPr>
          <p:spPr bwMode="auto">
            <a:xfrm rot="6860225" flipV="1">
              <a:off x="1416" y="2832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48" name="Line 57"/>
            <p:cNvSpPr>
              <a:spLocks noChangeShapeType="1"/>
            </p:cNvSpPr>
            <p:nvPr/>
          </p:nvSpPr>
          <p:spPr bwMode="auto">
            <a:xfrm rot="6860225" flipV="1">
              <a:off x="1776" y="2592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49" name="Line 58"/>
            <p:cNvSpPr>
              <a:spLocks noChangeShapeType="1"/>
            </p:cNvSpPr>
            <p:nvPr/>
          </p:nvSpPr>
          <p:spPr bwMode="auto">
            <a:xfrm rot="6860225" flipV="1">
              <a:off x="1704" y="2736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0" name="Line 59"/>
            <p:cNvSpPr>
              <a:spLocks noChangeShapeType="1"/>
            </p:cNvSpPr>
            <p:nvPr/>
          </p:nvSpPr>
          <p:spPr bwMode="auto">
            <a:xfrm rot="6860225" flipV="1">
              <a:off x="1656" y="288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1" name="Line 60"/>
            <p:cNvSpPr>
              <a:spLocks noChangeShapeType="1"/>
            </p:cNvSpPr>
            <p:nvPr/>
          </p:nvSpPr>
          <p:spPr bwMode="auto">
            <a:xfrm rot="10457627" flipV="1">
              <a:off x="1296" y="338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2" name="Line 61"/>
            <p:cNvSpPr>
              <a:spLocks noChangeShapeType="1"/>
            </p:cNvSpPr>
            <p:nvPr/>
          </p:nvSpPr>
          <p:spPr bwMode="auto">
            <a:xfrm rot="10457627" flipV="1">
              <a:off x="1368" y="314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3" name="Line 62"/>
            <p:cNvSpPr>
              <a:spLocks noChangeShapeType="1"/>
            </p:cNvSpPr>
            <p:nvPr/>
          </p:nvSpPr>
          <p:spPr bwMode="auto">
            <a:xfrm rot="10457627" flipV="1">
              <a:off x="1080" y="338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4" name="Line 63"/>
            <p:cNvSpPr>
              <a:spLocks noChangeShapeType="1"/>
            </p:cNvSpPr>
            <p:nvPr/>
          </p:nvSpPr>
          <p:spPr bwMode="auto">
            <a:xfrm rot="10457627" flipV="1">
              <a:off x="1200" y="314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5" name="Line 64"/>
            <p:cNvSpPr>
              <a:spLocks noChangeShapeType="1"/>
            </p:cNvSpPr>
            <p:nvPr/>
          </p:nvSpPr>
          <p:spPr bwMode="auto">
            <a:xfrm rot="10457627" flipV="1">
              <a:off x="1032" y="3096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6" name="Line 65"/>
            <p:cNvSpPr>
              <a:spLocks noChangeShapeType="1"/>
            </p:cNvSpPr>
            <p:nvPr/>
          </p:nvSpPr>
          <p:spPr bwMode="auto">
            <a:xfrm rot="10457627" flipV="1">
              <a:off x="1536" y="326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7" name="Line 66"/>
            <p:cNvSpPr>
              <a:spLocks noChangeShapeType="1"/>
            </p:cNvSpPr>
            <p:nvPr/>
          </p:nvSpPr>
          <p:spPr bwMode="auto">
            <a:xfrm rot="10457627" flipV="1">
              <a:off x="1704" y="3336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8" name="Line 67"/>
            <p:cNvSpPr>
              <a:spLocks noChangeShapeType="1"/>
            </p:cNvSpPr>
            <p:nvPr/>
          </p:nvSpPr>
          <p:spPr bwMode="auto">
            <a:xfrm rot="5063180" flipV="1">
              <a:off x="2339" y="1728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9" name="Line 68"/>
            <p:cNvSpPr>
              <a:spLocks noChangeShapeType="1"/>
            </p:cNvSpPr>
            <p:nvPr/>
          </p:nvSpPr>
          <p:spPr bwMode="auto">
            <a:xfrm rot="5063180" flipV="1">
              <a:off x="2118" y="204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60" name="Line 69"/>
            <p:cNvSpPr>
              <a:spLocks noChangeShapeType="1"/>
            </p:cNvSpPr>
            <p:nvPr/>
          </p:nvSpPr>
          <p:spPr bwMode="auto">
            <a:xfrm rot="5063180" flipV="1">
              <a:off x="2064" y="2232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61" name="Line 70"/>
            <p:cNvSpPr>
              <a:spLocks noChangeShapeType="1"/>
            </p:cNvSpPr>
            <p:nvPr/>
          </p:nvSpPr>
          <p:spPr bwMode="auto">
            <a:xfrm rot="5063180" flipV="1">
              <a:off x="2160" y="254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62" name="Line 71"/>
            <p:cNvSpPr>
              <a:spLocks noChangeShapeType="1"/>
            </p:cNvSpPr>
            <p:nvPr/>
          </p:nvSpPr>
          <p:spPr bwMode="auto">
            <a:xfrm rot="5063180" flipV="1">
              <a:off x="2232" y="1848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63" name="Line 72"/>
            <p:cNvSpPr>
              <a:spLocks noChangeShapeType="1"/>
            </p:cNvSpPr>
            <p:nvPr/>
          </p:nvSpPr>
          <p:spPr bwMode="auto">
            <a:xfrm rot="5063180" flipV="1">
              <a:off x="2184" y="240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64" name="Line 73"/>
            <p:cNvSpPr>
              <a:spLocks noChangeShapeType="1"/>
            </p:cNvSpPr>
            <p:nvPr/>
          </p:nvSpPr>
          <p:spPr bwMode="auto">
            <a:xfrm rot="2183643" flipV="1">
              <a:off x="2160" y="2831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65" name="Line 74"/>
            <p:cNvSpPr>
              <a:spLocks noChangeShapeType="1"/>
            </p:cNvSpPr>
            <p:nvPr/>
          </p:nvSpPr>
          <p:spPr bwMode="auto">
            <a:xfrm rot="2183643" flipV="1">
              <a:off x="2328" y="336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66" name="Line 75"/>
            <p:cNvSpPr>
              <a:spLocks noChangeShapeType="1"/>
            </p:cNvSpPr>
            <p:nvPr/>
          </p:nvSpPr>
          <p:spPr bwMode="auto">
            <a:xfrm rot="2183643" flipV="1">
              <a:off x="2304" y="314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67" name="Line 76"/>
            <p:cNvSpPr>
              <a:spLocks noChangeShapeType="1"/>
            </p:cNvSpPr>
            <p:nvPr/>
          </p:nvSpPr>
          <p:spPr bwMode="auto">
            <a:xfrm rot="2183643" flipV="1">
              <a:off x="2112" y="312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68" name="Line 77"/>
            <p:cNvSpPr>
              <a:spLocks noChangeShapeType="1"/>
            </p:cNvSpPr>
            <p:nvPr/>
          </p:nvSpPr>
          <p:spPr bwMode="auto">
            <a:xfrm rot="2183643" flipV="1">
              <a:off x="1944" y="312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69" name="Line 78"/>
            <p:cNvSpPr>
              <a:spLocks noChangeShapeType="1"/>
            </p:cNvSpPr>
            <p:nvPr/>
          </p:nvSpPr>
          <p:spPr bwMode="auto">
            <a:xfrm rot="2183643" flipV="1">
              <a:off x="2352" y="2928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0" name="Line 79"/>
            <p:cNvSpPr>
              <a:spLocks noChangeShapeType="1"/>
            </p:cNvSpPr>
            <p:nvPr/>
          </p:nvSpPr>
          <p:spPr bwMode="auto">
            <a:xfrm rot="2183643" flipV="1">
              <a:off x="2040" y="336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1" name="Line 80"/>
            <p:cNvSpPr>
              <a:spLocks noChangeShapeType="1"/>
            </p:cNvSpPr>
            <p:nvPr/>
          </p:nvSpPr>
          <p:spPr bwMode="auto">
            <a:xfrm rot="7966500" flipV="1">
              <a:off x="2670" y="290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2" name="Line 81"/>
            <p:cNvSpPr>
              <a:spLocks noChangeShapeType="1"/>
            </p:cNvSpPr>
            <p:nvPr/>
          </p:nvSpPr>
          <p:spPr bwMode="auto">
            <a:xfrm rot="7966500" flipV="1">
              <a:off x="3120" y="312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3" name="Line 82"/>
            <p:cNvSpPr>
              <a:spLocks noChangeShapeType="1"/>
            </p:cNvSpPr>
            <p:nvPr/>
          </p:nvSpPr>
          <p:spPr bwMode="auto">
            <a:xfrm rot="7966500" flipV="1">
              <a:off x="3030" y="2832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4" name="Line 83"/>
            <p:cNvSpPr>
              <a:spLocks noChangeShapeType="1"/>
            </p:cNvSpPr>
            <p:nvPr/>
          </p:nvSpPr>
          <p:spPr bwMode="auto">
            <a:xfrm rot="7966500" flipV="1">
              <a:off x="3120" y="266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5" name="Line 84"/>
            <p:cNvSpPr>
              <a:spLocks noChangeShapeType="1"/>
            </p:cNvSpPr>
            <p:nvPr/>
          </p:nvSpPr>
          <p:spPr bwMode="auto">
            <a:xfrm rot="7966500" flipV="1">
              <a:off x="2736" y="2687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6" name="Line 85"/>
            <p:cNvSpPr>
              <a:spLocks noChangeShapeType="1"/>
            </p:cNvSpPr>
            <p:nvPr/>
          </p:nvSpPr>
          <p:spPr bwMode="auto">
            <a:xfrm rot="7966500" flipV="1">
              <a:off x="2790" y="252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7" name="Line 86"/>
            <p:cNvSpPr>
              <a:spLocks noChangeShapeType="1"/>
            </p:cNvSpPr>
            <p:nvPr/>
          </p:nvSpPr>
          <p:spPr bwMode="auto">
            <a:xfrm rot="7966500" flipV="1">
              <a:off x="2496" y="240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8" name="Line 87"/>
            <p:cNvSpPr>
              <a:spLocks noChangeShapeType="1"/>
            </p:cNvSpPr>
            <p:nvPr/>
          </p:nvSpPr>
          <p:spPr bwMode="auto">
            <a:xfrm rot="7966500" flipV="1">
              <a:off x="2616" y="336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9" name="Line 88"/>
            <p:cNvSpPr>
              <a:spLocks noChangeShapeType="1"/>
            </p:cNvSpPr>
            <p:nvPr/>
          </p:nvSpPr>
          <p:spPr bwMode="auto">
            <a:xfrm rot="7966500" flipV="1">
              <a:off x="2670" y="312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80" name="Line 89"/>
            <p:cNvSpPr>
              <a:spLocks noChangeShapeType="1"/>
            </p:cNvSpPr>
            <p:nvPr/>
          </p:nvSpPr>
          <p:spPr bwMode="auto">
            <a:xfrm rot="7966500" flipV="1">
              <a:off x="3000" y="3216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81" name="Line 90"/>
            <p:cNvSpPr>
              <a:spLocks noChangeShapeType="1"/>
            </p:cNvSpPr>
            <p:nvPr/>
          </p:nvSpPr>
          <p:spPr bwMode="auto">
            <a:xfrm rot="7966500" flipV="1">
              <a:off x="2910" y="338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82" name="Line 91"/>
            <p:cNvSpPr>
              <a:spLocks noChangeShapeType="1"/>
            </p:cNvSpPr>
            <p:nvPr/>
          </p:nvSpPr>
          <p:spPr bwMode="auto">
            <a:xfrm rot="3683056" flipV="1">
              <a:off x="3192" y="2232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83" name="Line 92"/>
            <p:cNvSpPr>
              <a:spLocks noChangeShapeType="1"/>
            </p:cNvSpPr>
            <p:nvPr/>
          </p:nvSpPr>
          <p:spPr bwMode="auto">
            <a:xfrm rot="3683056" flipV="1">
              <a:off x="3360" y="1848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84" name="Line 93"/>
            <p:cNvSpPr>
              <a:spLocks noChangeShapeType="1"/>
            </p:cNvSpPr>
            <p:nvPr/>
          </p:nvSpPr>
          <p:spPr bwMode="auto">
            <a:xfrm rot="3683056" flipV="1">
              <a:off x="3120" y="1776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85" name="Line 94"/>
            <p:cNvSpPr>
              <a:spLocks noChangeShapeType="1"/>
            </p:cNvSpPr>
            <p:nvPr/>
          </p:nvSpPr>
          <p:spPr bwMode="auto">
            <a:xfrm rot="3683056" flipV="1">
              <a:off x="2760" y="1848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86" name="Line 95"/>
            <p:cNvSpPr>
              <a:spLocks noChangeShapeType="1"/>
            </p:cNvSpPr>
            <p:nvPr/>
          </p:nvSpPr>
          <p:spPr bwMode="auto">
            <a:xfrm rot="3683056" flipV="1">
              <a:off x="2550" y="206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87" name="Line 96"/>
            <p:cNvSpPr>
              <a:spLocks noChangeShapeType="1"/>
            </p:cNvSpPr>
            <p:nvPr/>
          </p:nvSpPr>
          <p:spPr bwMode="auto">
            <a:xfrm rot="3683056" flipV="1">
              <a:off x="2856" y="218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88" name="Line 97"/>
            <p:cNvSpPr>
              <a:spLocks noChangeShapeType="1"/>
            </p:cNvSpPr>
            <p:nvPr/>
          </p:nvSpPr>
          <p:spPr bwMode="auto">
            <a:xfrm rot="3683056" flipV="1">
              <a:off x="3270" y="204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89" name="Line 98"/>
            <p:cNvSpPr>
              <a:spLocks noChangeShapeType="1"/>
            </p:cNvSpPr>
            <p:nvPr/>
          </p:nvSpPr>
          <p:spPr bwMode="auto">
            <a:xfrm rot="3683056" flipV="1">
              <a:off x="2910" y="1968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90" name="Line 99"/>
            <p:cNvSpPr>
              <a:spLocks noChangeShapeType="1"/>
            </p:cNvSpPr>
            <p:nvPr/>
          </p:nvSpPr>
          <p:spPr bwMode="auto">
            <a:xfrm rot="3683056" flipV="1">
              <a:off x="3150" y="240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91" name="Line 100"/>
            <p:cNvSpPr>
              <a:spLocks noChangeShapeType="1"/>
            </p:cNvSpPr>
            <p:nvPr/>
          </p:nvSpPr>
          <p:spPr bwMode="auto">
            <a:xfrm rot="7548589" flipV="1">
              <a:off x="3510" y="242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92" name="Line 102"/>
            <p:cNvSpPr>
              <a:spLocks noChangeShapeType="1"/>
            </p:cNvSpPr>
            <p:nvPr/>
          </p:nvSpPr>
          <p:spPr bwMode="auto">
            <a:xfrm rot="7548589" flipV="1">
              <a:off x="3720" y="228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93" name="Line 103"/>
            <p:cNvSpPr>
              <a:spLocks noChangeShapeType="1"/>
            </p:cNvSpPr>
            <p:nvPr/>
          </p:nvSpPr>
          <p:spPr bwMode="auto">
            <a:xfrm rot="7548589" flipV="1">
              <a:off x="3960" y="2088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94" name="Line 104"/>
            <p:cNvSpPr>
              <a:spLocks noChangeShapeType="1"/>
            </p:cNvSpPr>
            <p:nvPr/>
          </p:nvSpPr>
          <p:spPr bwMode="auto">
            <a:xfrm rot="7548589" flipV="1">
              <a:off x="3672" y="204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95" name="Line 105"/>
            <p:cNvSpPr>
              <a:spLocks noChangeShapeType="1"/>
            </p:cNvSpPr>
            <p:nvPr/>
          </p:nvSpPr>
          <p:spPr bwMode="auto">
            <a:xfrm rot="7548589" flipV="1">
              <a:off x="3912" y="1824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96" name="Line 106"/>
            <p:cNvSpPr>
              <a:spLocks noChangeShapeType="1"/>
            </p:cNvSpPr>
            <p:nvPr/>
          </p:nvSpPr>
          <p:spPr bwMode="auto">
            <a:xfrm rot="7548589" flipV="1">
              <a:off x="3672" y="1800"/>
              <a:ext cx="4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97" name="Line 107"/>
            <p:cNvSpPr>
              <a:spLocks noChangeShapeType="1"/>
            </p:cNvSpPr>
            <p:nvPr/>
          </p:nvSpPr>
          <p:spPr bwMode="auto">
            <a:xfrm rot="10899100" flipV="1">
              <a:off x="3438" y="2928"/>
              <a:ext cx="216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98" name="Line 108"/>
            <p:cNvSpPr>
              <a:spLocks noChangeShapeType="1"/>
            </p:cNvSpPr>
            <p:nvPr/>
          </p:nvSpPr>
          <p:spPr bwMode="auto">
            <a:xfrm rot="7548589" flipV="1">
              <a:off x="4476" y="2316"/>
              <a:ext cx="216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99" name="Line 109"/>
            <p:cNvSpPr>
              <a:spLocks noChangeShapeType="1"/>
            </p:cNvSpPr>
            <p:nvPr/>
          </p:nvSpPr>
          <p:spPr bwMode="auto">
            <a:xfrm rot="7548589" flipV="1">
              <a:off x="4236" y="2208"/>
              <a:ext cx="216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0" name="Line 110"/>
            <p:cNvSpPr>
              <a:spLocks noChangeShapeType="1"/>
            </p:cNvSpPr>
            <p:nvPr/>
          </p:nvSpPr>
          <p:spPr bwMode="auto">
            <a:xfrm rot="7548589" flipV="1">
              <a:off x="4500" y="1908"/>
              <a:ext cx="216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1" name="Line 111"/>
            <p:cNvSpPr>
              <a:spLocks noChangeShapeType="1"/>
            </p:cNvSpPr>
            <p:nvPr/>
          </p:nvSpPr>
          <p:spPr bwMode="auto">
            <a:xfrm rot="7548589" flipV="1">
              <a:off x="4356" y="1908"/>
              <a:ext cx="216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2" name="Line 112"/>
            <p:cNvSpPr>
              <a:spLocks noChangeShapeType="1"/>
            </p:cNvSpPr>
            <p:nvPr/>
          </p:nvSpPr>
          <p:spPr bwMode="auto">
            <a:xfrm rot="7548589" flipV="1">
              <a:off x="4116" y="1872"/>
              <a:ext cx="216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3" name="Line 113"/>
            <p:cNvSpPr>
              <a:spLocks noChangeShapeType="1"/>
            </p:cNvSpPr>
            <p:nvPr/>
          </p:nvSpPr>
          <p:spPr bwMode="auto">
            <a:xfrm rot="10899100" flipV="1">
              <a:off x="3756" y="2880"/>
              <a:ext cx="216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4" name="Line 114"/>
            <p:cNvSpPr>
              <a:spLocks noChangeShapeType="1"/>
            </p:cNvSpPr>
            <p:nvPr/>
          </p:nvSpPr>
          <p:spPr bwMode="auto">
            <a:xfrm rot="10899100" flipV="1">
              <a:off x="3984" y="2904"/>
              <a:ext cx="216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5" name="Line 115"/>
            <p:cNvSpPr>
              <a:spLocks noChangeShapeType="1"/>
            </p:cNvSpPr>
            <p:nvPr/>
          </p:nvSpPr>
          <p:spPr bwMode="auto">
            <a:xfrm rot="10899100" flipV="1">
              <a:off x="4464" y="2828"/>
              <a:ext cx="216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6" name="Line 116"/>
            <p:cNvSpPr>
              <a:spLocks noChangeShapeType="1"/>
            </p:cNvSpPr>
            <p:nvPr/>
          </p:nvSpPr>
          <p:spPr bwMode="auto">
            <a:xfrm rot="10899100" flipV="1">
              <a:off x="4272" y="2688"/>
              <a:ext cx="216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7" name="Line 117"/>
            <p:cNvSpPr>
              <a:spLocks noChangeShapeType="1"/>
            </p:cNvSpPr>
            <p:nvPr/>
          </p:nvSpPr>
          <p:spPr bwMode="auto">
            <a:xfrm rot="10899100" flipV="1">
              <a:off x="4128" y="2592"/>
              <a:ext cx="216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8" name="Line 118"/>
            <p:cNvSpPr>
              <a:spLocks noChangeShapeType="1"/>
            </p:cNvSpPr>
            <p:nvPr/>
          </p:nvSpPr>
          <p:spPr bwMode="auto">
            <a:xfrm rot="10899100" flipV="1">
              <a:off x="3948" y="2543"/>
              <a:ext cx="216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9" name="Line 119"/>
            <p:cNvSpPr>
              <a:spLocks noChangeShapeType="1"/>
            </p:cNvSpPr>
            <p:nvPr/>
          </p:nvSpPr>
          <p:spPr bwMode="auto">
            <a:xfrm rot="10899100" flipV="1">
              <a:off x="3408" y="2708"/>
              <a:ext cx="216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0" name="Line 120"/>
            <p:cNvSpPr>
              <a:spLocks noChangeShapeType="1"/>
            </p:cNvSpPr>
            <p:nvPr/>
          </p:nvSpPr>
          <p:spPr bwMode="auto">
            <a:xfrm rot="10899100" flipV="1">
              <a:off x="3708" y="2640"/>
              <a:ext cx="216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1" name="Line 121"/>
            <p:cNvSpPr>
              <a:spLocks noChangeShapeType="1"/>
            </p:cNvSpPr>
            <p:nvPr/>
          </p:nvSpPr>
          <p:spPr bwMode="auto">
            <a:xfrm rot="15583014" flipV="1">
              <a:off x="3600" y="3252"/>
              <a:ext cx="216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2" name="Line 122"/>
            <p:cNvSpPr>
              <a:spLocks noChangeShapeType="1"/>
            </p:cNvSpPr>
            <p:nvPr/>
          </p:nvSpPr>
          <p:spPr bwMode="auto">
            <a:xfrm rot="15583014" flipV="1">
              <a:off x="4020" y="3216"/>
              <a:ext cx="216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3" name="Line 123"/>
            <p:cNvSpPr>
              <a:spLocks noChangeShapeType="1"/>
            </p:cNvSpPr>
            <p:nvPr/>
          </p:nvSpPr>
          <p:spPr bwMode="auto">
            <a:xfrm rot="15583014" flipV="1">
              <a:off x="3276" y="3420"/>
              <a:ext cx="216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4" name="Line 124"/>
            <p:cNvSpPr>
              <a:spLocks noChangeShapeType="1"/>
            </p:cNvSpPr>
            <p:nvPr/>
          </p:nvSpPr>
          <p:spPr bwMode="auto">
            <a:xfrm rot="15583014" flipV="1">
              <a:off x="3546" y="3432"/>
              <a:ext cx="216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5" name="Line 125"/>
            <p:cNvSpPr>
              <a:spLocks noChangeShapeType="1"/>
            </p:cNvSpPr>
            <p:nvPr/>
          </p:nvSpPr>
          <p:spPr bwMode="auto">
            <a:xfrm rot="15583014" flipV="1">
              <a:off x="4020" y="3384"/>
              <a:ext cx="216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6" name="Line 126"/>
            <p:cNvSpPr>
              <a:spLocks noChangeShapeType="1"/>
            </p:cNvSpPr>
            <p:nvPr/>
          </p:nvSpPr>
          <p:spPr bwMode="auto">
            <a:xfrm rot="15583014" flipV="1">
              <a:off x="4356" y="3384"/>
              <a:ext cx="216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7" name="Line 127"/>
            <p:cNvSpPr>
              <a:spLocks noChangeShapeType="1"/>
            </p:cNvSpPr>
            <p:nvPr/>
          </p:nvSpPr>
          <p:spPr bwMode="auto">
            <a:xfrm rot="15583014" flipV="1">
              <a:off x="4380" y="3204"/>
              <a:ext cx="216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77265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594</Words>
  <Application>Microsoft Office PowerPoint</Application>
  <PresentationFormat>On-screen Show (4:3)</PresentationFormat>
  <Paragraphs>77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215</cp:revision>
  <dcterms:created xsi:type="dcterms:W3CDTF">2013-07-23T20:53:01Z</dcterms:created>
  <dcterms:modified xsi:type="dcterms:W3CDTF">2013-11-29T01:14:51Z</dcterms:modified>
</cp:coreProperties>
</file>