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96" r:id="rId6"/>
    <p:sldId id="397" r:id="rId7"/>
    <p:sldId id="350" r:id="rId8"/>
    <p:sldId id="398" r:id="rId9"/>
    <p:sldId id="399" r:id="rId10"/>
    <p:sldId id="400" r:id="rId11"/>
    <p:sldId id="401" r:id="rId12"/>
    <p:sldId id="402" r:id="rId13"/>
    <p:sldId id="403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6900"/>
    <a:srgbClr val="29B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09/12/2013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60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09/12/2013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03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09/12/2013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2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09/12/2013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75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09/12/2013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75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09/12/2013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28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09/12/2013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09/12/2013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89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09/12/2013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0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09/12/2013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94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09/12/2013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00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A77EE-B645-4BD2-8B58-0FBBE464147E}" type="datetimeFigureOut">
              <a:rPr lang="en-CA" smtClean="0"/>
              <a:t>09/12/2013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8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365104"/>
            <a:ext cx="8784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Electromagnetic Induction</a:t>
            </a:r>
            <a:endParaRPr lang="en-CA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5166587"/>
            <a:ext cx="8784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lesson will introduce you to the concepts associated with electromagnetic induction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You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also learn about how Faraday’s law of electromagnetic induction is used to create currents in conductors</a:t>
            </a:r>
          </a:p>
        </p:txBody>
      </p:sp>
      <p:pic>
        <p:nvPicPr>
          <p:cNvPr id="8" name="Picture 2" descr="http://www.tutuz.com/wordpress/wp-content/uploads/2010/10/michael_farada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5360"/>
            <a:ext cx="3543758" cy="44873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26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65124" y="1344216"/>
            <a:ext cx="859936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Determine </a:t>
            </a:r>
            <a:r>
              <a:rPr lang="en-US" sz="2800" dirty="0">
                <a:solidFill>
                  <a:srgbClr val="92D050"/>
                </a:solidFill>
              </a:rPr>
              <a:t>the direction of the induced current </a:t>
            </a:r>
            <a:r>
              <a:rPr lang="en-US" sz="2800" dirty="0" smtClean="0">
                <a:solidFill>
                  <a:srgbClr val="92D050"/>
                </a:solidFill>
              </a:rPr>
              <a:t>in the </a:t>
            </a:r>
            <a:r>
              <a:rPr lang="en-US" sz="2800" dirty="0">
                <a:solidFill>
                  <a:srgbClr val="92D050"/>
                </a:solidFill>
              </a:rPr>
              <a:t>coil for the following diagram.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5" y="2708920"/>
            <a:ext cx="8208911" cy="3960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20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394691"/>
              </p:ext>
            </p:extLst>
          </p:nvPr>
        </p:nvGraphicFramePr>
        <p:xfrm>
          <a:off x="1331640" y="3861048"/>
          <a:ext cx="405765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Bitmap Image" r:id="rId4" imgW="4057143" imgH="2085714" progId="PBrush">
                  <p:embed/>
                </p:oleObj>
              </mc:Choice>
              <mc:Fallback>
                <p:oleObj name="Bitmap Image" r:id="rId4" imgW="4057143" imgH="208571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861048"/>
                        <a:ext cx="405765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30"/>
          <p:cNvGrpSpPr>
            <a:grpSpLocks/>
          </p:cNvGrpSpPr>
          <p:nvPr/>
        </p:nvGrpSpPr>
        <p:grpSpPr bwMode="auto">
          <a:xfrm>
            <a:off x="6160144" y="4522068"/>
            <a:ext cx="2300288" cy="419100"/>
            <a:chOff x="3063" y="2328"/>
            <a:chExt cx="1449" cy="264"/>
          </a:xfrm>
        </p:grpSpPr>
        <p:sp>
          <p:nvSpPr>
            <p:cNvPr id="17" name="Rectangle 25"/>
            <p:cNvSpPr>
              <a:spLocks noChangeArrowheads="1"/>
            </p:cNvSpPr>
            <p:nvPr/>
          </p:nvSpPr>
          <p:spPr bwMode="auto">
            <a:xfrm>
              <a:off x="3072" y="2352"/>
              <a:ext cx="720" cy="240"/>
            </a:xfrm>
            <a:prstGeom prst="rect">
              <a:avLst/>
            </a:prstGeom>
            <a:gradFill rotWithShape="0">
              <a:gsLst>
                <a:gs pos="0">
                  <a:srgbClr val="FF0000">
                    <a:gamma/>
                    <a:shade val="46275"/>
                    <a:invGamma/>
                  </a:srgbClr>
                </a:gs>
                <a:gs pos="100000">
                  <a:srgbClr val="FF00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792" y="2352"/>
              <a:ext cx="720" cy="240"/>
            </a:xfrm>
            <a:prstGeom prst="rect">
              <a:avLst/>
            </a:prstGeom>
            <a:gradFill flip="none" rotWithShape="1">
              <a:gsLst>
                <a:gs pos="0">
                  <a:srgbClr val="0033CC">
                    <a:shade val="30000"/>
                    <a:satMod val="115000"/>
                  </a:srgbClr>
                </a:gs>
                <a:gs pos="50000">
                  <a:srgbClr val="0033CC">
                    <a:shade val="67500"/>
                    <a:satMod val="115000"/>
                  </a:srgbClr>
                </a:gs>
                <a:gs pos="100000">
                  <a:srgbClr val="0033CC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3063" y="2328"/>
              <a:ext cx="2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4269" y="2334"/>
              <a:ext cx="2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</a:p>
          </p:txBody>
        </p:sp>
      </p:grpSp>
      <p:sp>
        <p:nvSpPr>
          <p:cNvPr id="30" name="Line 31"/>
          <p:cNvSpPr>
            <a:spLocks noChangeShapeType="1"/>
          </p:cNvSpPr>
          <p:nvPr/>
        </p:nvSpPr>
        <p:spPr bwMode="auto">
          <a:xfrm flipH="1">
            <a:off x="5877802" y="5229200"/>
            <a:ext cx="81915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7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-0.09618 7.40741E-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708920"/>
            <a:ext cx="8136904" cy="3960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39552" y="260648"/>
            <a:ext cx="10198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92D050"/>
                </a:solidFill>
              </a:rPr>
              <a:t>Sol’n</a:t>
            </a:r>
            <a:r>
              <a:rPr lang="en-US" sz="2800" dirty="0">
                <a:solidFill>
                  <a:srgbClr val="92D050"/>
                </a:solidFill>
              </a:rPr>
              <a:t>: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691680" y="260648"/>
            <a:ext cx="734481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Lenz’s Law – in </a:t>
            </a:r>
            <a:r>
              <a:rPr lang="en-US" sz="2800" dirty="0">
                <a:solidFill>
                  <a:srgbClr val="92D050"/>
                </a:solidFill>
              </a:rPr>
              <a:t>order to oppose an outgoing </a:t>
            </a:r>
            <a:r>
              <a:rPr lang="en-US" sz="2800" dirty="0" smtClean="0">
                <a:solidFill>
                  <a:srgbClr val="92D050"/>
                </a:solidFill>
              </a:rPr>
              <a:t>N </a:t>
            </a:r>
            <a:r>
              <a:rPr lang="en-US" sz="2800" dirty="0">
                <a:solidFill>
                  <a:srgbClr val="92D050"/>
                </a:solidFill>
              </a:rPr>
              <a:t>pole, a </a:t>
            </a:r>
            <a:r>
              <a:rPr lang="en-US" sz="2800" dirty="0" smtClean="0">
                <a:solidFill>
                  <a:srgbClr val="92D050"/>
                </a:solidFill>
              </a:rPr>
              <a:t>S </a:t>
            </a:r>
            <a:r>
              <a:rPr lang="en-US" sz="2800" dirty="0">
                <a:solidFill>
                  <a:srgbClr val="92D050"/>
                </a:solidFill>
              </a:rPr>
              <a:t>pole </a:t>
            </a:r>
            <a:r>
              <a:rPr lang="en-US" sz="2800" dirty="0" smtClean="0">
                <a:solidFill>
                  <a:srgbClr val="92D050"/>
                </a:solidFill>
              </a:rPr>
              <a:t>is </a:t>
            </a:r>
            <a:r>
              <a:rPr lang="en-US" sz="2800" dirty="0">
                <a:solidFill>
                  <a:srgbClr val="92D050"/>
                </a:solidFill>
              </a:rPr>
              <a:t>induced at the end </a:t>
            </a:r>
            <a:r>
              <a:rPr lang="en-US" sz="2800" dirty="0" smtClean="0">
                <a:solidFill>
                  <a:srgbClr val="92D050"/>
                </a:solidFill>
              </a:rPr>
              <a:t>of the </a:t>
            </a:r>
            <a:r>
              <a:rPr lang="en-US" sz="2800" dirty="0">
                <a:solidFill>
                  <a:srgbClr val="92D050"/>
                </a:solidFill>
              </a:rPr>
              <a:t>coil.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664519" y="1412776"/>
            <a:ext cx="72279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RHR #2 –to get the dir of the current . </a:t>
            </a:r>
            <a:endParaRPr lang="en-US" sz="2800" dirty="0">
              <a:solidFill>
                <a:srgbClr val="92D050"/>
              </a:solidFill>
            </a:endParaRPr>
          </a:p>
        </p:txBody>
      </p:sp>
      <p:graphicFrame>
        <p:nvGraphicFramePr>
          <p:cNvPr id="24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631909"/>
              </p:ext>
            </p:extLst>
          </p:nvPr>
        </p:nvGraphicFramePr>
        <p:xfrm>
          <a:off x="1331640" y="3863305"/>
          <a:ext cx="405765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Bitmap Image" r:id="rId4" imgW="4057143" imgH="2085714" progId="PBrush">
                  <p:embed/>
                </p:oleObj>
              </mc:Choice>
              <mc:Fallback>
                <p:oleObj name="Bitmap Image" r:id="rId4" imgW="4057143" imgH="208571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863305"/>
                        <a:ext cx="405765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5310336" y="4524325"/>
            <a:ext cx="2286000" cy="419100"/>
            <a:chOff x="3327" y="2328"/>
            <a:chExt cx="1440" cy="264"/>
          </a:xfrm>
        </p:grpSpPr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327" y="2352"/>
              <a:ext cx="720" cy="240"/>
            </a:xfrm>
            <a:prstGeom prst="rect">
              <a:avLst/>
            </a:prstGeom>
            <a:gradFill rotWithShape="0">
              <a:gsLst>
                <a:gs pos="0">
                  <a:srgbClr val="FF0000">
                    <a:gamma/>
                    <a:shade val="46275"/>
                    <a:invGamma/>
                  </a:srgbClr>
                </a:gs>
                <a:gs pos="100000">
                  <a:srgbClr val="FF00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047" y="2352"/>
              <a:ext cx="720" cy="240"/>
            </a:xfrm>
            <a:prstGeom prst="rect">
              <a:avLst/>
            </a:prstGeom>
            <a:gradFill flip="none" rotWithShape="1">
              <a:gsLst>
                <a:gs pos="0">
                  <a:srgbClr val="0033CC">
                    <a:shade val="30000"/>
                    <a:satMod val="115000"/>
                  </a:srgbClr>
                </a:gs>
                <a:gs pos="50000">
                  <a:srgbClr val="0033CC">
                    <a:shade val="67500"/>
                    <a:satMod val="115000"/>
                  </a:srgbClr>
                </a:gs>
                <a:gs pos="100000">
                  <a:srgbClr val="0033CC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3327" y="2328"/>
              <a:ext cx="2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4533" y="2334"/>
              <a:ext cx="2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</a:p>
          </p:txBody>
        </p:sp>
      </p:grpSp>
      <p:sp>
        <p:nvSpPr>
          <p:cNvPr id="30" name="Line 31"/>
          <p:cNvSpPr>
            <a:spLocks noChangeShapeType="1"/>
          </p:cNvSpPr>
          <p:nvPr/>
        </p:nvSpPr>
        <p:spPr bwMode="auto">
          <a:xfrm flipH="1">
            <a:off x="5802553" y="5231457"/>
            <a:ext cx="81915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1" name="Group 20"/>
          <p:cNvGrpSpPr>
            <a:grpSpLocks/>
          </p:cNvGrpSpPr>
          <p:nvPr/>
        </p:nvGrpSpPr>
        <p:grpSpPr bwMode="auto">
          <a:xfrm flipH="1" flipV="1">
            <a:off x="2013779" y="4728864"/>
            <a:ext cx="2319337" cy="152400"/>
            <a:chOff x="1401" y="2898"/>
            <a:chExt cx="1461" cy="96"/>
          </a:xfrm>
        </p:grpSpPr>
        <p:sp>
          <p:nvSpPr>
            <p:cNvPr id="32" name="Line 14"/>
            <p:cNvSpPr>
              <a:spLocks noChangeShapeType="1"/>
            </p:cNvSpPr>
            <p:nvPr/>
          </p:nvSpPr>
          <p:spPr bwMode="auto">
            <a:xfrm flipV="1">
              <a:off x="1689" y="2901"/>
              <a:ext cx="21" cy="81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5"/>
            <p:cNvSpPr>
              <a:spLocks noChangeShapeType="1"/>
            </p:cNvSpPr>
            <p:nvPr/>
          </p:nvSpPr>
          <p:spPr bwMode="auto">
            <a:xfrm flipV="1">
              <a:off x="1401" y="2898"/>
              <a:ext cx="21" cy="78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V="1">
              <a:off x="1977" y="2907"/>
              <a:ext cx="21" cy="81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7"/>
            <p:cNvSpPr>
              <a:spLocks noChangeShapeType="1"/>
            </p:cNvSpPr>
            <p:nvPr/>
          </p:nvSpPr>
          <p:spPr bwMode="auto">
            <a:xfrm flipV="1">
              <a:off x="2268" y="2910"/>
              <a:ext cx="21" cy="81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8"/>
            <p:cNvSpPr>
              <a:spLocks noChangeShapeType="1"/>
            </p:cNvSpPr>
            <p:nvPr/>
          </p:nvSpPr>
          <p:spPr bwMode="auto">
            <a:xfrm flipV="1">
              <a:off x="2556" y="2913"/>
              <a:ext cx="21" cy="81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 flipV="1">
              <a:off x="2841" y="2913"/>
              <a:ext cx="21" cy="81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4904730" y="4511377"/>
            <a:ext cx="4219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N</a:t>
            </a:r>
            <a:endParaRPr 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9" name="Text Box 23"/>
          <p:cNvSpPr txBox="1">
            <a:spLocks noChangeArrowheads="1"/>
          </p:cNvSpPr>
          <p:nvPr/>
        </p:nvSpPr>
        <p:spPr bwMode="auto">
          <a:xfrm>
            <a:off x="1399530" y="4530427"/>
            <a:ext cx="3545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</a:t>
            </a:r>
            <a:endParaRPr lang="en-US" sz="28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478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38" grpId="0" autoUpdateAnimBg="0"/>
      <p:bldP spid="3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830997"/>
            <a:chOff x="395536" y="476672"/>
            <a:chExt cx="8712968" cy="830997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830997"/>
              <a:chOff x="251520" y="476672"/>
              <a:chExt cx="8712968" cy="83099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8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Generating Electricity</a:t>
                </a:r>
                <a:endParaRPr lang="en-CA" sz="36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7452320" y="1052736"/>
              <a:ext cx="15841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372189" y="1916832"/>
            <a:ext cx="866430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Faraday’s </a:t>
            </a:r>
            <a:r>
              <a:rPr lang="en-US" sz="2800" dirty="0">
                <a:solidFill>
                  <a:schemeClr val="bg1"/>
                </a:solidFill>
              </a:rPr>
              <a:t>law of </a:t>
            </a:r>
            <a:r>
              <a:rPr lang="en-US" sz="2800" dirty="0" smtClean="0">
                <a:solidFill>
                  <a:schemeClr val="bg1"/>
                </a:solidFill>
              </a:rPr>
              <a:t>EM </a:t>
            </a:r>
            <a:r>
              <a:rPr lang="en-US" sz="2800" dirty="0">
                <a:solidFill>
                  <a:schemeClr val="bg1"/>
                </a:solidFill>
              </a:rPr>
              <a:t>induction  states that a moving</a:t>
            </a:r>
          </a:p>
          <a:p>
            <a:r>
              <a:rPr lang="en-US" sz="2800" dirty="0">
                <a:solidFill>
                  <a:schemeClr val="bg1"/>
                </a:solidFill>
              </a:rPr>
              <a:t>magnet near a conductor will induce a current in the conductor.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372190" y="3479577"/>
            <a:ext cx="821908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An </a:t>
            </a:r>
            <a:r>
              <a:rPr lang="en-US" sz="2800" dirty="0">
                <a:solidFill>
                  <a:schemeClr val="bg1"/>
                </a:solidFill>
              </a:rPr>
              <a:t>electric generator is a device which is composed of a </a:t>
            </a:r>
            <a:r>
              <a:rPr lang="en-US" sz="2800" dirty="0" smtClean="0">
                <a:solidFill>
                  <a:schemeClr val="bg1"/>
                </a:solidFill>
              </a:rPr>
              <a:t>permanent </a:t>
            </a:r>
            <a:r>
              <a:rPr lang="en-US" sz="2800" dirty="0">
                <a:solidFill>
                  <a:schemeClr val="bg1"/>
                </a:solidFill>
              </a:rPr>
              <a:t>magnet and coils of wire.  The magnet is  made </a:t>
            </a:r>
            <a:r>
              <a:rPr lang="en-US" sz="2800" dirty="0" smtClean="0">
                <a:solidFill>
                  <a:schemeClr val="bg1"/>
                </a:solidFill>
              </a:rPr>
              <a:t>to rotate </a:t>
            </a:r>
            <a:r>
              <a:rPr lang="en-US" sz="2800" dirty="0">
                <a:solidFill>
                  <a:schemeClr val="bg1"/>
                </a:solidFill>
              </a:rPr>
              <a:t>near the wire.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91239" y="5288682"/>
            <a:ext cx="828401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the </a:t>
            </a:r>
            <a:r>
              <a:rPr lang="en-US" sz="2800" dirty="0">
                <a:solidFill>
                  <a:schemeClr val="bg1"/>
                </a:solidFill>
              </a:rPr>
              <a:t>motion of the magnet causes an induced current in </a:t>
            </a:r>
            <a:r>
              <a:rPr lang="en-US" sz="2800" dirty="0" smtClean="0">
                <a:solidFill>
                  <a:schemeClr val="bg1"/>
                </a:solidFill>
              </a:rPr>
              <a:t>the wire </a:t>
            </a:r>
            <a:r>
              <a:rPr lang="en-US" sz="2800" dirty="0">
                <a:solidFill>
                  <a:schemeClr val="bg1"/>
                </a:solidFill>
              </a:rPr>
              <a:t>according to Faraday’s Law. </a:t>
            </a:r>
          </a:p>
        </p:txBody>
      </p:sp>
    </p:spTree>
    <p:extLst>
      <p:ext uri="{BB962C8B-B14F-4D97-AF65-F5344CB8AC3E}">
        <p14:creationId xmlns:p14="http://schemas.microsoft.com/office/powerpoint/2010/main" val="6170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8" grpId="0" autoUpdateAnimBg="0"/>
      <p:bldP spid="1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84175" y="401638"/>
            <a:ext cx="835196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almost </a:t>
            </a:r>
            <a:r>
              <a:rPr lang="en-US" sz="2800" dirty="0">
                <a:solidFill>
                  <a:schemeClr val="bg1"/>
                </a:solidFill>
              </a:rPr>
              <a:t>all methods of generating electricity a turbine 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is used to </a:t>
            </a:r>
            <a:r>
              <a:rPr lang="en-US" sz="2800" dirty="0">
                <a:solidFill>
                  <a:schemeClr val="bg1"/>
                </a:solidFill>
              </a:rPr>
              <a:t>spin the magnet.</a:t>
            </a:r>
          </a:p>
        </p:txBody>
      </p:sp>
      <p:sp>
        <p:nvSpPr>
          <p:cNvPr id="19" name="Text Box 29"/>
          <p:cNvSpPr txBox="1">
            <a:spLocks noChangeArrowheads="1"/>
          </p:cNvSpPr>
          <p:nvPr/>
        </p:nvSpPr>
        <p:spPr bwMode="auto">
          <a:xfrm>
            <a:off x="517525" y="5354638"/>
            <a:ext cx="822532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the </a:t>
            </a:r>
            <a:r>
              <a:rPr lang="en-US" sz="2800" dirty="0">
                <a:solidFill>
                  <a:schemeClr val="bg1"/>
                </a:solidFill>
              </a:rPr>
              <a:t>different ways we get the turbine to spin gives </a:t>
            </a:r>
            <a:r>
              <a:rPr lang="en-US" sz="2800" dirty="0" smtClean="0">
                <a:solidFill>
                  <a:schemeClr val="bg1"/>
                </a:solidFill>
              </a:rPr>
              <a:t>us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the different </a:t>
            </a:r>
            <a:r>
              <a:rPr lang="en-US" sz="2800" dirty="0">
                <a:solidFill>
                  <a:schemeClr val="bg1"/>
                </a:solidFill>
              </a:rPr>
              <a:t>methods of generating electricity.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323528" y="1828800"/>
            <a:ext cx="8446963" cy="3328392"/>
            <a:chOff x="517525" y="1828800"/>
            <a:chExt cx="8446963" cy="3328392"/>
          </a:xfrm>
        </p:grpSpPr>
        <p:sp>
          <p:nvSpPr>
            <p:cNvPr id="38" name="Rectangle 37"/>
            <p:cNvSpPr/>
            <p:nvPr/>
          </p:nvSpPr>
          <p:spPr>
            <a:xfrm>
              <a:off x="517525" y="1828800"/>
              <a:ext cx="8446963" cy="33283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 rot="16200000">
              <a:off x="5772012" y="3770313"/>
              <a:ext cx="1143000" cy="381000"/>
            </a:xfrm>
            <a:prstGeom prst="rect">
              <a:avLst/>
            </a:prstGeom>
            <a:gradFill rotWithShape="0">
              <a:gsLst>
                <a:gs pos="0">
                  <a:srgbClr val="760000"/>
                </a:gs>
                <a:gs pos="100000">
                  <a:srgbClr val="FF00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11"/>
            <p:cNvSpPr>
              <a:spLocks noChangeArrowheads="1"/>
            </p:cNvSpPr>
            <p:nvPr/>
          </p:nvSpPr>
          <p:spPr bwMode="auto">
            <a:xfrm rot="16200000">
              <a:off x="5772012" y="2627313"/>
              <a:ext cx="1143000" cy="38100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 rot="16200000">
              <a:off x="6173448" y="4157941"/>
              <a:ext cx="3369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auto">
            <a:xfrm rot="16200000">
              <a:off x="6206202" y="2253734"/>
              <a:ext cx="2936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 flipH="1" flipV="1">
              <a:off x="2287449" y="3381375"/>
              <a:ext cx="3857625" cy="9525"/>
            </a:xfrm>
            <a:prstGeom prst="lin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 flipH="1">
              <a:off x="4059099" y="2490788"/>
              <a:ext cx="300038" cy="1876425"/>
            </a:xfrm>
            <a:prstGeom prst="lin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 flipH="1">
              <a:off x="3820974" y="2557463"/>
              <a:ext cx="271463" cy="1724025"/>
            </a:xfrm>
            <a:prstGeom prst="lin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7"/>
            <p:cNvSpPr>
              <a:spLocks noChangeShapeType="1"/>
            </p:cNvSpPr>
            <p:nvPr/>
          </p:nvSpPr>
          <p:spPr bwMode="auto">
            <a:xfrm flipH="1">
              <a:off x="3563799" y="2614613"/>
              <a:ext cx="252413" cy="1619250"/>
            </a:xfrm>
            <a:prstGeom prst="lin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8"/>
            <p:cNvSpPr>
              <a:spLocks noChangeShapeType="1"/>
            </p:cNvSpPr>
            <p:nvPr/>
          </p:nvSpPr>
          <p:spPr bwMode="auto">
            <a:xfrm flipH="1">
              <a:off x="3316149" y="2662238"/>
              <a:ext cx="233363" cy="1466850"/>
            </a:xfrm>
            <a:prstGeom prst="lin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 flipH="1">
              <a:off x="3049449" y="2700338"/>
              <a:ext cx="214313" cy="1362075"/>
            </a:xfrm>
            <a:prstGeom prst="lin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flipH="1">
              <a:off x="2754174" y="2814638"/>
              <a:ext cx="185738" cy="1181100"/>
            </a:xfrm>
            <a:prstGeom prst="lin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 flipH="1">
              <a:off x="2477949" y="2871788"/>
              <a:ext cx="157163" cy="1057275"/>
            </a:xfrm>
            <a:prstGeom prst="lin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 flipH="1">
              <a:off x="2201724" y="2938463"/>
              <a:ext cx="128588" cy="895350"/>
            </a:xfrm>
            <a:prstGeom prst="lin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833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3" name="Rectangle 2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HOMEWORK</a:t>
              </a:r>
              <a:endParaRPr lang="en-CA" sz="4400" b="1" cap="all" spc="-15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321975" y="1052736"/>
              <a:ext cx="4768273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42926" y="2071678"/>
            <a:ext cx="735809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Read Section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13.1 to 13.4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  <a:ea typeface="Times New Roman" pitchFamily="18" charset="0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Review Tutorials in the sections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 1 –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pg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591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1 –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pg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594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1 – 4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pg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604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758295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Goals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2784076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By the end of this lesson, you will be able to: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3558495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</a:t>
            </a:r>
            <a:r>
              <a:rPr lang="en-CA" sz="2800" dirty="0" smtClean="0">
                <a:solidFill>
                  <a:schemeClr val="bg1"/>
                </a:solidFill>
              </a:rPr>
              <a:t>electromagnetic induction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determine </a:t>
            </a:r>
            <a:r>
              <a:rPr lang="en-CA" sz="2800" dirty="0" smtClean="0">
                <a:solidFill>
                  <a:schemeClr val="bg1"/>
                </a:solidFill>
              </a:rPr>
              <a:t>the direction of </a:t>
            </a:r>
            <a:r>
              <a:rPr lang="en-CA" sz="2800" dirty="0" smtClean="0">
                <a:solidFill>
                  <a:schemeClr val="bg1"/>
                </a:solidFill>
              </a:rPr>
              <a:t>induced current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factors that affect the induced current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solve problems involving </a:t>
            </a:r>
            <a:r>
              <a:rPr lang="en-CA" sz="2800" dirty="0" smtClean="0">
                <a:solidFill>
                  <a:schemeClr val="bg1"/>
                </a:solidFill>
              </a:rPr>
              <a:t>electromagnetic induction</a:t>
            </a:r>
            <a:endParaRPr lang="en-CA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2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772816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Criteria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5" y="27617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Can I: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3558495"/>
            <a:ext cx="79928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</a:t>
            </a:r>
            <a:r>
              <a:rPr lang="en-CA" sz="2800" dirty="0" smtClean="0">
                <a:solidFill>
                  <a:schemeClr val="bg1"/>
                </a:solidFill>
              </a:rPr>
              <a:t>current is induced in a conductor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determine </a:t>
            </a:r>
            <a:r>
              <a:rPr lang="en-CA" sz="2800" dirty="0" smtClean="0">
                <a:solidFill>
                  <a:schemeClr val="bg1"/>
                </a:solidFill>
              </a:rPr>
              <a:t>the direction of </a:t>
            </a:r>
            <a:r>
              <a:rPr lang="en-CA" sz="2800" dirty="0" smtClean="0">
                <a:solidFill>
                  <a:schemeClr val="bg1"/>
                </a:solidFill>
              </a:rPr>
              <a:t>induced current using Lenz’s law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factors that change how much induced current flows in a conductor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solve problems involving </a:t>
            </a:r>
            <a:r>
              <a:rPr lang="en-CA" sz="2800" dirty="0" smtClean="0">
                <a:solidFill>
                  <a:schemeClr val="bg1"/>
                </a:solidFill>
              </a:rPr>
              <a:t>electromagnetic induction</a:t>
            </a:r>
            <a:endParaRPr lang="en-CA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0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Electromagnetic Induction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8316416" y="1052736"/>
              <a:ext cx="720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23528" y="1412776"/>
            <a:ext cx="859187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In </a:t>
            </a:r>
            <a:r>
              <a:rPr lang="en-US" sz="2800" dirty="0">
                <a:solidFill>
                  <a:schemeClr val="bg1"/>
                </a:solidFill>
              </a:rPr>
              <a:t>1831, Michael Faraday discovered the opposite to </a:t>
            </a:r>
            <a:r>
              <a:rPr lang="en-US" sz="2800" dirty="0" err="1" smtClean="0">
                <a:solidFill>
                  <a:schemeClr val="bg1"/>
                </a:solidFill>
              </a:rPr>
              <a:t>Oersted’s</a:t>
            </a:r>
            <a:r>
              <a:rPr lang="en-US" sz="2800" dirty="0" smtClean="0">
                <a:solidFill>
                  <a:schemeClr val="bg1"/>
                </a:solidFill>
              </a:rPr>
              <a:t> principle</a:t>
            </a:r>
            <a:r>
              <a:rPr lang="en-US" sz="2800" dirty="0">
                <a:solidFill>
                  <a:schemeClr val="bg1"/>
                </a:solidFill>
              </a:rPr>
              <a:t>, the law of electromagnetic induction: 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95536" y="2636912"/>
            <a:ext cx="8268344" cy="1384995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A magnetic field that is moving or changing intensity near a </a:t>
            </a:r>
            <a:r>
              <a:rPr lang="en-US" sz="2800" dirty="0" smtClean="0">
                <a:solidFill>
                  <a:srgbClr val="92D050"/>
                </a:solidFill>
              </a:rPr>
              <a:t> conductor </a:t>
            </a:r>
            <a:r>
              <a:rPr lang="en-US" sz="2800" dirty="0">
                <a:solidFill>
                  <a:srgbClr val="92D050"/>
                </a:solidFill>
              </a:rPr>
              <a:t>causes or induces electrons to flow in the conductor.</a:t>
            </a:r>
          </a:p>
        </p:txBody>
      </p:sp>
      <p:pic>
        <p:nvPicPr>
          <p:cNvPr id="16" name="Picture 3" descr="C:\WINDOWS\TEMP\~AUT0012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7905" y="4221088"/>
            <a:ext cx="5575815" cy="25649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6625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C:\WINDOWS\TEMP\~AUT0013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4204"/>
            <a:ext cx="8856670" cy="23762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644" y="2694484"/>
            <a:ext cx="7595772" cy="39028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6526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17525" y="420688"/>
            <a:ext cx="744556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three </a:t>
            </a:r>
            <a:r>
              <a:rPr lang="en-US" sz="2800" dirty="0">
                <a:solidFill>
                  <a:schemeClr val="bg1"/>
                </a:solidFill>
              </a:rPr>
              <a:t>factors which affect the magnitude of the </a:t>
            </a:r>
          </a:p>
          <a:p>
            <a:r>
              <a:rPr lang="en-US" sz="2800" dirty="0">
                <a:solidFill>
                  <a:schemeClr val="bg1"/>
                </a:solidFill>
              </a:rPr>
              <a:t>induced </a:t>
            </a:r>
            <a:r>
              <a:rPr lang="en-US" sz="2800" dirty="0" smtClean="0">
                <a:solidFill>
                  <a:schemeClr val="bg1"/>
                </a:solidFill>
              </a:rPr>
              <a:t>current: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475656" y="1871445"/>
            <a:ext cx="67452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1.  The number of turns on the induction coil.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491531" y="2457232"/>
            <a:ext cx="61606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 startAt="2"/>
            </a:pPr>
            <a:r>
              <a:rPr lang="en-US" sz="2800">
                <a:solidFill>
                  <a:schemeClr val="bg1"/>
                </a:solidFill>
              </a:rPr>
              <a:t>The strength of the inducing magnet.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491531" y="3050957"/>
            <a:ext cx="718658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 startAt="3"/>
            </a:pPr>
            <a:r>
              <a:rPr lang="en-US" sz="2800">
                <a:solidFill>
                  <a:schemeClr val="bg1"/>
                </a:solidFill>
              </a:rPr>
              <a:t>The speed  or rate of change of the inducing </a:t>
            </a:r>
          </a:p>
          <a:p>
            <a:pPr marL="457200" indent="-457200"/>
            <a:r>
              <a:rPr lang="en-US" sz="2800">
                <a:solidFill>
                  <a:schemeClr val="bg1"/>
                </a:solidFill>
              </a:rPr>
              <a:t>	magnet.</a:t>
            </a:r>
          </a:p>
        </p:txBody>
      </p:sp>
    </p:spTree>
    <p:extLst>
      <p:ext uri="{BB962C8B-B14F-4D97-AF65-F5344CB8AC3E}">
        <p14:creationId xmlns:p14="http://schemas.microsoft.com/office/powerpoint/2010/main" val="211690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830997"/>
            <a:chOff x="395536" y="476672"/>
            <a:chExt cx="8712968" cy="830997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830997"/>
              <a:chOff x="251520" y="476672"/>
              <a:chExt cx="8712968" cy="83099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8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Lenz’s Law</a:t>
                </a:r>
                <a:endParaRPr lang="en-CA" sz="36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4211960" y="1052736"/>
              <a:ext cx="482453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51520" y="1700808"/>
            <a:ext cx="87026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A </a:t>
            </a:r>
            <a:r>
              <a:rPr lang="en-US" sz="2800" dirty="0">
                <a:solidFill>
                  <a:schemeClr val="bg1"/>
                </a:solidFill>
              </a:rPr>
              <a:t>German physicist, Heinrich Lenz discovered the </a:t>
            </a:r>
            <a:r>
              <a:rPr lang="en-US" sz="2800" dirty="0" smtClean="0">
                <a:solidFill>
                  <a:schemeClr val="bg1"/>
                </a:solidFill>
              </a:rPr>
              <a:t>dir of the induced </a:t>
            </a:r>
            <a:r>
              <a:rPr lang="en-US" sz="2800" dirty="0">
                <a:solidFill>
                  <a:schemeClr val="bg1"/>
                </a:solidFill>
              </a:rPr>
              <a:t>charge flow.  It is known as </a:t>
            </a:r>
            <a:r>
              <a:rPr lang="en-US" sz="2800" b="1" i="1" dirty="0">
                <a:solidFill>
                  <a:srgbClr val="92D050"/>
                </a:solidFill>
              </a:rPr>
              <a:t>Lenz’s Law</a:t>
            </a:r>
            <a:r>
              <a:rPr lang="en-US" sz="2800" dirty="0">
                <a:solidFill>
                  <a:srgbClr val="92D050"/>
                </a:solidFill>
              </a:rPr>
              <a:t>. 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49747" y="3052117"/>
            <a:ext cx="8424936" cy="1384995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Lenz’s Law </a:t>
            </a:r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– The direction of the induced current is in such 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</a:t>
            </a:r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way so that the magnetic field it creates opposes the 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action </a:t>
            </a:r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of the inducing magnetic field.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349747" y="4996333"/>
            <a:ext cx="803830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Lenz </a:t>
            </a:r>
            <a:r>
              <a:rPr lang="en-US" sz="2800" dirty="0">
                <a:solidFill>
                  <a:schemeClr val="bg1"/>
                </a:solidFill>
              </a:rPr>
              <a:t>reasoned that the magnetic field’s motion was opposed </a:t>
            </a:r>
            <a:r>
              <a:rPr lang="en-US" sz="2800" dirty="0" smtClean="0">
                <a:solidFill>
                  <a:schemeClr val="bg1"/>
                </a:solidFill>
              </a:rPr>
              <a:t>by </a:t>
            </a:r>
            <a:r>
              <a:rPr lang="en-US" sz="2800" dirty="0">
                <a:solidFill>
                  <a:schemeClr val="bg1"/>
                </a:solidFill>
              </a:rPr>
              <a:t>an induced magnetic field that was being produced by </a:t>
            </a:r>
            <a:r>
              <a:rPr lang="en-US" sz="2800" dirty="0" smtClean="0">
                <a:solidFill>
                  <a:schemeClr val="bg1"/>
                </a:solidFill>
              </a:rPr>
              <a:t>the induced </a:t>
            </a:r>
            <a:r>
              <a:rPr lang="en-US" sz="2800" dirty="0">
                <a:solidFill>
                  <a:schemeClr val="bg1"/>
                </a:solidFill>
              </a:rPr>
              <a:t>current.</a:t>
            </a:r>
          </a:p>
        </p:txBody>
      </p:sp>
    </p:spTree>
    <p:extLst>
      <p:ext uri="{BB962C8B-B14F-4D97-AF65-F5344CB8AC3E}">
        <p14:creationId xmlns:p14="http://schemas.microsoft.com/office/powerpoint/2010/main" val="368323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4" grpId="0" animBg="1" autoUpdateAnimBg="0"/>
      <p:bldP spid="1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65124" y="1344216"/>
            <a:ext cx="859936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Determine </a:t>
            </a:r>
            <a:r>
              <a:rPr lang="en-US" sz="2800" dirty="0">
                <a:solidFill>
                  <a:srgbClr val="92D050"/>
                </a:solidFill>
              </a:rPr>
              <a:t>the direction of the induced current </a:t>
            </a:r>
            <a:r>
              <a:rPr lang="en-US" sz="2800" dirty="0" smtClean="0">
                <a:solidFill>
                  <a:srgbClr val="92D050"/>
                </a:solidFill>
              </a:rPr>
              <a:t>in the </a:t>
            </a:r>
            <a:r>
              <a:rPr lang="en-US" sz="2800" dirty="0">
                <a:solidFill>
                  <a:srgbClr val="92D050"/>
                </a:solidFill>
              </a:rPr>
              <a:t>coil for the following diagram.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708920"/>
            <a:ext cx="7776864" cy="3960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20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530636"/>
              </p:ext>
            </p:extLst>
          </p:nvPr>
        </p:nvGraphicFramePr>
        <p:xfrm>
          <a:off x="1331640" y="3861048"/>
          <a:ext cx="405765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map Image" r:id="rId4" imgW="4057143" imgH="2085714" progId="PBrush">
                  <p:embed/>
                </p:oleObj>
              </mc:Choice>
              <mc:Fallback>
                <p:oleObj name="Bitmap Image" r:id="rId4" imgW="4057143" imgH="208571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861048"/>
                        <a:ext cx="405765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30"/>
          <p:cNvGrpSpPr>
            <a:grpSpLocks/>
          </p:cNvGrpSpPr>
          <p:nvPr/>
        </p:nvGrpSpPr>
        <p:grpSpPr bwMode="auto">
          <a:xfrm>
            <a:off x="4820022" y="4522068"/>
            <a:ext cx="2300288" cy="419100"/>
            <a:chOff x="3063" y="2328"/>
            <a:chExt cx="1449" cy="264"/>
          </a:xfrm>
        </p:grpSpPr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3072" y="2352"/>
              <a:ext cx="720" cy="240"/>
            </a:xfrm>
            <a:prstGeom prst="rect">
              <a:avLst/>
            </a:prstGeom>
            <a:gradFill rotWithShape="0">
              <a:gsLst>
                <a:gs pos="0">
                  <a:srgbClr val="FF0000">
                    <a:gamma/>
                    <a:shade val="46275"/>
                    <a:invGamma/>
                  </a:srgbClr>
                </a:gs>
                <a:gs pos="100000">
                  <a:srgbClr val="FF00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6"/>
            <p:cNvSpPr>
              <a:spLocks noChangeArrowheads="1"/>
            </p:cNvSpPr>
            <p:nvPr/>
          </p:nvSpPr>
          <p:spPr bwMode="auto">
            <a:xfrm>
              <a:off x="3792" y="2352"/>
              <a:ext cx="720" cy="240"/>
            </a:xfrm>
            <a:prstGeom prst="rect">
              <a:avLst/>
            </a:prstGeom>
            <a:gradFill flip="none" rotWithShape="1">
              <a:gsLst>
                <a:gs pos="0">
                  <a:srgbClr val="0033CC">
                    <a:shade val="30000"/>
                    <a:satMod val="115000"/>
                  </a:srgbClr>
                </a:gs>
                <a:gs pos="50000">
                  <a:srgbClr val="0033CC">
                    <a:shade val="67500"/>
                    <a:satMod val="115000"/>
                  </a:srgbClr>
                </a:gs>
                <a:gs pos="100000">
                  <a:srgbClr val="0033CC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3063" y="2328"/>
              <a:ext cx="2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</a:p>
          </p:txBody>
        </p: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4269" y="2334"/>
              <a:ext cx="2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</a:p>
          </p:txBody>
        </p:sp>
      </p:grpSp>
      <p:sp>
        <p:nvSpPr>
          <p:cNvPr id="26" name="Line 31"/>
          <p:cNvSpPr>
            <a:spLocks noChangeShapeType="1"/>
          </p:cNvSpPr>
          <p:nvPr/>
        </p:nvSpPr>
        <p:spPr bwMode="auto">
          <a:xfrm>
            <a:off x="6732240" y="5229200"/>
            <a:ext cx="81915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4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0.10017 1.11111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708920"/>
            <a:ext cx="7776864" cy="3960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39552" y="260648"/>
            <a:ext cx="10198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92D050"/>
                </a:solidFill>
              </a:rPr>
              <a:t>Sol’n</a:t>
            </a:r>
            <a:r>
              <a:rPr lang="en-US" sz="2800" dirty="0">
                <a:solidFill>
                  <a:srgbClr val="92D050"/>
                </a:solidFill>
              </a:rPr>
              <a:t>: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691680" y="260648"/>
            <a:ext cx="734481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Lenz’s Law – in </a:t>
            </a:r>
            <a:r>
              <a:rPr lang="en-US" sz="2800" dirty="0">
                <a:solidFill>
                  <a:srgbClr val="92D050"/>
                </a:solidFill>
              </a:rPr>
              <a:t>order to oppose an outgoing </a:t>
            </a:r>
            <a:r>
              <a:rPr lang="en-US" sz="2800" dirty="0" smtClean="0">
                <a:solidFill>
                  <a:srgbClr val="92D050"/>
                </a:solidFill>
              </a:rPr>
              <a:t>N </a:t>
            </a:r>
            <a:r>
              <a:rPr lang="en-US" sz="2800" dirty="0">
                <a:solidFill>
                  <a:srgbClr val="92D050"/>
                </a:solidFill>
              </a:rPr>
              <a:t>pole, a </a:t>
            </a:r>
            <a:r>
              <a:rPr lang="en-US" sz="2800" dirty="0" smtClean="0">
                <a:solidFill>
                  <a:srgbClr val="92D050"/>
                </a:solidFill>
              </a:rPr>
              <a:t>S </a:t>
            </a:r>
            <a:r>
              <a:rPr lang="en-US" sz="2800" dirty="0">
                <a:solidFill>
                  <a:srgbClr val="92D050"/>
                </a:solidFill>
              </a:rPr>
              <a:t>pole </a:t>
            </a:r>
            <a:r>
              <a:rPr lang="en-US" sz="2800" dirty="0" smtClean="0">
                <a:solidFill>
                  <a:srgbClr val="92D050"/>
                </a:solidFill>
              </a:rPr>
              <a:t>is </a:t>
            </a:r>
            <a:r>
              <a:rPr lang="en-US" sz="2800" dirty="0">
                <a:solidFill>
                  <a:srgbClr val="92D050"/>
                </a:solidFill>
              </a:rPr>
              <a:t>induced at the end </a:t>
            </a:r>
            <a:r>
              <a:rPr lang="en-US" sz="2800" dirty="0" smtClean="0">
                <a:solidFill>
                  <a:srgbClr val="92D050"/>
                </a:solidFill>
              </a:rPr>
              <a:t>of the </a:t>
            </a:r>
            <a:r>
              <a:rPr lang="en-US" sz="2800" dirty="0">
                <a:solidFill>
                  <a:srgbClr val="92D050"/>
                </a:solidFill>
              </a:rPr>
              <a:t>coil.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664519" y="1412776"/>
            <a:ext cx="72279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RHR #2 –to get the dir of the current . </a:t>
            </a:r>
            <a:endParaRPr lang="en-US" sz="2800" dirty="0">
              <a:solidFill>
                <a:srgbClr val="92D050"/>
              </a:solidFill>
            </a:endParaRPr>
          </a:p>
        </p:txBody>
      </p:sp>
      <p:graphicFrame>
        <p:nvGraphicFramePr>
          <p:cNvPr id="7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263225"/>
              </p:ext>
            </p:extLst>
          </p:nvPr>
        </p:nvGraphicFramePr>
        <p:xfrm>
          <a:off x="1331640" y="3863305"/>
          <a:ext cx="405765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Bitmap Image" r:id="rId4" imgW="4057143" imgH="2085714" progId="PBrush">
                  <p:embed/>
                </p:oleObj>
              </mc:Choice>
              <mc:Fallback>
                <p:oleObj name="Bitmap Image" r:id="rId4" imgW="4057143" imgH="208571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863305"/>
                        <a:ext cx="405765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639169" y="4524325"/>
            <a:ext cx="2286000" cy="419100"/>
            <a:chOff x="3327" y="2328"/>
            <a:chExt cx="1440" cy="264"/>
          </a:xfrm>
        </p:grpSpPr>
        <p:sp>
          <p:nvSpPr>
            <p:cNvPr id="10" name="Rectangle 25"/>
            <p:cNvSpPr>
              <a:spLocks noChangeArrowheads="1"/>
            </p:cNvSpPr>
            <p:nvPr/>
          </p:nvSpPr>
          <p:spPr bwMode="auto">
            <a:xfrm>
              <a:off x="3327" y="2352"/>
              <a:ext cx="720" cy="240"/>
            </a:xfrm>
            <a:prstGeom prst="rect">
              <a:avLst/>
            </a:prstGeom>
            <a:gradFill rotWithShape="0">
              <a:gsLst>
                <a:gs pos="0">
                  <a:srgbClr val="FF0000">
                    <a:gamma/>
                    <a:shade val="46275"/>
                    <a:invGamma/>
                  </a:srgbClr>
                </a:gs>
                <a:gs pos="100000">
                  <a:srgbClr val="FF00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4047" y="2352"/>
              <a:ext cx="720" cy="240"/>
            </a:xfrm>
            <a:prstGeom prst="rect">
              <a:avLst/>
            </a:prstGeom>
            <a:gradFill flip="none" rotWithShape="1">
              <a:gsLst>
                <a:gs pos="0">
                  <a:srgbClr val="0033CC">
                    <a:shade val="30000"/>
                    <a:satMod val="115000"/>
                  </a:srgbClr>
                </a:gs>
                <a:gs pos="50000">
                  <a:srgbClr val="0033CC">
                    <a:shade val="67500"/>
                    <a:satMod val="115000"/>
                  </a:srgbClr>
                </a:gs>
                <a:gs pos="100000">
                  <a:srgbClr val="0033CC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28"/>
            <p:cNvSpPr txBox="1">
              <a:spLocks noChangeArrowheads="1"/>
            </p:cNvSpPr>
            <p:nvPr/>
          </p:nvSpPr>
          <p:spPr bwMode="auto">
            <a:xfrm>
              <a:off x="3327" y="2328"/>
              <a:ext cx="2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</a:p>
          </p:txBody>
        </p:sp>
        <p:sp>
          <p:nvSpPr>
            <p:cNvPr id="13" name="Text Box 29"/>
            <p:cNvSpPr txBox="1">
              <a:spLocks noChangeArrowheads="1"/>
            </p:cNvSpPr>
            <p:nvPr/>
          </p:nvSpPr>
          <p:spPr bwMode="auto">
            <a:xfrm>
              <a:off x="4533" y="2334"/>
              <a:ext cx="2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</a:p>
          </p:txBody>
        </p:sp>
      </p:grpSp>
      <p:sp>
        <p:nvSpPr>
          <p:cNvPr id="9" name="Line 31"/>
          <p:cNvSpPr>
            <a:spLocks noChangeShapeType="1"/>
          </p:cNvSpPr>
          <p:nvPr/>
        </p:nvSpPr>
        <p:spPr bwMode="auto">
          <a:xfrm>
            <a:off x="7137226" y="5231457"/>
            <a:ext cx="81915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2025209" y="4614564"/>
            <a:ext cx="2319337" cy="152400"/>
            <a:chOff x="1401" y="2898"/>
            <a:chExt cx="1461" cy="96"/>
          </a:xfrm>
        </p:grpSpPr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1689" y="2901"/>
              <a:ext cx="21" cy="81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1401" y="2898"/>
              <a:ext cx="21" cy="78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V="1">
              <a:off x="1977" y="2907"/>
              <a:ext cx="21" cy="81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2268" y="2910"/>
              <a:ext cx="21" cy="81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V="1">
              <a:off x="2556" y="2913"/>
              <a:ext cx="21" cy="81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2841" y="2913"/>
              <a:ext cx="21" cy="81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4904730" y="4511377"/>
            <a:ext cx="3545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</a:t>
            </a:r>
            <a:endParaRPr 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1399530" y="4530427"/>
            <a:ext cx="4219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3440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21" grpId="0" autoUpdateAnimBg="0"/>
      <p:bldP spid="22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522</Words>
  <Application>Microsoft Office PowerPoint</Application>
  <PresentationFormat>On-screen Show (4:3)</PresentationFormat>
  <Paragraphs>67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Dave Lamonica</cp:lastModifiedBy>
  <cp:revision>227</cp:revision>
  <dcterms:created xsi:type="dcterms:W3CDTF">2013-07-23T20:53:01Z</dcterms:created>
  <dcterms:modified xsi:type="dcterms:W3CDTF">2013-12-09T19:01:06Z</dcterms:modified>
</cp:coreProperties>
</file>