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96" r:id="rId6"/>
    <p:sldId id="397" r:id="rId7"/>
    <p:sldId id="350" r:id="rId8"/>
    <p:sldId id="404" r:id="rId9"/>
    <p:sldId id="405" r:id="rId10"/>
    <p:sldId id="406" r:id="rId11"/>
    <p:sldId id="407" r:id="rId12"/>
    <p:sldId id="398" r:id="rId13"/>
    <p:sldId id="408" r:id="rId14"/>
    <p:sldId id="409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10/12/2013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of Electricity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concepts associated with the transmission of electrical energy and electricity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also learn about an electrical device used to regulate the amount of electricity entering your home.</a:t>
            </a:r>
          </a:p>
        </p:txBody>
      </p:sp>
      <p:pic>
        <p:nvPicPr>
          <p:cNvPr id="5124" name="Picture 4" descr="http://upload.wikimedia.org/wikipedia/commons/thumb/1/1c/Polemount-singlephase-closeup.jpg/220px-Polemount-singlephase-clos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624"/>
            <a:ext cx="2880320" cy="43466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5125" y="264096"/>
            <a:ext cx="8436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 err="1" smtClean="0">
                <a:solidFill>
                  <a:schemeClr val="bg1"/>
                </a:solidFill>
              </a:rPr>
              <a:t>rel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between the voltage and the number of turns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on the primary and secondary coil is: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5075" y="1367408"/>
            <a:ext cx="55803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</a:t>
            </a:r>
            <a:r>
              <a:rPr lang="en-US" sz="2800" dirty="0" err="1">
                <a:solidFill>
                  <a:schemeClr val="bg1"/>
                </a:solidFill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primary voltage.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>
                <a:solidFill>
                  <a:schemeClr val="bg1"/>
                </a:solidFill>
              </a:rPr>
              <a:t>secondary </a:t>
            </a:r>
            <a:r>
              <a:rPr lang="en-US" sz="2800" dirty="0" smtClean="0">
                <a:solidFill>
                  <a:schemeClr val="bg1"/>
                </a:solidFill>
              </a:rPr>
              <a:t>voltage.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N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 = # of turns primary coil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N</a:t>
            </a:r>
            <a:r>
              <a:rPr lang="en-US" sz="2800" baseline="-25000" dirty="0" smtClean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 = # of turns secondary coil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1338" y="3841884"/>
            <a:ext cx="64828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</a:t>
            </a:r>
            <a:r>
              <a:rPr lang="en-US" sz="2800" dirty="0" err="1" smtClean="0">
                <a:solidFill>
                  <a:schemeClr val="bg1"/>
                </a:solidFill>
              </a:rPr>
              <a:t>rel</a:t>
            </a:r>
            <a:r>
              <a:rPr lang="en-US" sz="2800" dirty="0" smtClean="0">
                <a:solidFill>
                  <a:schemeClr val="bg1"/>
                </a:solidFill>
              </a:rPr>
              <a:t> between </a:t>
            </a:r>
            <a:r>
              <a:rPr lang="en-US" sz="2800" dirty="0">
                <a:solidFill>
                  <a:schemeClr val="bg1"/>
                </a:solidFill>
              </a:rPr>
              <a:t>the current </a:t>
            </a:r>
            <a:r>
              <a:rPr lang="en-US" sz="2800" dirty="0" smtClean="0">
                <a:solidFill>
                  <a:schemeClr val="bg1"/>
                </a:solidFill>
              </a:rPr>
              <a:t>and the coils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84413" y="4608513"/>
            <a:ext cx="55803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primary current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I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= secondary current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N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 = # of turns primary coil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	N</a:t>
            </a:r>
            <a:r>
              <a:rPr lang="en-US" sz="2800" baseline="-25000" dirty="0" smtClean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  = # of turns secondary coil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9667"/>
              </p:ext>
            </p:extLst>
          </p:nvPr>
        </p:nvGraphicFramePr>
        <p:xfrm>
          <a:off x="757239" y="1521460"/>
          <a:ext cx="1380172" cy="120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520560" imgH="457200" progId="Equation.DSMT4">
                  <p:embed/>
                </p:oleObj>
              </mc:Choice>
              <mc:Fallback>
                <p:oleObj name="Equation" r:id="rId3" imgW="52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" y="1521460"/>
                        <a:ext cx="1380172" cy="1204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13796"/>
              </p:ext>
            </p:extLst>
          </p:nvPr>
        </p:nvGraphicFramePr>
        <p:xfrm>
          <a:off x="628650" y="4732338"/>
          <a:ext cx="124618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469800" imgH="482400" progId="Equation.DSMT4">
                  <p:embed/>
                </p:oleObj>
              </mc:Choice>
              <mc:Fallback>
                <p:oleObj name="Equation" r:id="rId5" imgW="469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732338"/>
                        <a:ext cx="1246188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0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4079" y="238980"/>
            <a:ext cx="5461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combining </a:t>
            </a:r>
            <a:r>
              <a:rPr lang="en-US" sz="2800" dirty="0">
                <a:solidFill>
                  <a:schemeClr val="bg1"/>
                </a:solidFill>
              </a:rPr>
              <a:t>these two </a:t>
            </a:r>
            <a:r>
              <a:rPr lang="en-US" sz="2800" dirty="0" err="1" smtClean="0">
                <a:solidFill>
                  <a:schemeClr val="bg1"/>
                </a:solidFill>
              </a:rPr>
              <a:t>eqns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we get: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86154" y="2954382"/>
            <a:ext cx="50872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Rearranging this equation we get: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383257" y="3843870"/>
            <a:ext cx="68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94964" y="5160372"/>
            <a:ext cx="6110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086272"/>
              </p:ext>
            </p:extLst>
          </p:nvPr>
        </p:nvGraphicFramePr>
        <p:xfrm>
          <a:off x="3651250" y="1004277"/>
          <a:ext cx="11779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444240" imgH="482400" progId="Equation.DSMT4">
                  <p:embed/>
                </p:oleObj>
              </mc:Choice>
              <mc:Fallback>
                <p:oleObj name="Equation" r:id="rId3" imgW="444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004277"/>
                        <a:ext cx="117792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48428"/>
              </p:ext>
            </p:extLst>
          </p:nvPr>
        </p:nvGraphicFramePr>
        <p:xfrm>
          <a:off x="2713575" y="3806258"/>
          <a:ext cx="15160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571320" imgH="241200" progId="Equation.DSMT4">
                  <p:embed/>
                </p:oleObj>
              </mc:Choice>
              <mc:Fallback>
                <p:oleObj name="Equation" r:id="rId5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575" y="3806258"/>
                        <a:ext cx="1516062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25648"/>
              </p:ext>
            </p:extLst>
          </p:nvPr>
        </p:nvGraphicFramePr>
        <p:xfrm>
          <a:off x="5170658" y="3946325"/>
          <a:ext cx="10112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380880" imgH="152280" progId="Equation.DSMT4">
                  <p:embed/>
                </p:oleObj>
              </mc:Choice>
              <mc:Fallback>
                <p:oleObj name="Equation" r:id="rId7" imgW="3808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658" y="3946325"/>
                        <a:ext cx="101123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95629"/>
              </p:ext>
            </p:extLst>
          </p:nvPr>
        </p:nvGraphicFramePr>
        <p:xfrm>
          <a:off x="3947576" y="5170264"/>
          <a:ext cx="25955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977760" imgH="241200" progId="Equation.DSMT4">
                  <p:embed/>
                </p:oleObj>
              </mc:Choice>
              <mc:Fallback>
                <p:oleObj name="Equation" r:id="rId9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76" y="5170264"/>
                        <a:ext cx="25955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1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5124" y="1344216"/>
            <a:ext cx="859936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For the transformer below: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a.  determine the type.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b.  if the input voltage is 20. V, what is the output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      voltage?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c.  What is the output current if the power </a:t>
            </a:r>
          </a:p>
          <a:p>
            <a:r>
              <a:rPr lang="en-US" sz="2800" dirty="0">
                <a:solidFill>
                  <a:srgbClr val="92D050"/>
                </a:solidFill>
              </a:rPr>
              <a:t>	     dissipated in the primary coil is 100. W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16" name="Picture 5" descr="C:\WINDOWS\TEMP\~AUT002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736" y="4077072"/>
            <a:ext cx="5943600" cy="2763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75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8015" y="879575"/>
            <a:ext cx="1284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 b: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3890" y="1449487"/>
            <a:ext cx="191270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p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20. V</a:t>
            </a:r>
          </a:p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N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p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8 turns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N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s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2 turns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s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?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18160" y="0"/>
            <a:ext cx="1268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Sol’n a: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37360" y="0"/>
            <a:ext cx="3767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step-down </a:t>
            </a:r>
            <a:r>
              <a:rPr lang="en-US" sz="2800" dirty="0">
                <a:solidFill>
                  <a:srgbClr val="92D050"/>
                </a:solidFill>
              </a:rPr>
              <a:t>transformer.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02285" y="4324181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Sol’n c: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18160" y="4894094"/>
            <a:ext cx="191270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V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p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20. V</a:t>
            </a:r>
          </a:p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N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p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8 turns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N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s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2 turns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I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s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928692"/>
              </p:ext>
            </p:extLst>
          </p:nvPr>
        </p:nvGraphicFramePr>
        <p:xfrm>
          <a:off x="3923928" y="836712"/>
          <a:ext cx="12239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520560" imgH="457200" progId="Equation.DSMT4">
                  <p:embed/>
                </p:oleObj>
              </mc:Choice>
              <mc:Fallback>
                <p:oleObj name="Equation" r:id="rId3" imgW="52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836712"/>
                        <a:ext cx="122396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33233"/>
              </p:ext>
            </p:extLst>
          </p:nvPr>
        </p:nvGraphicFramePr>
        <p:xfrm>
          <a:off x="3880485" y="1961615"/>
          <a:ext cx="35814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485" y="1961615"/>
                        <a:ext cx="35814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194730" y="3048511"/>
            <a:ext cx="518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secondary voltage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5.0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30468"/>
              </p:ext>
            </p:extLst>
          </p:nvPr>
        </p:nvGraphicFramePr>
        <p:xfrm>
          <a:off x="3710305" y="4352121"/>
          <a:ext cx="1701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305" y="4352121"/>
                        <a:ext cx="17018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93453"/>
              </p:ext>
            </p:extLst>
          </p:nvPr>
        </p:nvGraphicFramePr>
        <p:xfrm>
          <a:off x="3740468" y="4992519"/>
          <a:ext cx="2716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468" y="4992519"/>
                        <a:ext cx="271621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175680" y="6167045"/>
            <a:ext cx="518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secondary current is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20.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6" grpId="0" autoUpdateAnimBg="0"/>
      <p:bldP spid="7" grpId="0" autoUpdateAnimBg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979" y="749915"/>
            <a:ext cx="71683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CONGRATULATIONS</a:t>
            </a:r>
            <a:endParaRPr lang="en-US" sz="6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2241446"/>
            <a:ext cx="854625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YOU HAVE COMPLETED </a:t>
            </a:r>
          </a:p>
          <a:p>
            <a:pPr algn="ctr"/>
            <a:r>
              <a:rPr lang="en-US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SPH3U!</a:t>
            </a:r>
            <a:endParaRPr lang="en-US" sz="6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6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13.5 and 13.6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608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609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power grid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name the two types of substations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name the two types of electrical transformers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transformers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how electricity moves through the </a:t>
            </a:r>
            <a:r>
              <a:rPr lang="en-CA" sz="2800" dirty="0" smtClean="0">
                <a:solidFill>
                  <a:schemeClr val="bg1"/>
                </a:solidFill>
              </a:rPr>
              <a:t>power grid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name the two types of substations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name the two types of electrical transformers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transformers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Power Grid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148064" y="1052736"/>
              <a:ext cx="38884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56798"/>
            <a:ext cx="8928992" cy="5267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249238"/>
            <a:ext cx="8633221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power plant produces electricity at 11 – 22 kV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this voltage is not high enough to transmit electricity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long distances efficiently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substation</a:t>
            </a:r>
            <a:r>
              <a:rPr lang="en-US" sz="2800" dirty="0" smtClean="0">
                <a:solidFill>
                  <a:schemeClr val="bg1"/>
                </a:solidFill>
              </a:rPr>
              <a:t>, near the power plant,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increases the voltage to 500 kV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electrical energy is then transmitted long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distances at high voltage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However, 500,000 V can not be used safely in your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home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7710" y="351205"/>
            <a:ext cx="8621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substation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reduces the high voltage to a safe level of 240 and 120 V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1703755"/>
            <a:ext cx="8621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used to increase or decrease the voltage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9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830997"/>
            <a:chOff x="395536" y="476672"/>
            <a:chExt cx="8712968" cy="830997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830997"/>
              <a:chOff x="251520" y="476672"/>
              <a:chExt cx="8712968" cy="8309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8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Transformer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228184" y="1052736"/>
              <a:ext cx="28083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5536" y="1913751"/>
            <a:ext cx="8702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transformer is a device that uses EM induction to change voltage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95536" y="3106321"/>
            <a:ext cx="861504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a </a:t>
            </a:r>
            <a:r>
              <a:rPr lang="en-US" sz="2800" dirty="0">
                <a:solidFill>
                  <a:schemeClr val="bg1"/>
                </a:solidFill>
                <a:cs typeface="Times New Roman" charset="0"/>
              </a:rPr>
              <a:t>transformer consists of a soft iron core with two coils of </a:t>
            </a: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wire</a:t>
            </a:r>
            <a:r>
              <a:rPr lang="en-US" sz="2800" dirty="0">
                <a:solidFill>
                  <a:schemeClr val="bg1"/>
                </a:solidFill>
                <a:cs typeface="Times New Roman" charset="0"/>
              </a:rPr>
              <a:t>.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5536" y="4266128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current supplied to the primary coil induces a current to flow in the secondary coil.</a:t>
            </a:r>
            <a:endParaRPr lang="en-US" sz="2800" dirty="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536" y="5499229"/>
            <a:ext cx="8549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by varying the # of coils in the primary and secondary </a:t>
            </a:r>
          </a:p>
          <a:p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the voltage is either increased or decreased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99936"/>
            <a:ext cx="87438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a transformer with more windings on the secondary coil increases the voltage and is known as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step-up</a:t>
            </a: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transformer.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616" y="1451154"/>
            <a:ext cx="6462736" cy="5074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27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99936"/>
            <a:ext cx="8599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a transformer with more windings on the primary coil decreases the voltage and is known as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step-down</a:t>
            </a: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transformer.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16156"/>
            <a:ext cx="6336704" cy="5116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35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456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235</cp:revision>
  <dcterms:created xsi:type="dcterms:W3CDTF">2013-07-23T20:53:01Z</dcterms:created>
  <dcterms:modified xsi:type="dcterms:W3CDTF">2013-12-10T15:58:41Z</dcterms:modified>
</cp:coreProperties>
</file>