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344" r:id="rId6"/>
    <p:sldId id="353" r:id="rId7"/>
    <p:sldId id="354" r:id="rId8"/>
    <p:sldId id="355" r:id="rId9"/>
    <p:sldId id="356" r:id="rId10"/>
    <p:sldId id="357" r:id="rId11"/>
    <p:sldId id="349" r:id="rId12"/>
    <p:sldId id="358" r:id="rId13"/>
    <p:sldId id="359" r:id="rId14"/>
    <p:sldId id="27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6900"/>
    <a:srgbClr val="29BF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02" y="-3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24/10/2013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960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24/10/2013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5030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24/10/2013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0297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24/10/2013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7756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24/10/2013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8757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24/10/2013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7284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24/10/2013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028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24/10/2013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789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24/10/2013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2075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24/10/2013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1948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24/10/2013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400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A77EE-B645-4BD2-8B58-0FBBE464147E}" type="datetimeFigureOut">
              <a:rPr lang="en-CA" smtClean="0"/>
              <a:t>24/10/2013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488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4365104"/>
            <a:ext cx="8784976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Efficiency and Power</a:t>
            </a:r>
            <a:endParaRPr lang="en-CA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9512" y="5397023"/>
            <a:ext cx="87849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lesson will introduce you to the physics definition of power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You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will also learn how to use the equations of power to solve </a:t>
            </a:r>
            <a:endParaRPr lang="en-US" sz="2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problems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involving power, energy, and efficiency.</a:t>
            </a:r>
          </a:p>
        </p:txBody>
      </p:sp>
      <p:pic>
        <p:nvPicPr>
          <p:cNvPr id="9" name="Picture 2" descr="http://www.amateurwrestlingphotos.com/spotlight/2004_titan/weight%20lifting/medium/04_titan_weight-lifting_spolight%200016.jpg"/>
          <p:cNvPicPr>
            <a:picLocks noChangeAspect="1" noChangeArrowheads="1"/>
          </p:cNvPicPr>
          <p:nvPr/>
        </p:nvPicPr>
        <p:blipFill rotWithShape="1">
          <a:blip r:embed="rId2" cstate="print"/>
          <a:srcRect l="7979" r="8839"/>
          <a:stretch/>
        </p:blipFill>
        <p:spPr bwMode="auto">
          <a:xfrm>
            <a:off x="3812604" y="188640"/>
            <a:ext cx="5295900" cy="41764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6262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4782200"/>
              </p:ext>
            </p:extLst>
          </p:nvPr>
        </p:nvGraphicFramePr>
        <p:xfrm>
          <a:off x="2771800" y="476672"/>
          <a:ext cx="4835525" cy="233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1" name="Equation" r:id="rId3" imgW="2057400" imgH="990360" progId="Equation.DSMT4">
                  <p:embed/>
                </p:oleObj>
              </mc:Choice>
              <mc:Fallback>
                <p:oleObj name="Equation" r:id="rId3" imgW="2057400" imgH="990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476672"/>
                        <a:ext cx="4835525" cy="2330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2483768" y="3429000"/>
            <a:ext cx="36858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b="1" dirty="0" smtClean="0">
                <a:solidFill>
                  <a:srgbClr val="92D050"/>
                </a:solidFill>
                <a:sym typeface="Symbol"/>
              </a:rPr>
              <a:t></a:t>
            </a:r>
            <a:r>
              <a:rPr lang="en-US" sz="2800" dirty="0" smtClean="0">
                <a:solidFill>
                  <a:srgbClr val="92D050"/>
                </a:solidFill>
              </a:rPr>
              <a:t> the power is </a:t>
            </a:r>
            <a:r>
              <a:rPr lang="en-US" sz="2800" dirty="0" smtClean="0">
                <a:solidFill>
                  <a:srgbClr val="92D050"/>
                </a:solidFill>
                <a:latin typeface="Calibri" pitchFamily="34" charset="0"/>
              </a:rPr>
              <a:t>2430</a:t>
            </a:r>
            <a:r>
              <a:rPr lang="en-US" sz="2800" dirty="0" smtClean="0">
                <a:solidFill>
                  <a:srgbClr val="92D050"/>
                </a:solidFill>
              </a:rPr>
              <a:t> W</a:t>
            </a:r>
            <a:endParaRPr lang="en-US" sz="2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903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95536" y="476672"/>
            <a:ext cx="8712968" cy="769441"/>
            <a:chOff x="395536" y="476672"/>
            <a:chExt cx="8712968" cy="769441"/>
          </a:xfrm>
        </p:grpSpPr>
        <p:grpSp>
          <p:nvGrpSpPr>
            <p:cNvPr id="11" name="Group 10"/>
            <p:cNvGrpSpPr/>
            <p:nvPr/>
          </p:nvGrpSpPr>
          <p:grpSpPr>
            <a:xfrm>
              <a:off x="395536" y="476672"/>
              <a:ext cx="8712968" cy="769441"/>
              <a:chOff x="251520" y="476672"/>
              <a:chExt cx="8712968" cy="76944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</a:t>
                </a:r>
                <a:r>
                  <a:rPr lang="en-CA" sz="40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Energy Consumption</a:t>
                </a:r>
                <a:endParaRPr lang="en-CA" sz="4400" b="1" cap="all" spc="-150" dirty="0">
                  <a:ln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>
              <a:off x="6156176" y="1052736"/>
              <a:ext cx="28803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484783"/>
            <a:ext cx="4968552" cy="52623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80074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57" y="-27384"/>
            <a:ext cx="9138943" cy="33123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/>
          <p:cNvSpPr txBox="1"/>
          <p:nvPr/>
        </p:nvSpPr>
        <p:spPr>
          <a:xfrm>
            <a:off x="827584" y="4077072"/>
            <a:ext cx="7929618" cy="1241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Another unit of energy is the kilowatt hour, </a:t>
            </a:r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kW∙h</a:t>
            </a:r>
            <a:endParaRPr lang="en-US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itchFamily="34" charset="0"/>
              <a:buChar char="•"/>
            </a:pPr>
            <a:endParaRPr lang="en-US" sz="2800" baseline="30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baseline="30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1 </a:t>
            </a:r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kW∙h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3.6 x 10</a:t>
            </a:r>
            <a:r>
              <a:rPr lang="en-US" sz="2800" baseline="30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6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J</a:t>
            </a:r>
            <a:endParaRPr lang="en-US" sz="2800" baseline="30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127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31626"/>
            <a:ext cx="5976664" cy="67529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7049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312" y="476672"/>
            <a:ext cx="8424936" cy="769441"/>
            <a:chOff x="665312" y="476672"/>
            <a:chExt cx="8424936" cy="769441"/>
          </a:xfrm>
        </p:grpSpPr>
        <p:sp>
          <p:nvSpPr>
            <p:cNvPr id="3" name="Rectangle 2"/>
            <p:cNvSpPr/>
            <p:nvPr/>
          </p:nvSpPr>
          <p:spPr>
            <a:xfrm>
              <a:off x="665312" y="476672"/>
              <a:ext cx="842493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CA" sz="4400" b="1" cap="all" spc="-150" dirty="0" smtClean="0">
                  <a:ln/>
                  <a:solidFill>
                    <a:schemeClr val="tx2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    HOMEWORK</a:t>
              </a:r>
              <a:endParaRPr lang="en-CA" sz="4400" b="1" cap="all" spc="-150" dirty="0">
                <a:ln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4321975" y="1052736"/>
              <a:ext cx="4768273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ounded Rectangle 4"/>
          <p:cNvSpPr/>
          <p:nvPr/>
        </p:nvSpPr>
        <p:spPr>
          <a:xfrm>
            <a:off x="377280" y="645368"/>
            <a:ext cx="720080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642926" y="2071678"/>
            <a:ext cx="735809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Times New Roman" pitchFamily="18" charset="0"/>
              </a:rPr>
              <a:t>Read Section 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Times New Roman" pitchFamily="18" charset="0"/>
              </a:rPr>
              <a:t>5.4 and 5.5</a:t>
            </a:r>
            <a:endParaRPr lang="en-US" sz="2800" dirty="0" smtClean="0">
              <a:solidFill>
                <a:schemeClr val="tx2">
                  <a:lumMod val="60000"/>
                  <a:lumOff val="40000"/>
                </a:schemeClr>
              </a:solidFill>
              <a:ea typeface="Times New Roman" pitchFamily="18" charset="0"/>
            </a:endParaRPr>
          </a:p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Review Tutorial </a:t>
            </a:r>
            <a:r>
              <a:rPr lang="en-CA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 pg 242, 1 – 3 pg 250 – 253 </a:t>
            </a:r>
            <a:endParaRPr lang="en-US" sz="2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Questions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CA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 – 2 pg 243</a:t>
            </a:r>
          </a:p>
          <a:p>
            <a:r>
              <a:rPr lang="en-CA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CA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1 </a:t>
            </a:r>
            <a:r>
              <a:rPr lang="en-CA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– 3 pg 251</a:t>
            </a:r>
          </a:p>
          <a:p>
            <a:r>
              <a:rPr lang="en-CA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CA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1 </a:t>
            </a:r>
            <a:r>
              <a:rPr lang="en-CA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pg 252</a:t>
            </a:r>
          </a:p>
          <a:p>
            <a:r>
              <a:rPr lang="en-CA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CA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1 </a:t>
            </a:r>
            <a:r>
              <a:rPr lang="en-CA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pg 253</a:t>
            </a:r>
          </a:p>
        </p:txBody>
      </p:sp>
    </p:spTree>
    <p:extLst>
      <p:ext uri="{BB962C8B-B14F-4D97-AF65-F5344CB8AC3E}">
        <p14:creationId xmlns:p14="http://schemas.microsoft.com/office/powerpoint/2010/main" val="156660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5" y="2276872"/>
            <a:ext cx="6768753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Goals</a:t>
            </a:r>
            <a:endParaRPr lang="en-CA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302653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By the end of this lesson, you will be able to:  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4077072"/>
            <a:ext cx="79928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define </a:t>
            </a:r>
            <a:r>
              <a:rPr lang="en-CA" sz="2800" dirty="0" smtClean="0">
                <a:solidFill>
                  <a:schemeClr val="bg1"/>
                </a:solidFill>
              </a:rPr>
              <a:t>efficiency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define power</a:t>
            </a:r>
            <a:endParaRPr lang="en-CA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solve problems involving efficiency and power</a:t>
            </a:r>
            <a:endParaRPr lang="en-CA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28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5" y="1916832"/>
            <a:ext cx="6768753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Success Criteria</a:t>
            </a:r>
            <a:endParaRPr lang="en-CA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3356992"/>
            <a:ext cx="80648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state and explain </a:t>
            </a:r>
            <a:r>
              <a:rPr lang="en-CA" sz="2800" dirty="0" smtClean="0">
                <a:solidFill>
                  <a:schemeClr val="bg1"/>
                </a:solidFill>
              </a:rPr>
              <a:t>what is meant by efficiency</a:t>
            </a:r>
            <a:endParaRPr lang="en-CA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state the definition of power</a:t>
            </a:r>
            <a:endParaRPr lang="en-CA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solve problems involving efficiency and power</a:t>
            </a:r>
            <a:endParaRPr lang="en-CA" sz="2800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5" y="2761764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Can I:  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02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95536" y="476672"/>
            <a:ext cx="8712968" cy="769441"/>
            <a:chOff x="395536" y="476672"/>
            <a:chExt cx="8712968" cy="769441"/>
          </a:xfrm>
        </p:grpSpPr>
        <p:grpSp>
          <p:nvGrpSpPr>
            <p:cNvPr id="11" name="Group 10"/>
            <p:cNvGrpSpPr/>
            <p:nvPr/>
          </p:nvGrpSpPr>
          <p:grpSpPr>
            <a:xfrm>
              <a:off x="395536" y="476672"/>
              <a:ext cx="8712968" cy="769441"/>
              <a:chOff x="251520" y="476672"/>
              <a:chExt cx="8712968" cy="76944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</a:t>
                </a:r>
                <a:r>
                  <a:rPr lang="en-CA" sz="44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Efficiency</a:t>
                </a:r>
                <a:endParaRPr lang="en-CA" sz="4400" b="1" cap="all" spc="-150" dirty="0">
                  <a:ln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>
              <a:off x="3635896" y="1052736"/>
              <a:ext cx="54006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674370" y="1709730"/>
            <a:ext cx="8218170" cy="999190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/>
          <a:lstStyle/>
          <a:p>
            <a:pPr lvl="0">
              <a:spcBef>
                <a:spcPct val="20000"/>
              </a:spcBef>
              <a:defRPr/>
            </a:pPr>
            <a:r>
              <a:rPr lang="en-US" sz="2800" b="1" i="1" dirty="0" smtClean="0">
                <a:solidFill>
                  <a:srgbClr val="92D050"/>
                </a:solidFill>
              </a:rPr>
              <a:t>The </a:t>
            </a:r>
            <a:r>
              <a:rPr lang="en-US" sz="2800" b="1" i="1" dirty="0">
                <a:solidFill>
                  <a:srgbClr val="92D050"/>
                </a:solidFill>
              </a:rPr>
              <a:t>efficiency of a device is the ratio of the useful energy output to the total energy input.</a:t>
            </a:r>
            <a:endParaRPr lang="en-US" sz="2400" b="1" i="1" dirty="0">
              <a:solidFill>
                <a:srgbClr val="92D050"/>
              </a:solidFill>
            </a:endParaRPr>
          </a:p>
        </p:txBody>
      </p:sp>
      <p:graphicFrame>
        <p:nvGraphicFramePr>
          <p:cNvPr id="14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3544237"/>
              </p:ext>
            </p:extLst>
          </p:nvPr>
        </p:nvGraphicFramePr>
        <p:xfrm>
          <a:off x="3182938" y="2997200"/>
          <a:ext cx="2757487" cy="113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9" name="Equation" r:id="rId3" imgW="1054080" imgH="431640" progId="Equation.DSMT4">
                  <p:embed/>
                </p:oleObj>
              </mc:Choice>
              <mc:Fallback>
                <p:oleObj name="Equation" r:id="rId3" imgW="10540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2938" y="2997200"/>
                        <a:ext cx="2757487" cy="1131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36104" y="4240457"/>
            <a:ext cx="7812360" cy="25729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6625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7280" y="476672"/>
            <a:ext cx="8712968" cy="769441"/>
            <a:chOff x="377280" y="476672"/>
            <a:chExt cx="8712968" cy="769441"/>
          </a:xfrm>
        </p:grpSpPr>
        <p:grpSp>
          <p:nvGrpSpPr>
            <p:cNvPr id="3" name="Group 2"/>
            <p:cNvGrpSpPr/>
            <p:nvPr/>
          </p:nvGrpSpPr>
          <p:grpSpPr>
            <a:xfrm>
              <a:off x="377280" y="476672"/>
              <a:ext cx="8712968" cy="769441"/>
              <a:chOff x="251520" y="476672"/>
              <a:chExt cx="8712968" cy="769441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</a:t>
                </a:r>
                <a:r>
                  <a:rPr lang="en-CA" sz="4400" b="1" cap="all" spc="-150" dirty="0" smtClean="0">
                    <a:ln/>
                    <a:solidFill>
                      <a:srgbClr val="92D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Sample Problem</a:t>
                </a:r>
                <a:endParaRPr lang="en-CA" sz="4400" b="1" cap="all" spc="-150" dirty="0">
                  <a:ln/>
                  <a:solidFill>
                    <a:srgbClr val="92D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4" name="Straight Connector 3"/>
            <p:cNvCxnSpPr/>
            <p:nvPr/>
          </p:nvCxnSpPr>
          <p:spPr>
            <a:xfrm>
              <a:off x="5364088" y="1052736"/>
              <a:ext cx="3726160" cy="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343744" y="1556792"/>
            <a:ext cx="871296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92D050"/>
                </a:solidFill>
              </a:rPr>
              <a:t>A car engine produces a force of </a:t>
            </a:r>
            <a:r>
              <a:rPr lang="en-US" sz="2800" dirty="0">
                <a:solidFill>
                  <a:srgbClr val="92D050"/>
                </a:solidFill>
                <a:latin typeface="Calibri" pitchFamily="34" charset="0"/>
              </a:rPr>
              <a:t>2500</a:t>
            </a:r>
            <a:r>
              <a:rPr lang="en-US" sz="2800" dirty="0">
                <a:solidFill>
                  <a:srgbClr val="92D050"/>
                </a:solidFill>
              </a:rPr>
              <a:t> N to </a:t>
            </a:r>
            <a:r>
              <a:rPr lang="en-US" sz="2800" dirty="0" smtClean="0">
                <a:solidFill>
                  <a:srgbClr val="92D050"/>
                </a:solidFill>
              </a:rPr>
              <a:t>accelerate </a:t>
            </a:r>
            <a:r>
              <a:rPr lang="en-US" sz="2800" dirty="0">
                <a:solidFill>
                  <a:srgbClr val="92D050"/>
                </a:solidFill>
              </a:rPr>
              <a:t>a car over a distance of </a:t>
            </a:r>
            <a:r>
              <a:rPr lang="en-US" sz="2800" dirty="0">
                <a:solidFill>
                  <a:srgbClr val="92D050"/>
                </a:solidFill>
                <a:latin typeface="Calibri" pitchFamily="34" charset="0"/>
              </a:rPr>
              <a:t>34</a:t>
            </a:r>
            <a:r>
              <a:rPr lang="en-US" sz="2800" dirty="0">
                <a:solidFill>
                  <a:srgbClr val="92D050"/>
                </a:solidFill>
              </a:rPr>
              <a:t> m?  If it burns </a:t>
            </a:r>
            <a:r>
              <a:rPr lang="en-US" sz="2800" dirty="0" smtClean="0">
                <a:solidFill>
                  <a:srgbClr val="92D050"/>
                </a:solidFill>
              </a:rPr>
              <a:t>4</a:t>
            </a:r>
            <a:r>
              <a:rPr lang="en-US" sz="2800" dirty="0" smtClean="0">
                <a:solidFill>
                  <a:srgbClr val="92D050"/>
                </a:solidFill>
                <a:latin typeface="Calibri" pitchFamily="34" charset="0"/>
              </a:rPr>
              <a:t>.25x10</a:t>
            </a:r>
            <a:r>
              <a:rPr lang="en-US" sz="2800" baseline="30000" dirty="0" smtClean="0">
                <a:solidFill>
                  <a:srgbClr val="92D050"/>
                </a:solidFill>
                <a:latin typeface="Calibri" pitchFamily="34" charset="0"/>
              </a:rPr>
              <a:t>5</a:t>
            </a:r>
            <a:r>
              <a:rPr lang="en-US" sz="2800" dirty="0" smtClean="0">
                <a:solidFill>
                  <a:srgbClr val="92D050"/>
                </a:solidFill>
              </a:rPr>
              <a:t> </a:t>
            </a:r>
            <a:r>
              <a:rPr lang="en-US" sz="2800" dirty="0">
                <a:solidFill>
                  <a:srgbClr val="92D050"/>
                </a:solidFill>
              </a:rPr>
              <a:t>J of gasoline to do this, determine the </a:t>
            </a:r>
            <a:r>
              <a:rPr lang="en-US" sz="2800" dirty="0" smtClean="0">
                <a:solidFill>
                  <a:srgbClr val="92D050"/>
                </a:solidFill>
              </a:rPr>
              <a:t>efficiency </a:t>
            </a:r>
            <a:r>
              <a:rPr lang="en-US" sz="2800" dirty="0">
                <a:solidFill>
                  <a:srgbClr val="92D050"/>
                </a:solidFill>
              </a:rPr>
              <a:t>of the engine.</a:t>
            </a:r>
            <a:endParaRPr lang="en-US" sz="2800" dirty="0">
              <a:solidFill>
                <a:srgbClr val="92D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8162" y="3114546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92D050"/>
                </a:solidFill>
              </a:rPr>
              <a:t>Sol’n</a:t>
            </a:r>
            <a:r>
              <a:rPr lang="en-US" sz="2800" dirty="0" smtClean="0">
                <a:solidFill>
                  <a:srgbClr val="92D050"/>
                </a:solidFill>
              </a:rPr>
              <a:t>:</a:t>
            </a:r>
            <a:endParaRPr lang="en-US" sz="2800" dirty="0">
              <a:solidFill>
                <a:srgbClr val="92D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8162" y="3690610"/>
            <a:ext cx="27363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92D050"/>
                </a:solidFill>
              </a:rPr>
              <a:t>F = </a:t>
            </a:r>
            <a:r>
              <a:rPr lang="en-US" sz="2800" dirty="0" smtClean="0">
                <a:solidFill>
                  <a:srgbClr val="92D050"/>
                </a:solidFill>
                <a:latin typeface="Calibri" pitchFamily="34" charset="0"/>
              </a:rPr>
              <a:t>2500 N</a:t>
            </a:r>
            <a:endParaRPr lang="en-US" sz="2800" dirty="0" smtClean="0">
              <a:solidFill>
                <a:srgbClr val="92D050"/>
              </a:solidFill>
            </a:endParaRPr>
          </a:p>
          <a:p>
            <a:r>
              <a:rPr lang="en-US" sz="2800" dirty="0" err="1" smtClean="0">
                <a:solidFill>
                  <a:srgbClr val="92D050"/>
                </a:solidFill>
              </a:rPr>
              <a:t>E</a:t>
            </a:r>
            <a:r>
              <a:rPr lang="en-US" sz="2800" baseline="-25000" dirty="0" err="1" smtClean="0">
                <a:solidFill>
                  <a:srgbClr val="92D050"/>
                </a:solidFill>
              </a:rPr>
              <a:t>in</a:t>
            </a:r>
            <a:r>
              <a:rPr lang="en-US" sz="2800" dirty="0" smtClean="0">
                <a:solidFill>
                  <a:srgbClr val="92D050"/>
                </a:solidFill>
              </a:rPr>
              <a:t> = </a:t>
            </a:r>
            <a:r>
              <a:rPr lang="en-US" sz="2800" dirty="0" smtClean="0">
                <a:solidFill>
                  <a:srgbClr val="92D050"/>
                </a:solidFill>
                <a:latin typeface="Calibri" pitchFamily="34" charset="0"/>
              </a:rPr>
              <a:t>4.25 x 10</a:t>
            </a:r>
            <a:r>
              <a:rPr lang="en-US" sz="2800" baseline="30000" dirty="0" smtClean="0">
                <a:solidFill>
                  <a:srgbClr val="92D050"/>
                </a:solidFill>
                <a:latin typeface="Calibri" pitchFamily="34" charset="0"/>
              </a:rPr>
              <a:t>5</a:t>
            </a:r>
            <a:r>
              <a:rPr lang="en-US" sz="2800" dirty="0" smtClean="0">
                <a:solidFill>
                  <a:srgbClr val="92D050"/>
                </a:solidFill>
                <a:latin typeface="Calibri" pitchFamily="34" charset="0"/>
              </a:rPr>
              <a:t> J</a:t>
            </a:r>
          </a:p>
          <a:p>
            <a:r>
              <a:rPr lang="en-US" sz="2800" dirty="0" err="1" smtClean="0">
                <a:solidFill>
                  <a:srgbClr val="92D050"/>
                </a:solidFill>
                <a:latin typeface="Symbol" pitchFamily="18" charset="2"/>
              </a:rPr>
              <a:t>D</a:t>
            </a:r>
            <a:r>
              <a:rPr lang="en-US" sz="2800" dirty="0" err="1" smtClean="0">
                <a:solidFill>
                  <a:srgbClr val="92D050"/>
                </a:solidFill>
              </a:rPr>
              <a:t>d</a:t>
            </a:r>
            <a:r>
              <a:rPr lang="en-US" sz="2800" dirty="0" smtClean="0">
                <a:solidFill>
                  <a:srgbClr val="92D050"/>
                </a:solidFill>
              </a:rPr>
              <a:t> = </a:t>
            </a:r>
            <a:r>
              <a:rPr lang="en-US" sz="2800" dirty="0" smtClean="0">
                <a:solidFill>
                  <a:srgbClr val="92D050"/>
                </a:solidFill>
                <a:latin typeface="Calibri" pitchFamily="34" charset="0"/>
              </a:rPr>
              <a:t>34m</a:t>
            </a:r>
          </a:p>
          <a:p>
            <a:r>
              <a:rPr lang="en-US" sz="2800" dirty="0" err="1" smtClean="0">
                <a:solidFill>
                  <a:srgbClr val="92D050"/>
                </a:solidFill>
                <a:latin typeface="Calibri" pitchFamily="34" charset="0"/>
              </a:rPr>
              <a:t>E</a:t>
            </a:r>
            <a:r>
              <a:rPr lang="en-US" sz="2800" baseline="-25000" dirty="0" err="1" smtClean="0">
                <a:solidFill>
                  <a:srgbClr val="92D050"/>
                </a:solidFill>
                <a:latin typeface="Calibri" pitchFamily="34" charset="0"/>
              </a:rPr>
              <a:t>out</a:t>
            </a:r>
            <a:r>
              <a:rPr lang="en-US" sz="2800" dirty="0" smtClean="0">
                <a:solidFill>
                  <a:srgbClr val="92D050"/>
                </a:solidFill>
                <a:latin typeface="Calibri" pitchFamily="34" charset="0"/>
              </a:rPr>
              <a:t> = ?</a:t>
            </a:r>
          </a:p>
          <a:p>
            <a:r>
              <a:rPr lang="en-US" sz="2800" dirty="0" err="1" smtClean="0">
                <a:solidFill>
                  <a:srgbClr val="92D050"/>
                </a:solidFill>
                <a:latin typeface="Calibri" pitchFamily="34" charset="0"/>
              </a:rPr>
              <a:t>eff</a:t>
            </a:r>
            <a:r>
              <a:rPr lang="en-US" sz="2800" dirty="0" smtClean="0">
                <a:solidFill>
                  <a:srgbClr val="92D050"/>
                </a:solidFill>
                <a:latin typeface="Calibri" pitchFamily="34" charset="0"/>
              </a:rPr>
              <a:t> =?</a:t>
            </a:r>
          </a:p>
        </p:txBody>
      </p:sp>
      <p:graphicFrame>
        <p:nvGraphicFramePr>
          <p:cNvPr id="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8366299"/>
              </p:ext>
            </p:extLst>
          </p:nvPr>
        </p:nvGraphicFramePr>
        <p:xfrm>
          <a:off x="4644008" y="3717032"/>
          <a:ext cx="3402013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6" name="Equation" r:id="rId3" imgW="1447560" imgH="1295280" progId="Equation.DSMT4">
                  <p:embed/>
                </p:oleObj>
              </mc:Choice>
              <mc:Fallback>
                <p:oleObj name="Equation" r:id="rId3" imgW="1447560" imgH="1295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3717032"/>
                        <a:ext cx="3402013" cy="304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9"/>
          <p:cNvSpPr/>
          <p:nvPr/>
        </p:nvSpPr>
        <p:spPr>
          <a:xfrm>
            <a:off x="4524571" y="3212976"/>
            <a:ext cx="13435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 smtClean="0">
                <a:solidFill>
                  <a:srgbClr val="92D050"/>
                </a:solidFill>
              </a:rPr>
              <a:t>E</a:t>
            </a:r>
            <a:r>
              <a:rPr lang="en-US" sz="2800" baseline="-25000" dirty="0" err="1" smtClean="0">
                <a:solidFill>
                  <a:srgbClr val="92D050"/>
                </a:solidFill>
              </a:rPr>
              <a:t>out</a:t>
            </a:r>
            <a:r>
              <a:rPr lang="en-US" sz="2800" dirty="0" smtClean="0">
                <a:solidFill>
                  <a:srgbClr val="92D050"/>
                </a:solidFill>
              </a:rPr>
              <a:t> = W</a:t>
            </a:r>
            <a:endParaRPr lang="en-US" sz="2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38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3129326"/>
              </p:ext>
            </p:extLst>
          </p:nvPr>
        </p:nvGraphicFramePr>
        <p:xfrm>
          <a:off x="3491880" y="476672"/>
          <a:ext cx="2297113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3" name="Equation" r:id="rId3" imgW="977760" imgH="609480" progId="Equation.DSMT4">
                  <p:embed/>
                </p:oleObj>
              </mc:Choice>
              <mc:Fallback>
                <p:oleObj name="Equation" r:id="rId3" imgW="977760" imgH="60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476672"/>
                        <a:ext cx="2297113" cy="143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2627784" y="2132856"/>
            <a:ext cx="48071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b="1" dirty="0" smtClean="0">
                <a:solidFill>
                  <a:srgbClr val="92D050"/>
                </a:solidFill>
                <a:sym typeface="Symbol"/>
              </a:rPr>
              <a:t></a:t>
            </a:r>
            <a:r>
              <a:rPr lang="en-US" sz="2800" dirty="0" smtClean="0">
                <a:solidFill>
                  <a:srgbClr val="92D050"/>
                </a:solidFill>
              </a:rPr>
              <a:t> the </a:t>
            </a:r>
            <a:r>
              <a:rPr lang="en-US" sz="2800" dirty="0" err="1" smtClean="0">
                <a:solidFill>
                  <a:srgbClr val="92D050"/>
                </a:solidFill>
              </a:rPr>
              <a:t>eff</a:t>
            </a:r>
            <a:r>
              <a:rPr lang="en-US" sz="2800" dirty="0" smtClean="0">
                <a:solidFill>
                  <a:srgbClr val="92D050"/>
                </a:solidFill>
              </a:rPr>
              <a:t> of the engine is </a:t>
            </a:r>
            <a:r>
              <a:rPr lang="en-US" sz="2800" dirty="0" smtClean="0">
                <a:solidFill>
                  <a:srgbClr val="92D050"/>
                </a:solidFill>
                <a:latin typeface="Calibri" pitchFamily="34" charset="0"/>
              </a:rPr>
              <a:t>20.%</a:t>
            </a:r>
            <a:endParaRPr lang="en-US" sz="2800" dirty="0">
              <a:solidFill>
                <a:srgbClr val="92D05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511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95536" y="476672"/>
            <a:ext cx="8712968" cy="769441"/>
            <a:chOff x="395536" y="476672"/>
            <a:chExt cx="8712968" cy="769441"/>
          </a:xfrm>
        </p:grpSpPr>
        <p:grpSp>
          <p:nvGrpSpPr>
            <p:cNvPr id="11" name="Group 10"/>
            <p:cNvGrpSpPr/>
            <p:nvPr/>
          </p:nvGrpSpPr>
          <p:grpSpPr>
            <a:xfrm>
              <a:off x="395536" y="476672"/>
              <a:ext cx="8712968" cy="769441"/>
              <a:chOff x="251520" y="476672"/>
              <a:chExt cx="8712968" cy="76944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</a:t>
                </a:r>
                <a:r>
                  <a:rPr lang="en-CA" sz="40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Power</a:t>
                </a:r>
                <a:endParaRPr lang="en-CA" sz="4400" b="1" cap="all" spc="-150" dirty="0">
                  <a:ln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>
              <a:off x="2843808" y="1052736"/>
              <a:ext cx="61926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95536" y="1709730"/>
            <a:ext cx="8218170" cy="999190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/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Power,</a:t>
            </a:r>
            <a:r>
              <a:rPr kumimoji="0" lang="en-US" sz="2800" b="1" i="1" u="none" strike="noStrike" kern="1200" cap="none" spc="0" normalizeH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P, is defined as the rate at which work is done, or the rate at which energy is transformed</a:t>
            </a:r>
            <a:endParaRPr kumimoji="0" lang="en-US" sz="2400" b="1" i="1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4734" y="3128769"/>
            <a:ext cx="792961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 is a scalar quantity</a:t>
            </a:r>
          </a:p>
          <a:p>
            <a:endParaRPr lang="en-US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The symbol for power is </a:t>
            </a:r>
            <a:r>
              <a:rPr lang="en-US" sz="2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</a:p>
          <a:p>
            <a:endParaRPr lang="en-US" sz="2800" b="1" i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Power is measured in </a:t>
            </a:r>
            <a:r>
              <a:rPr lang="en-US" sz="2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J/s or Watts, W</a:t>
            </a:r>
          </a:p>
          <a:p>
            <a:pPr>
              <a:buFont typeface="Arial" pitchFamily="34" charset="0"/>
              <a:buChar char="•"/>
            </a:pPr>
            <a:endParaRPr lang="en-US" sz="2800" b="1" i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itchFamily="34" charset="0"/>
              <a:buChar char="•"/>
            </a:pPr>
            <a:r>
              <a:rPr lang="en-US" sz="2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1 W = 1 J/s</a:t>
            </a:r>
            <a:endParaRPr lang="en-US" sz="2800" baseline="30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378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2843213" y="476250"/>
          <a:ext cx="3322637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0" name="Equation" r:id="rId3" imgW="1269449" imgH="393529" progId="Equation.DSMT4">
                  <p:embed/>
                </p:oleObj>
              </mc:Choice>
              <mc:Fallback>
                <p:oleObj name="Equation" r:id="rId3" imgW="1269449" imgH="393529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476250"/>
                        <a:ext cx="3322637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805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7280" y="476672"/>
            <a:ext cx="8712968" cy="769441"/>
            <a:chOff x="377280" y="476672"/>
            <a:chExt cx="8712968" cy="769441"/>
          </a:xfrm>
        </p:grpSpPr>
        <p:grpSp>
          <p:nvGrpSpPr>
            <p:cNvPr id="3" name="Group 2"/>
            <p:cNvGrpSpPr/>
            <p:nvPr/>
          </p:nvGrpSpPr>
          <p:grpSpPr>
            <a:xfrm>
              <a:off x="377280" y="476672"/>
              <a:ext cx="8712968" cy="769441"/>
              <a:chOff x="251520" y="476672"/>
              <a:chExt cx="8712968" cy="769441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</a:t>
                </a:r>
                <a:r>
                  <a:rPr lang="en-CA" sz="4400" b="1" cap="all" spc="-150" dirty="0" smtClean="0">
                    <a:ln/>
                    <a:solidFill>
                      <a:srgbClr val="92D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Sample Problem</a:t>
                </a:r>
                <a:endParaRPr lang="en-CA" sz="4400" b="1" cap="all" spc="-150" dirty="0">
                  <a:ln/>
                  <a:solidFill>
                    <a:srgbClr val="92D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4" name="Straight Connector 3"/>
            <p:cNvCxnSpPr/>
            <p:nvPr/>
          </p:nvCxnSpPr>
          <p:spPr>
            <a:xfrm>
              <a:off x="5364088" y="1052736"/>
              <a:ext cx="3726160" cy="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343744" y="1556792"/>
            <a:ext cx="87129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92D050"/>
                </a:solidFill>
              </a:rPr>
              <a:t>A weightlifter lifts a </a:t>
            </a:r>
            <a:r>
              <a:rPr lang="en-US" sz="2800" dirty="0">
                <a:solidFill>
                  <a:srgbClr val="92D050"/>
                </a:solidFill>
                <a:latin typeface="Calibri" pitchFamily="34" charset="0"/>
              </a:rPr>
              <a:t>155 </a:t>
            </a:r>
            <a:r>
              <a:rPr lang="en-US" sz="2800" dirty="0">
                <a:solidFill>
                  <a:srgbClr val="92D050"/>
                </a:solidFill>
              </a:rPr>
              <a:t>kg barbell a vertical 	distance of </a:t>
            </a:r>
            <a:r>
              <a:rPr lang="en-US" sz="2800" dirty="0">
                <a:solidFill>
                  <a:srgbClr val="92D050"/>
                </a:solidFill>
                <a:latin typeface="Calibri" pitchFamily="34" charset="0"/>
              </a:rPr>
              <a:t>2.00 </a:t>
            </a:r>
            <a:r>
              <a:rPr lang="en-US" sz="2800" dirty="0">
                <a:solidFill>
                  <a:srgbClr val="92D050"/>
                </a:solidFill>
              </a:rPr>
              <a:t>m in </a:t>
            </a:r>
            <a:r>
              <a:rPr lang="en-US" sz="2800" dirty="0">
                <a:solidFill>
                  <a:srgbClr val="92D050"/>
                </a:solidFill>
                <a:latin typeface="Calibri" pitchFamily="34" charset="0"/>
              </a:rPr>
              <a:t>1.25</a:t>
            </a:r>
            <a:r>
              <a:rPr lang="en-US" sz="2800" dirty="0">
                <a:solidFill>
                  <a:srgbClr val="92D050"/>
                </a:solidFill>
              </a:rPr>
              <a:t> s.   What is her power 	generated?</a:t>
            </a:r>
            <a:endParaRPr lang="en-US" sz="2800" dirty="0">
              <a:solidFill>
                <a:srgbClr val="92D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3744" y="2924944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92D050"/>
                </a:solidFill>
              </a:rPr>
              <a:t>Sol’n</a:t>
            </a:r>
            <a:r>
              <a:rPr lang="en-US" sz="2800" dirty="0" smtClean="0">
                <a:solidFill>
                  <a:srgbClr val="92D050"/>
                </a:solidFill>
              </a:rPr>
              <a:t>:</a:t>
            </a:r>
            <a:endParaRPr lang="en-US" sz="2800" dirty="0">
              <a:solidFill>
                <a:srgbClr val="92D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3744" y="3501008"/>
            <a:ext cx="27363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92D050"/>
                </a:solidFill>
              </a:rPr>
              <a:t>m = </a:t>
            </a:r>
            <a:r>
              <a:rPr lang="en-US" sz="2800" dirty="0" smtClean="0">
                <a:solidFill>
                  <a:srgbClr val="92D050"/>
                </a:solidFill>
                <a:latin typeface="Calibri" pitchFamily="34" charset="0"/>
              </a:rPr>
              <a:t>155 </a:t>
            </a:r>
            <a:r>
              <a:rPr lang="en-US" sz="2800" dirty="0" smtClean="0">
                <a:solidFill>
                  <a:srgbClr val="92D050"/>
                </a:solidFill>
              </a:rPr>
              <a:t>kg</a:t>
            </a:r>
          </a:p>
          <a:p>
            <a:r>
              <a:rPr lang="en-US" sz="2800" dirty="0" smtClean="0">
                <a:solidFill>
                  <a:srgbClr val="92D050"/>
                </a:solidFill>
              </a:rPr>
              <a:t>h</a:t>
            </a:r>
            <a:r>
              <a:rPr lang="en-US" sz="2800" baseline="-25000" dirty="0" smtClean="0">
                <a:solidFill>
                  <a:srgbClr val="92D050"/>
                </a:solidFill>
              </a:rPr>
              <a:t>i</a:t>
            </a:r>
            <a:r>
              <a:rPr lang="en-US" sz="2800" dirty="0" smtClean="0">
                <a:solidFill>
                  <a:srgbClr val="92D050"/>
                </a:solidFill>
              </a:rPr>
              <a:t> = </a:t>
            </a:r>
            <a:r>
              <a:rPr lang="en-US" sz="2800" dirty="0" smtClean="0">
                <a:solidFill>
                  <a:srgbClr val="92D050"/>
                </a:solidFill>
                <a:latin typeface="Calibri" pitchFamily="34" charset="0"/>
              </a:rPr>
              <a:t>0 m</a:t>
            </a:r>
          </a:p>
          <a:p>
            <a:r>
              <a:rPr lang="en-US" sz="2800" dirty="0" err="1" smtClean="0">
                <a:solidFill>
                  <a:srgbClr val="92D050"/>
                </a:solidFill>
              </a:rPr>
              <a:t>h</a:t>
            </a:r>
            <a:r>
              <a:rPr lang="en-US" sz="2800" baseline="-25000" dirty="0" err="1" smtClean="0">
                <a:solidFill>
                  <a:srgbClr val="92D050"/>
                </a:solidFill>
              </a:rPr>
              <a:t>f</a:t>
            </a:r>
            <a:r>
              <a:rPr lang="en-US" sz="2800" dirty="0" smtClean="0">
                <a:solidFill>
                  <a:srgbClr val="92D050"/>
                </a:solidFill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Calibri" pitchFamily="34" charset="0"/>
              </a:rPr>
              <a:t>=2.00 m</a:t>
            </a:r>
          </a:p>
          <a:p>
            <a:r>
              <a:rPr lang="en-US" sz="2800" dirty="0" smtClean="0">
                <a:solidFill>
                  <a:srgbClr val="92D050"/>
                </a:solidFill>
                <a:latin typeface="Symbol" pitchFamily="18" charset="2"/>
              </a:rPr>
              <a:t>D</a:t>
            </a:r>
            <a:r>
              <a:rPr lang="en-US" sz="2800" dirty="0" smtClean="0">
                <a:solidFill>
                  <a:srgbClr val="92D050"/>
                </a:solidFill>
              </a:rPr>
              <a:t>t = </a:t>
            </a:r>
            <a:r>
              <a:rPr lang="en-US" sz="2800" dirty="0" smtClean="0">
                <a:solidFill>
                  <a:srgbClr val="92D050"/>
                </a:solidFill>
                <a:latin typeface="Calibri" pitchFamily="34" charset="0"/>
              </a:rPr>
              <a:t>1.25 s</a:t>
            </a:r>
          </a:p>
          <a:p>
            <a:r>
              <a:rPr lang="en-US" sz="2800" dirty="0" smtClean="0">
                <a:solidFill>
                  <a:srgbClr val="92D050"/>
                </a:solidFill>
                <a:latin typeface="Calibri" pitchFamily="34" charset="0"/>
              </a:rPr>
              <a:t>P = ?</a:t>
            </a:r>
          </a:p>
        </p:txBody>
      </p:sp>
      <p:graphicFrame>
        <p:nvGraphicFramePr>
          <p:cNvPr id="1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9007770"/>
              </p:ext>
            </p:extLst>
          </p:nvPr>
        </p:nvGraphicFramePr>
        <p:xfrm>
          <a:off x="4528269" y="3281918"/>
          <a:ext cx="1671638" cy="191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7" name="Equation" r:id="rId3" imgW="711000" imgH="812520" progId="Equation.DSMT4">
                  <p:embed/>
                </p:oleObj>
              </mc:Choice>
              <mc:Fallback>
                <p:oleObj name="Equation" r:id="rId3" imgW="711000" imgH="812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8269" y="3281918"/>
                        <a:ext cx="1671638" cy="1912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932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299</Words>
  <Application>Microsoft Office PowerPoint</Application>
  <PresentationFormat>On-screen Show (4:3)</PresentationFormat>
  <Paragraphs>55</Paragraphs>
  <Slides>14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Office Theme</vt:lpstr>
      <vt:lpstr>MathType 6.0 Equation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David</cp:lastModifiedBy>
  <cp:revision>125</cp:revision>
  <dcterms:created xsi:type="dcterms:W3CDTF">2013-07-23T20:53:01Z</dcterms:created>
  <dcterms:modified xsi:type="dcterms:W3CDTF">2013-10-24T18:08:19Z</dcterms:modified>
</cp:coreProperties>
</file>