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17/09/2013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&amp;esrc=s&amp;frm=1&amp;source=images&amp;cd=&amp;cad=rja&amp;docid=6BpjcEC5D9bFBM&amp;tbnid=HIqjGd08fp4dMM:&amp;ved=0CAUQjRw&amp;url=http%3A%2F%2Fmartinweigel.org%2F2013%2F04%2F08%2Fweakness-with-consequence-why-marketing-is-like-gravity%2F&amp;ei=pmo4UqiXKqOf2QWvyoCABQ&amp;bvm=bv.52164340,d.aWM&amp;psig=AFQjCNH0Ab2uVe9P_3seUxjMzPUJrMbT2g&amp;ust=137951533364935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jpeg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force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gravity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how gravity affects objects both near and far from the surface of the Earth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martinweigel.files.wordpress.com/2013/04/gravity_well_cartography_2_by_lordsong-d5lrxw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22" y="44624"/>
            <a:ext cx="700588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calculating the force of gravity</a:t>
                </a:r>
                <a:endParaRPr lang="en-CA" sz="40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71780" y="1052736"/>
              <a:ext cx="3647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1560" y="1412776"/>
            <a:ext cx="72409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Newton used his two relationships to develop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</a:t>
            </a:r>
            <a:r>
              <a:rPr lang="en-CA" sz="2800" b="1" i="1" dirty="0" smtClean="0">
                <a:solidFill>
                  <a:srgbClr val="92D050"/>
                </a:solidFill>
              </a:rPr>
              <a:t>Universal Gravitation</a:t>
            </a:r>
            <a:r>
              <a:rPr lang="en-CA" sz="2800" dirty="0" smtClean="0">
                <a:solidFill>
                  <a:srgbClr val="92D050"/>
                </a:solidFill>
              </a:rPr>
              <a:t>:</a:t>
            </a:r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73761"/>
              </p:ext>
            </p:extLst>
          </p:nvPr>
        </p:nvGraphicFramePr>
        <p:xfrm>
          <a:off x="1835696" y="2924944"/>
          <a:ext cx="2322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3" imgW="888840" imgH="393480" progId="Equation.DSMT4">
                  <p:embed/>
                </p:oleObj>
              </mc:Choice>
              <mc:Fallback>
                <p:oleObj name="Equation" r:id="rId3" imgW="88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24944"/>
                        <a:ext cx="232251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4932040" y="3140968"/>
            <a:ext cx="39360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G =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6.67 x 10</a:t>
            </a:r>
            <a:r>
              <a:rPr lang="en-CA" sz="2800" baseline="30000" dirty="0" smtClean="0">
                <a:solidFill>
                  <a:schemeClr val="bg1"/>
                </a:solidFill>
                <a:latin typeface="Calibri" pitchFamily="34" charset="0"/>
              </a:rPr>
              <a:t>-11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 N∙m</a:t>
            </a:r>
            <a:r>
              <a:rPr lang="en-CA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/kg</a:t>
            </a:r>
            <a:r>
              <a:rPr lang="en-CA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683568" y="4509120"/>
            <a:ext cx="79113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Newton never determined the value of G, its value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was discovered by Henry Cavendish after Newton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died</a:t>
            </a:r>
            <a:endParaRPr lang="en-CA" sz="28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620107"/>
            <a:ext cx="8066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Around all objects with mass is a </a:t>
            </a:r>
            <a:r>
              <a:rPr lang="en-CA" sz="2800" b="1" i="1" dirty="0" smtClean="0">
                <a:solidFill>
                  <a:srgbClr val="92D050"/>
                </a:solidFill>
              </a:rPr>
              <a:t>gravitational field</a:t>
            </a: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050978"/>
              </p:ext>
            </p:extLst>
          </p:nvPr>
        </p:nvGraphicFramePr>
        <p:xfrm>
          <a:off x="2249488" y="3340100"/>
          <a:ext cx="14938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340100"/>
                        <a:ext cx="149383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88024" y="3429000"/>
            <a:ext cx="4180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g is the </a:t>
            </a:r>
            <a:r>
              <a:rPr lang="en-CA" sz="2800" dirty="0" err="1" smtClean="0">
                <a:solidFill>
                  <a:schemeClr val="bg1"/>
                </a:solidFill>
              </a:rPr>
              <a:t>grav</a:t>
            </a:r>
            <a:r>
              <a:rPr lang="en-CA" sz="2800" dirty="0" smtClean="0">
                <a:solidFill>
                  <a:schemeClr val="bg1"/>
                </a:solidFill>
              </a:rPr>
              <a:t> field strength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CA" sz="2800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340768"/>
            <a:ext cx="81291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If you know the gravitational field strength, you can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quickly determine the force of gravity by using the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following </a:t>
            </a:r>
            <a:r>
              <a:rPr lang="en-CA" sz="2800" dirty="0" err="1" smtClean="0">
                <a:solidFill>
                  <a:schemeClr val="bg1"/>
                </a:solidFill>
              </a:rPr>
              <a:t>eqn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4653136"/>
            <a:ext cx="620028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At the surface of the Earth </a:t>
            </a:r>
            <a:r>
              <a:rPr lang="en-CA" sz="2800" b="1" i="1" dirty="0" smtClean="0">
                <a:solidFill>
                  <a:srgbClr val="92D050"/>
                </a:solidFill>
              </a:rPr>
              <a:t>g = </a:t>
            </a:r>
            <a:r>
              <a:rPr lang="en-CA" sz="2800" b="1" i="1" dirty="0" smtClean="0">
                <a:solidFill>
                  <a:srgbClr val="92D050"/>
                </a:solidFill>
                <a:latin typeface="Calibri" pitchFamily="34" charset="0"/>
              </a:rPr>
              <a:t>9.8 </a:t>
            </a:r>
            <a:r>
              <a:rPr lang="en-CA" sz="2800" b="1" i="1" dirty="0" smtClean="0">
                <a:solidFill>
                  <a:srgbClr val="92D050"/>
                </a:solidFill>
              </a:rPr>
              <a:t>N/kg</a:t>
            </a:r>
          </a:p>
          <a:p>
            <a:pPr marL="273050" indent="-273050">
              <a:buFont typeface="Arial" pitchFamily="34" charset="0"/>
              <a:buChar char="•"/>
            </a:pPr>
            <a:endParaRPr lang="en-CA" sz="2800" b="1" i="1" dirty="0" smtClean="0">
              <a:solidFill>
                <a:schemeClr val="bg1"/>
              </a:solidFill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sz="2800" dirty="0" err="1" smtClean="0">
                <a:solidFill>
                  <a:schemeClr val="bg1"/>
                </a:solidFill>
              </a:rPr>
              <a:t>F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g</a:t>
            </a:r>
            <a:r>
              <a:rPr lang="en-CA" sz="2800" b="1" i="1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is called the </a:t>
            </a:r>
            <a:r>
              <a:rPr lang="en-CA" sz="2800" b="1" i="1" dirty="0" smtClean="0">
                <a:solidFill>
                  <a:srgbClr val="92D050"/>
                </a:solidFill>
              </a:rPr>
              <a:t>weight</a:t>
            </a:r>
            <a:r>
              <a:rPr lang="en-CA" sz="2800" dirty="0" smtClean="0">
                <a:solidFill>
                  <a:schemeClr val="bg1"/>
                </a:solidFill>
              </a:rPr>
              <a:t> of the object</a:t>
            </a:r>
          </a:p>
          <a:p>
            <a:pPr marL="273050" indent="-273050"/>
            <a:endParaRPr lang="en-CA" sz="28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	What is the force of gravitational attraction between a sumo wrestler of mass 200. kg and a gymnast of mass 50.0 kg that are 1.0 m apart?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996952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67.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6.7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.67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.067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6.7 x 10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-7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9978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2.	Who developed Universal Gravitation?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34888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Newton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Galileo</a:t>
            </a:r>
          </a:p>
          <a:p>
            <a:pPr marL="514350" indent="-514350">
              <a:buFontTx/>
              <a:buAutoNum type="alphaL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Einstein</a:t>
            </a: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Bohr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Lamonica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3.	Who determined that gravity is caused by the warping  of space-time?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34888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Newton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Galileo</a:t>
            </a:r>
          </a:p>
          <a:p>
            <a:pPr marL="514350" indent="-514350">
              <a:buFontTx/>
              <a:buAutoNum type="alphaL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Einstein</a:t>
            </a: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Bohr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Lamonica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comparing the force of gravity</a:t>
                </a:r>
                <a:endParaRPr lang="en-CA" sz="40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71780" y="1052736"/>
              <a:ext cx="3647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11560" y="1628219"/>
            <a:ext cx="5759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remember F</a:t>
            </a:r>
            <a:r>
              <a:rPr lang="en-CA" sz="2800" baseline="-25000" dirty="0" smtClean="0">
                <a:solidFill>
                  <a:schemeClr val="bg1"/>
                </a:solidFill>
              </a:rPr>
              <a:t>G</a:t>
            </a: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Symbol" pitchFamily="18" charset="2"/>
              </a:rPr>
              <a:t>a</a:t>
            </a: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 err="1" smtClean="0">
                <a:solidFill>
                  <a:schemeClr val="bg1"/>
                </a:solidFill>
              </a:rPr>
              <a:t>m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A</a:t>
            </a:r>
            <a:r>
              <a:rPr lang="en-CA" sz="2800" dirty="0" err="1" smtClean="0">
                <a:solidFill>
                  <a:schemeClr val="bg1"/>
                </a:solidFill>
              </a:rPr>
              <a:t>m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CA" sz="2800" dirty="0" smtClean="0">
                <a:solidFill>
                  <a:schemeClr val="bg1"/>
                </a:solidFill>
              </a:rPr>
              <a:t> and F</a:t>
            </a:r>
            <a:r>
              <a:rPr lang="en-CA" sz="2800" baseline="-25000" dirty="0" smtClean="0">
                <a:solidFill>
                  <a:schemeClr val="bg1"/>
                </a:solidFill>
              </a:rPr>
              <a:t>G</a:t>
            </a:r>
            <a:r>
              <a:rPr lang="en-CA" sz="28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Symbol" pitchFamily="18" charset="2"/>
              </a:rPr>
              <a:t>a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1/r</a:t>
            </a:r>
            <a:r>
              <a:rPr lang="en-CA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CA" sz="2800" b="1" i="1" baseline="30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87" y="332656"/>
            <a:ext cx="8587209" cy="6056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7596336" y="2204864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410445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96336" y="2996952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996952"/>
            <a:ext cx="410445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96336" y="3789040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2320" y="4509120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4000" y="4437112"/>
            <a:ext cx="5968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6336" y="5373216"/>
            <a:ext cx="64807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608" y="5301208"/>
            <a:ext cx="63367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71600" y="3501008"/>
            <a:ext cx="4104456" cy="936104"/>
            <a:chOff x="971600" y="3501008"/>
            <a:chExt cx="4104456" cy="93610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971600" y="3717032"/>
              <a:ext cx="4104456" cy="7200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1720" y="3501008"/>
              <a:ext cx="432048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0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	The force of gravity between the Earth and a space probe is 500.0 N.  If the probe moves to three times its original distance, what is the new force of gravity?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3284984"/>
            <a:ext cx="7308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1500.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4500.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166.7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55.56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Can’t be determined without knowing the distance</a:t>
            </a:r>
          </a:p>
        </p:txBody>
      </p:sp>
    </p:spTree>
    <p:extLst>
      <p:ext uri="{BB962C8B-B14F-4D97-AF65-F5344CB8AC3E}">
        <p14:creationId xmlns:p14="http://schemas.microsoft.com/office/powerpoint/2010/main" val="29184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	The force of gravity between the Earth and a space probe is 500.0 N.  If the probe moves to one-third times its original distance, what is the new force of gravity?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3284984"/>
            <a:ext cx="7308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1500.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4500.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166.7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55.56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Can’t be determined without knowing the distance</a:t>
            </a:r>
          </a:p>
        </p:txBody>
      </p:sp>
    </p:spTree>
    <p:extLst>
      <p:ext uri="{BB962C8B-B14F-4D97-AF65-F5344CB8AC3E}">
        <p14:creationId xmlns:p14="http://schemas.microsoft.com/office/powerpoint/2010/main" val="13509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	The force of gravity between the Earth and a space probe is 500.0 N.  If the probe doubles in mass, what is the new force of gravity?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3068960"/>
            <a:ext cx="7740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1000.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4000.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250.0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125.0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Can’t be determined without knowing the mass</a:t>
            </a:r>
          </a:p>
        </p:txBody>
      </p:sp>
    </p:spTree>
    <p:extLst>
      <p:ext uri="{BB962C8B-B14F-4D97-AF65-F5344CB8AC3E}">
        <p14:creationId xmlns:p14="http://schemas.microsoft.com/office/powerpoint/2010/main" val="40682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what causes gravity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factors that affect the force of gravity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force of gravity on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compare the force of gravity on different objects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7.	If the probe doubles in mass and the distance triples, what is the new force of gravity?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3068960"/>
            <a:ext cx="7740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1000.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666.6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333.3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111.1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 N</a:t>
            </a:r>
          </a:p>
        </p:txBody>
      </p:sp>
    </p:spTree>
    <p:extLst>
      <p:ext uri="{BB962C8B-B14F-4D97-AF65-F5344CB8AC3E}">
        <p14:creationId xmlns:p14="http://schemas.microsoft.com/office/powerpoint/2010/main" val="36829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8.	What is the force of gravity on a 2.0 kg melon resting on the surface of the Earth?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768" y="2564904"/>
            <a:ext cx="6480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20.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19.6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9.8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4.9 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Can’t be determined without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m</a:t>
            </a:r>
            <a:r>
              <a:rPr lang="en-CA" sz="2800" baseline="-25000" dirty="0" err="1" smtClean="0">
                <a:solidFill>
                  <a:srgbClr val="FFC000"/>
                </a:solidFill>
                <a:latin typeface="Calibri" pitchFamily="34" charset="0"/>
              </a:rPr>
              <a:t>E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and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r</a:t>
            </a:r>
            <a:r>
              <a:rPr lang="en-CA" sz="2800" baseline="-25000" dirty="0" err="1" smtClean="0">
                <a:solidFill>
                  <a:srgbClr val="FFC000"/>
                </a:solidFill>
                <a:latin typeface="Calibri" pitchFamily="34" charset="0"/>
              </a:rPr>
              <a:t>E</a:t>
            </a:r>
            <a:endParaRPr lang="en-CA" sz="2800" baseline="-250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4.1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166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what causes gravity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how mass affects the force of gravity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how separation distance affects the force of gravity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force of gravity on objects of different mass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what causes gravity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2200" y="1052736"/>
              <a:ext cx="26642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3568" y="1412776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Gravity was first studied by the ancient Greeks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defTabSz="2730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Newton discovered Universal Gravitation, which 	tells you to calculate gravity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defTabSz="2730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Einstein develop a theory about what causes 	gravity</a:t>
            </a:r>
            <a:endParaRPr lang="en-US" sz="2800" b="1" i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3568" y="4797152"/>
            <a:ext cx="7929618" cy="57606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dirty="0" smtClean="0">
                <a:solidFill>
                  <a:srgbClr val="92D050"/>
                </a:solidFill>
                <a:latin typeface="+mj-lt"/>
              </a:rPr>
              <a:t>  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Gravity is caused by the warping of space-time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83568" y="5858688"/>
            <a:ext cx="783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Gravity is a result of mass.  Mass warps space-time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cienceblogs.com/startswithabang/upload/2010/07/whats_the_most_fundamental_thi/grav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352928" cy="6264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13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929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Gravity, like all forces require time to act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the sun were to disappear at this exact moment, the Earth would remain in its orbit for about 8 min</a:t>
            </a:r>
            <a:endParaRPr lang="en-US" sz="28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factors affecting gravity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704348" y="1052736"/>
              <a:ext cx="13321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11560" y="3336156"/>
            <a:ext cx="80602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Newton determined that there are two factors that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affect  gravity: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275856" y="4149080"/>
            <a:ext cx="23583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Mass, m</a:t>
            </a:r>
          </a:p>
          <a:p>
            <a:pPr marL="514350" indent="-514350">
              <a:buAutoNum type="arabicPeriod"/>
            </a:pPr>
            <a:r>
              <a:rPr lang="en-CA" sz="2800" dirty="0" smtClean="0">
                <a:solidFill>
                  <a:schemeClr val="bg1"/>
                </a:solidFill>
              </a:rPr>
              <a:t>Distance, r 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11560" y="5282044"/>
            <a:ext cx="817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Gravity is directly prop to the product of the masses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1665"/>
              </p:ext>
            </p:extLst>
          </p:nvPr>
        </p:nvGraphicFramePr>
        <p:xfrm>
          <a:off x="3635896" y="6093296"/>
          <a:ext cx="1825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093296"/>
                        <a:ext cx="18256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3" descr="http://spiritualoasis.wordpress.com/files/2006/10/earth-from-space-wester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412776"/>
            <a:ext cx="1441598" cy="1441598"/>
          </a:xfrm>
          <a:prstGeom prst="rect">
            <a:avLst/>
          </a:prstGeom>
          <a:noFill/>
        </p:spPr>
      </p:pic>
      <p:pic>
        <p:nvPicPr>
          <p:cNvPr id="22" name="Picture 5" descr="http://blog.aarp.org/shaarpsession/full_moon_larg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844824"/>
            <a:ext cx="648072" cy="648072"/>
          </a:xfrm>
          <a:prstGeom prst="rect">
            <a:avLst/>
          </a:prstGeom>
          <a:noFill/>
        </p:spPr>
      </p:pic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256800"/>
              </p:ext>
            </p:extLst>
          </p:nvPr>
        </p:nvGraphicFramePr>
        <p:xfrm>
          <a:off x="1958876" y="2636912"/>
          <a:ext cx="596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876" y="2636912"/>
                        <a:ext cx="596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41800"/>
              </p:ext>
            </p:extLst>
          </p:nvPr>
        </p:nvGraphicFramePr>
        <p:xfrm>
          <a:off x="6948264" y="2492896"/>
          <a:ext cx="5635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492896"/>
                        <a:ext cx="563562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2195736" y="2132856"/>
            <a:ext cx="504056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05712"/>
              </p:ext>
            </p:extLst>
          </p:nvPr>
        </p:nvGraphicFramePr>
        <p:xfrm>
          <a:off x="4572000" y="2204864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11" imgW="88560" imgH="126720" progId="Equation.DSMT4">
                  <p:embed/>
                </p:oleObj>
              </mc:Choice>
              <mc:Fallback>
                <p:oleObj name="Equation" r:id="rId11" imgW="8856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4864"/>
                        <a:ext cx="23336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8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build="p" autoUpdateAnimBg="0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332656"/>
            <a:ext cx="82605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This means that as mass goes up, the force of gravity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goes up.  As mass goes down, gravity goes down.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26156"/>
              </p:ext>
            </p:extLst>
          </p:nvPr>
        </p:nvGraphicFramePr>
        <p:xfrm>
          <a:off x="3829050" y="2852738"/>
          <a:ext cx="12938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852738"/>
                        <a:ext cx="129381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772816"/>
            <a:ext cx="70294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Gravity is inversely prop to the square of the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separation distance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4221088"/>
            <a:ext cx="792877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This means that as distance increases, the force of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gravity decreases.  As distance decreases, gravity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increases</a:t>
            </a:r>
          </a:p>
        </p:txBody>
      </p:sp>
    </p:spTree>
    <p:extLst>
      <p:ext uri="{BB962C8B-B14F-4D97-AF65-F5344CB8AC3E}">
        <p14:creationId xmlns:p14="http://schemas.microsoft.com/office/powerpoint/2010/main" val="9935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60" y="476672"/>
            <a:ext cx="8676456" cy="392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12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485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106</cp:revision>
  <dcterms:created xsi:type="dcterms:W3CDTF">2013-07-23T20:53:01Z</dcterms:created>
  <dcterms:modified xsi:type="dcterms:W3CDTF">2013-09-17T15:42:01Z</dcterms:modified>
</cp:coreProperties>
</file>