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14" r:id="rId6"/>
    <p:sldId id="345" r:id="rId7"/>
    <p:sldId id="347" r:id="rId8"/>
    <p:sldId id="346" r:id="rId9"/>
    <p:sldId id="336" r:id="rId10"/>
    <p:sldId id="337" r:id="rId11"/>
    <p:sldId id="338" r:id="rId12"/>
    <p:sldId id="340" r:id="rId13"/>
    <p:sldId id="341" r:id="rId14"/>
    <p:sldId id="342" r:id="rId15"/>
    <p:sldId id="349" r:id="rId16"/>
    <p:sldId id="348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77072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Newton’s </a:t>
            </a:r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</a:t>
            </a:r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Law of Motion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4878555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will introduce you to the second of three laws of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dynamics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These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laws are the fundamental laws of Dynamics.  With them, you </a:t>
            </a:r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can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 how an object will move when under the influence of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forces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</a:t>
            </a:r>
          </a:p>
        </p:txBody>
      </p:sp>
      <p:pic>
        <p:nvPicPr>
          <p:cNvPr id="5" name="Picture 2" descr="http://farm3.static.flickr.com/2294/1574807211_13d75c4f6a_z.jpg?zz=1"/>
          <p:cNvPicPr>
            <a:picLocks noChangeAspect="1" noChangeArrowheads="1"/>
          </p:cNvPicPr>
          <p:nvPr/>
        </p:nvPicPr>
        <p:blipFill>
          <a:blip r:embed="rId2" cstate="print"/>
          <a:srcRect t="11811" r="27682" b="17717"/>
          <a:stretch>
            <a:fillRect/>
          </a:stretch>
        </p:blipFill>
        <p:spPr bwMode="auto">
          <a:xfrm>
            <a:off x="3475930" y="44624"/>
            <a:ext cx="5632574" cy="4116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10" y="1428736"/>
            <a:ext cx="8215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2.	If the net force on an object doubled but the mass remained the same, then what would happen to the </a:t>
            </a:r>
            <a:r>
              <a:rPr lang="en-CA" sz="2800" dirty="0" err="1" smtClean="0">
                <a:solidFill>
                  <a:srgbClr val="FFC000"/>
                </a:solidFill>
                <a:latin typeface="Calibri" pitchFamily="34" charset="0"/>
              </a:rPr>
              <a:t>accel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1640" y="3068960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quarter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half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remain the same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double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quadruple</a:t>
            </a:r>
          </a:p>
        </p:txBody>
      </p:sp>
    </p:spTree>
    <p:extLst>
      <p:ext uri="{BB962C8B-B14F-4D97-AF65-F5344CB8AC3E}">
        <p14:creationId xmlns:p14="http://schemas.microsoft.com/office/powerpoint/2010/main" val="17359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10" y="1428736"/>
            <a:ext cx="8215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3.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	If the mass on an object doubled but the net force remained the same, then what would happen to the </a:t>
            </a:r>
            <a:r>
              <a:rPr lang="en-CA" sz="2800" dirty="0" err="1" smtClean="0">
                <a:solidFill>
                  <a:srgbClr val="FFC000"/>
                </a:solidFill>
                <a:latin typeface="Calibri" pitchFamily="34" charset="0"/>
              </a:rPr>
              <a:t>accel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1640" y="3068960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quarter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half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remain the same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double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quadruple</a:t>
            </a:r>
          </a:p>
        </p:txBody>
      </p:sp>
    </p:spTree>
    <p:extLst>
      <p:ext uri="{BB962C8B-B14F-4D97-AF65-F5344CB8AC3E}">
        <p14:creationId xmlns:p14="http://schemas.microsoft.com/office/powerpoint/2010/main" val="17359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10" y="1428736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4.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	If the mass on an object doubled and the net force was halved, then what would happen to the </a:t>
            </a:r>
            <a:r>
              <a:rPr lang="en-CA" sz="2800" dirty="0" err="1" smtClean="0">
                <a:solidFill>
                  <a:srgbClr val="FFC000"/>
                </a:solidFill>
                <a:latin typeface="Calibri" pitchFamily="34" charset="0"/>
              </a:rPr>
              <a:t>accel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1680" y="2564904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quarter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half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remain the same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double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quadruple</a:t>
            </a:r>
          </a:p>
        </p:txBody>
      </p:sp>
    </p:spTree>
    <p:extLst>
      <p:ext uri="{BB962C8B-B14F-4D97-AF65-F5344CB8AC3E}">
        <p14:creationId xmlns:p14="http://schemas.microsoft.com/office/powerpoint/2010/main" val="10925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10" y="1428736"/>
            <a:ext cx="83215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5.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	If the mass on an object halved and the net force was doubled, then what would happen to the </a:t>
            </a:r>
            <a:r>
              <a:rPr lang="en-CA" sz="2800" dirty="0" err="1" smtClean="0">
                <a:solidFill>
                  <a:srgbClr val="FFC000"/>
                </a:solidFill>
                <a:latin typeface="Calibri" pitchFamily="34" charset="0"/>
              </a:rPr>
              <a:t>accel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1680" y="2564904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quarter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half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remain the same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double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quadruple</a:t>
            </a:r>
          </a:p>
        </p:txBody>
      </p:sp>
    </p:spTree>
    <p:extLst>
      <p:ext uri="{BB962C8B-B14F-4D97-AF65-F5344CB8AC3E}">
        <p14:creationId xmlns:p14="http://schemas.microsoft.com/office/powerpoint/2010/main" val="1114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10" y="1428736"/>
            <a:ext cx="83215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6.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	What is the net force acting on a 12 kg mass accelerating at 6.0 m/s</a:t>
            </a:r>
            <a:r>
              <a:rPr lang="en-CA" sz="2800" baseline="30000" dirty="0" smtClean="0">
                <a:solidFill>
                  <a:srgbClr val="FFC000"/>
                </a:solidFill>
                <a:latin typeface="Calibri" pitchFamily="34" charset="0"/>
              </a:rPr>
              <a:t>2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10" y="1428736"/>
            <a:ext cx="83215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7.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	The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highest known acceleration voluntarily encountered by a human </a:t>
            </a:r>
            <a:r>
              <a:rPr lang="en-US" sz="2800" dirty="0" err="1" smtClean="0">
                <a:solidFill>
                  <a:srgbClr val="FFC000"/>
                </a:solidFill>
              </a:rPr>
              <a:t>i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s 45 g’s.  What net force would a human of mass 70 kg experience at this acceleration?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10" y="1428736"/>
            <a:ext cx="85010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8.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	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A net force of 2000. N [F] acts on car of mass 1500 kg.  What is the acceleration of the car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3.3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a typeface="Times New Roman" pitchFamily="18" charset="0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 1 and 2 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–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133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– 2 pg 135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4 – 8 pg 136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the relationship between force, mass, and acceleration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and explain Newton’s </a:t>
            </a:r>
            <a:r>
              <a:rPr lang="en-CA" sz="2800" dirty="0" smtClean="0">
                <a:solidFill>
                  <a:schemeClr val="bg1"/>
                </a:solidFill>
              </a:rPr>
              <a:t>2</a:t>
            </a:r>
            <a:r>
              <a:rPr lang="en-CA" sz="2800" baseline="30000" dirty="0" smtClean="0">
                <a:solidFill>
                  <a:schemeClr val="bg1"/>
                </a:solidFill>
              </a:rPr>
              <a:t>nd</a:t>
            </a:r>
            <a:r>
              <a:rPr lang="en-CA" sz="2800" dirty="0" smtClean="0">
                <a:solidFill>
                  <a:schemeClr val="bg1"/>
                </a:solidFill>
              </a:rPr>
              <a:t> Law </a:t>
            </a:r>
            <a:r>
              <a:rPr lang="en-CA" sz="2800" dirty="0" smtClean="0">
                <a:solidFill>
                  <a:schemeClr val="bg1"/>
                </a:solidFill>
              </a:rPr>
              <a:t>of Motion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when the </a:t>
            </a:r>
            <a:r>
              <a:rPr lang="en-CA" sz="2800" dirty="0" smtClean="0">
                <a:solidFill>
                  <a:schemeClr val="bg1"/>
                </a:solidFill>
              </a:rPr>
              <a:t>2</a:t>
            </a:r>
            <a:r>
              <a:rPr lang="en-CA" sz="2800" baseline="30000" dirty="0" smtClean="0">
                <a:solidFill>
                  <a:schemeClr val="bg1"/>
                </a:solidFill>
              </a:rPr>
              <a:t>nd</a:t>
            </a:r>
            <a:r>
              <a:rPr lang="en-CA" sz="2800" dirty="0" smtClean="0">
                <a:solidFill>
                  <a:schemeClr val="bg1"/>
                </a:solidFill>
              </a:rPr>
              <a:t> law </a:t>
            </a:r>
            <a:r>
              <a:rPr lang="en-CA" sz="2800" dirty="0" smtClean="0">
                <a:solidFill>
                  <a:schemeClr val="bg1"/>
                </a:solidFill>
              </a:rPr>
              <a:t>applies in certain situation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the 2</a:t>
            </a:r>
            <a:r>
              <a:rPr lang="en-CA" sz="2800" baseline="30000" dirty="0" smtClean="0">
                <a:solidFill>
                  <a:schemeClr val="bg1"/>
                </a:solidFill>
              </a:rPr>
              <a:t>nd</a:t>
            </a:r>
            <a:r>
              <a:rPr lang="en-CA" sz="2800" dirty="0" smtClean="0">
                <a:solidFill>
                  <a:schemeClr val="bg1"/>
                </a:solidFill>
              </a:rPr>
              <a:t> law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and explain </a:t>
            </a:r>
            <a:r>
              <a:rPr lang="en-CA" sz="2800" dirty="0" smtClean="0">
                <a:solidFill>
                  <a:schemeClr val="bg1"/>
                </a:solidFill>
              </a:rPr>
              <a:t>Newton’s 2</a:t>
            </a:r>
            <a:r>
              <a:rPr lang="en-CA" sz="2800" baseline="30000" dirty="0" smtClean="0">
                <a:solidFill>
                  <a:schemeClr val="bg1"/>
                </a:solidFill>
              </a:rPr>
              <a:t>nd</a:t>
            </a:r>
            <a:r>
              <a:rPr lang="en-CA" sz="2800" dirty="0" smtClean="0">
                <a:solidFill>
                  <a:schemeClr val="bg1"/>
                </a:solidFill>
              </a:rPr>
              <a:t> Law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situations involving the </a:t>
            </a:r>
            <a:r>
              <a:rPr lang="en-CA" sz="2800" dirty="0" smtClean="0">
                <a:solidFill>
                  <a:schemeClr val="bg1"/>
                </a:solidFill>
              </a:rPr>
              <a:t>2</a:t>
            </a:r>
            <a:r>
              <a:rPr lang="en-CA" sz="2800" baseline="30000" dirty="0" smtClean="0">
                <a:solidFill>
                  <a:schemeClr val="bg1"/>
                </a:solidFill>
              </a:rPr>
              <a:t>nd</a:t>
            </a:r>
            <a:r>
              <a:rPr lang="en-CA" sz="2800" dirty="0" smtClean="0">
                <a:solidFill>
                  <a:schemeClr val="bg1"/>
                </a:solidFill>
              </a:rPr>
              <a:t>  </a:t>
            </a:r>
            <a:r>
              <a:rPr lang="en-CA" sz="2800" dirty="0" smtClean="0">
                <a:solidFill>
                  <a:schemeClr val="bg1"/>
                </a:solidFill>
              </a:rPr>
              <a:t>law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apply the </a:t>
            </a:r>
            <a:r>
              <a:rPr lang="en-CA" sz="2800" dirty="0" smtClean="0">
                <a:solidFill>
                  <a:schemeClr val="bg1"/>
                </a:solidFill>
              </a:rPr>
              <a:t>2</a:t>
            </a:r>
            <a:r>
              <a:rPr lang="en-CA" sz="2800" baseline="30000" dirty="0" smtClean="0">
                <a:solidFill>
                  <a:schemeClr val="bg1"/>
                </a:solidFill>
              </a:rPr>
              <a:t>nd</a:t>
            </a:r>
            <a:r>
              <a:rPr lang="en-CA" sz="2800" dirty="0" smtClean="0">
                <a:solidFill>
                  <a:schemeClr val="bg1"/>
                </a:solidFill>
              </a:rPr>
              <a:t>  </a:t>
            </a:r>
            <a:r>
              <a:rPr lang="en-CA" sz="2800" dirty="0" smtClean="0">
                <a:solidFill>
                  <a:schemeClr val="bg1"/>
                </a:solidFill>
              </a:rPr>
              <a:t>law to </a:t>
            </a:r>
            <a:r>
              <a:rPr lang="en-CA" sz="2800" dirty="0" smtClean="0">
                <a:solidFill>
                  <a:schemeClr val="bg1"/>
                </a:solidFill>
              </a:rPr>
              <a:t>draw FBD’s and solve for the net force and acceleration of </a:t>
            </a:r>
            <a:r>
              <a:rPr lang="en-CA" sz="2800" smtClean="0">
                <a:solidFill>
                  <a:schemeClr val="bg1"/>
                </a:solidFill>
              </a:rPr>
              <a:t>an object.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Force, mass, and acceleration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820472" y="1052736"/>
              <a:ext cx="2160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1560" y="1968252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Newton discovered that a net force can cause an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acceleration</a:t>
            </a:r>
            <a:endParaRPr lang="en-US" sz="2800" b="1" i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This acceleration is: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		- directly prop to the force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		- inversely prop to the mass</a:t>
            </a:r>
          </a:p>
        </p:txBody>
      </p:sp>
      <p:graphicFrame>
        <p:nvGraphicFramePr>
          <p:cNvPr id="1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718136"/>
              </p:ext>
            </p:extLst>
          </p:nvPr>
        </p:nvGraphicFramePr>
        <p:xfrm>
          <a:off x="7092280" y="4056484"/>
          <a:ext cx="12271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469800" imgH="228600" progId="Equation.DSMT4">
                  <p:embed/>
                </p:oleObj>
              </mc:Choice>
              <mc:Fallback>
                <p:oleObj name="Equation" r:id="rId3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056484"/>
                        <a:ext cx="122713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346189"/>
              </p:ext>
            </p:extLst>
          </p:nvPr>
        </p:nvGraphicFramePr>
        <p:xfrm>
          <a:off x="7083946" y="5136604"/>
          <a:ext cx="11604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444240" imgH="393480" progId="Equation.DSMT4">
                  <p:embed/>
                </p:oleObj>
              </mc:Choice>
              <mc:Fallback>
                <p:oleObj name="Equation" r:id="rId5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946" y="5136604"/>
                        <a:ext cx="1160462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Newton’s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2</a:t>
                </a:r>
                <a:r>
                  <a:rPr lang="en-CA" sz="4000" b="1" cap="all" spc="-150" baseline="3000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nd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Law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of Motion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7812360" y="1052736"/>
              <a:ext cx="122413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67544" y="1627640"/>
            <a:ext cx="8208912" cy="954107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acceleration of an object depends inversely on its mass and directly on the unbalanced force</a:t>
            </a:r>
            <a:endParaRPr lang="en-US" sz="2800" i="1" dirty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67544" y="3859888"/>
            <a:ext cx="853244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Newton’s 2</a:t>
            </a:r>
            <a:r>
              <a:rPr lang="en-US" sz="2800" baseline="30000" dirty="0" smtClean="0">
                <a:solidFill>
                  <a:schemeClr val="bg1"/>
                </a:solidFill>
              </a:rPr>
              <a:t>nd</a:t>
            </a:r>
            <a:r>
              <a:rPr lang="en-US" sz="2800" dirty="0" smtClean="0">
                <a:solidFill>
                  <a:schemeClr val="bg1"/>
                </a:solidFill>
              </a:rPr>
              <a:t> law of motion tells us that an external </a:t>
            </a: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unbalanced force is needed in order to cause </a:t>
            </a: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acceleration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7544" y="5499229"/>
            <a:ext cx="8460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 the acceleration depends on the mass and the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  amount of force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667023"/>
              </p:ext>
            </p:extLst>
          </p:nvPr>
        </p:nvGraphicFramePr>
        <p:xfrm>
          <a:off x="3833168" y="2907264"/>
          <a:ext cx="145891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558720" imgH="241200" progId="Equation.DSMT4">
                  <p:embed/>
                </p:oleObj>
              </mc:Choice>
              <mc:Fallback>
                <p:oleObj name="Equation" r:id="rId3" imgW="55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168" y="2907264"/>
                        <a:ext cx="1458912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5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20" y="1340768"/>
            <a:ext cx="8838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During a turn in a formula 1 race, drivers experience accelerations of 4.5 g’s (1 g = 9.8 m/s</a:t>
            </a:r>
            <a:r>
              <a:rPr lang="en-US" sz="2800" baseline="30000" dirty="0">
                <a:solidFill>
                  <a:srgbClr val="92D050"/>
                </a:solidFill>
              </a:rPr>
              <a:t>2</a:t>
            </a:r>
            <a:r>
              <a:rPr lang="en-US" sz="2800" dirty="0">
                <a:solidFill>
                  <a:srgbClr val="92D050"/>
                </a:solidFill>
              </a:rPr>
              <a:t>).  Find the magnitude of the net force acting on a driver of mass 65 kg.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342900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5776" y="6021288"/>
            <a:ext cx="5840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the net force on the driver is 2900 N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474702"/>
              </p:ext>
            </p:extLst>
          </p:nvPr>
        </p:nvGraphicFramePr>
        <p:xfrm>
          <a:off x="436463" y="4251017"/>
          <a:ext cx="2119313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901440" imgH="914400" progId="Equation.DSMT4">
                  <p:embed/>
                </p:oleObj>
              </mc:Choice>
              <mc:Fallback>
                <p:oleObj name="Equation" r:id="rId3" imgW="9014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63" y="4251017"/>
                        <a:ext cx="2119313" cy="214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260302"/>
              </p:ext>
            </p:extLst>
          </p:nvPr>
        </p:nvGraphicFramePr>
        <p:xfrm>
          <a:off x="4355976" y="3933056"/>
          <a:ext cx="12827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545760" imgH="228600" progId="Equation.DSMT4">
                  <p:embed/>
                </p:oleObj>
              </mc:Choice>
              <mc:Fallback>
                <p:oleObj name="Equation" r:id="rId5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933056"/>
                        <a:ext cx="128270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27212"/>
              </p:ext>
            </p:extLst>
          </p:nvPr>
        </p:nvGraphicFramePr>
        <p:xfrm>
          <a:off x="4381599" y="4775993"/>
          <a:ext cx="22066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939600" imgH="406080" progId="Equation.DSMT4">
                  <p:embed/>
                </p:oleObj>
              </mc:Choice>
              <mc:Fallback>
                <p:oleObj name="Equation" r:id="rId7" imgW="939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99" y="4775993"/>
                        <a:ext cx="2206625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3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20" y="1340768"/>
            <a:ext cx="8838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 skydiver is jumping out of an airplane.  The moment she leaves the plane the parachute is unopened and the air resistance is 291 N.  The </a:t>
            </a:r>
            <a:r>
              <a:rPr lang="en-US" sz="2800" dirty="0" err="1">
                <a:solidFill>
                  <a:srgbClr val="92D050"/>
                </a:solidFill>
              </a:rPr>
              <a:t>accel</a:t>
            </a:r>
            <a:r>
              <a:rPr lang="en-US" sz="2800" dirty="0">
                <a:solidFill>
                  <a:srgbClr val="92D050"/>
                </a:solidFill>
              </a:rPr>
              <a:t> of the skydiver at this instant is 5.96 m/s</a:t>
            </a:r>
            <a:r>
              <a:rPr lang="en-US" sz="2800" baseline="30000" dirty="0">
                <a:solidFill>
                  <a:srgbClr val="92D050"/>
                </a:solidFill>
              </a:rPr>
              <a:t>2</a:t>
            </a:r>
            <a:r>
              <a:rPr lang="en-US" sz="2800" dirty="0">
                <a:solidFill>
                  <a:srgbClr val="92D050"/>
                </a:solidFill>
              </a:rPr>
              <a:t> [D].  What is her mass?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34098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14991"/>
              </p:ext>
            </p:extLst>
          </p:nvPr>
        </p:nvGraphicFramePr>
        <p:xfrm>
          <a:off x="251520" y="4231070"/>
          <a:ext cx="2417763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028520" imgH="914400" progId="Equation.DSMT4">
                  <p:embed/>
                </p:oleObj>
              </mc:Choice>
              <mc:Fallback>
                <p:oleObj name="Equation" r:id="rId3" imgW="10285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231070"/>
                        <a:ext cx="2417763" cy="214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79912" y="362586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Next draw a FBD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9704" y="4449597"/>
            <a:ext cx="576064" cy="58477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m</a:t>
            </a:r>
            <a:endParaRPr lang="en-US" b="1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95728" y="3441485"/>
            <a:ext cx="1656184" cy="936106"/>
            <a:chOff x="5652120" y="3429000"/>
            <a:chExt cx="1656184" cy="936106"/>
          </a:xfrm>
        </p:grpSpPr>
        <p:sp>
          <p:nvSpPr>
            <p:cNvPr id="18" name="Up Arrow 17"/>
            <p:cNvSpPr/>
            <p:nvPr/>
          </p:nvSpPr>
          <p:spPr>
            <a:xfrm flipH="1">
              <a:off x="5652120" y="3429000"/>
              <a:ext cx="187221" cy="936106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40152" y="3501008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>
                  <a:solidFill>
                    <a:srgbClr val="FF0000"/>
                  </a:solidFill>
                </a:rPr>
                <a:t>F</a:t>
              </a:r>
              <a:r>
                <a:rPr lang="en-US" sz="3200" b="1" i="1" baseline="-25000" dirty="0" smtClean="0">
                  <a:solidFill>
                    <a:srgbClr val="FF0000"/>
                  </a:solidFill>
                </a:rPr>
                <a:t>air</a:t>
              </a:r>
              <a:endParaRPr lang="en-US" b="1" i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95728" y="5097669"/>
            <a:ext cx="1584176" cy="1440160"/>
            <a:chOff x="5652120" y="5085184"/>
            <a:chExt cx="1584176" cy="1440160"/>
          </a:xfrm>
        </p:grpSpPr>
        <p:sp>
          <p:nvSpPr>
            <p:cNvPr id="21" name="Up Arrow 20"/>
            <p:cNvSpPr/>
            <p:nvPr/>
          </p:nvSpPr>
          <p:spPr>
            <a:xfrm flipH="1" flipV="1">
              <a:off x="5652120" y="5085184"/>
              <a:ext cx="172819" cy="144016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12160" y="5805264"/>
              <a:ext cx="12241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err="1" smtClean="0">
                  <a:solidFill>
                    <a:srgbClr val="FF0000"/>
                  </a:solidFill>
                </a:rPr>
                <a:t>F</a:t>
              </a:r>
              <a:r>
                <a:rPr lang="en-US" sz="3200" b="1" i="1" baseline="-25000" dirty="0" err="1" smtClean="0">
                  <a:solidFill>
                    <a:srgbClr val="FF0000"/>
                  </a:solidFill>
                </a:rPr>
                <a:t>g</a:t>
              </a:r>
              <a:endParaRPr lang="en-US" b="1" i="1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11960" y="5931377"/>
            <a:ext cx="1692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[D] is +’</a:t>
            </a:r>
            <a:r>
              <a:rPr lang="en-US" sz="2800" dirty="0" err="1" smtClean="0">
                <a:solidFill>
                  <a:srgbClr val="92D050"/>
                </a:solidFill>
              </a:rPr>
              <a:t>ve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6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6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3808" y="6146140"/>
            <a:ext cx="5587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the mass of the skydiver is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75.8</a:t>
            </a:r>
            <a:r>
              <a:rPr lang="en-US" sz="2800" dirty="0" smtClean="0">
                <a:solidFill>
                  <a:srgbClr val="92D050"/>
                </a:solidFill>
              </a:rPr>
              <a:t> kg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070084"/>
              </p:ext>
            </p:extLst>
          </p:nvPr>
        </p:nvGraphicFramePr>
        <p:xfrm>
          <a:off x="3415010" y="1268761"/>
          <a:ext cx="1800199" cy="580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749160" imgH="241200" progId="Equation.DSMT4">
                  <p:embed/>
                </p:oleObj>
              </mc:Choice>
              <mc:Fallback>
                <p:oleObj name="Equation" r:id="rId3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010" y="1268761"/>
                        <a:ext cx="1800199" cy="580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537712"/>
              </p:ext>
            </p:extLst>
          </p:nvPr>
        </p:nvGraphicFramePr>
        <p:xfrm>
          <a:off x="3060130" y="3961259"/>
          <a:ext cx="342900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1460160" imgH="838080" progId="Equation.DSMT4">
                  <p:embed/>
                </p:oleObj>
              </mc:Choice>
              <mc:Fallback>
                <p:oleObj name="Equation" r:id="rId5" imgW="14601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130" y="3961259"/>
                        <a:ext cx="3429000" cy="197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91680" y="40466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Now we write our </a:t>
            </a:r>
            <a:r>
              <a:rPr lang="en-US" sz="2800" dirty="0" err="1" smtClean="0">
                <a:solidFill>
                  <a:srgbClr val="92D050"/>
                </a:solidFill>
              </a:rPr>
              <a:t>F</a:t>
            </a:r>
            <a:r>
              <a:rPr lang="en-US" sz="2800" baseline="-25000" dirty="0" err="1" smtClean="0">
                <a:solidFill>
                  <a:srgbClr val="92D050"/>
                </a:solidFill>
              </a:rPr>
              <a:t>net</a:t>
            </a:r>
            <a:r>
              <a:rPr lang="en-US" sz="2800" dirty="0" smtClean="0">
                <a:solidFill>
                  <a:srgbClr val="92D050"/>
                </a:solidFill>
              </a:rPr>
              <a:t> statement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22700"/>
              </p:ext>
            </p:extLst>
          </p:nvPr>
        </p:nvGraphicFramePr>
        <p:xfrm>
          <a:off x="3415009" y="2297560"/>
          <a:ext cx="2165103" cy="549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7" imgW="901440" imgH="228600" progId="Equation.DSMT4">
                  <p:embed/>
                </p:oleObj>
              </mc:Choice>
              <mc:Fallback>
                <p:oleObj name="Equation" r:id="rId7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009" y="2297560"/>
                        <a:ext cx="2165103" cy="549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63688" y="321297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But, according to the 2</a:t>
            </a:r>
            <a:r>
              <a:rPr lang="en-US" sz="2800" baseline="30000" dirty="0" smtClean="0">
                <a:solidFill>
                  <a:srgbClr val="92D050"/>
                </a:solidFill>
              </a:rPr>
              <a:t>nd</a:t>
            </a:r>
            <a:r>
              <a:rPr lang="en-US" sz="2800" dirty="0" smtClean="0">
                <a:solidFill>
                  <a:srgbClr val="92D050"/>
                </a:solidFill>
              </a:rPr>
              <a:t> law </a:t>
            </a:r>
            <a:r>
              <a:rPr lang="en-US" sz="2800" dirty="0" err="1" smtClean="0">
                <a:solidFill>
                  <a:srgbClr val="92D050"/>
                </a:solidFill>
              </a:rPr>
              <a:t>F</a:t>
            </a:r>
            <a:r>
              <a:rPr lang="en-US" sz="2800" baseline="-25000" dirty="0" err="1" smtClean="0">
                <a:solidFill>
                  <a:srgbClr val="92D050"/>
                </a:solidFill>
              </a:rPr>
              <a:t>net</a:t>
            </a:r>
            <a:r>
              <a:rPr lang="en-US" sz="2800" dirty="0" smtClean="0">
                <a:solidFill>
                  <a:srgbClr val="92D050"/>
                </a:solidFill>
              </a:rPr>
              <a:t> = ma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10" y="1428736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1.	Which of the following describes Newton’s Second Law of Motion?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1640" y="2492896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 </a:t>
            </a:r>
            <a:r>
              <a:rPr lang="en-CA" sz="2800" dirty="0" err="1" smtClean="0">
                <a:solidFill>
                  <a:srgbClr val="FFC000"/>
                </a:solidFill>
                <a:latin typeface="Symbol" pitchFamily="18" charset="2"/>
              </a:rPr>
              <a:t>a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</a:t>
            </a:r>
            <a:r>
              <a:rPr lang="en-CA" sz="2800" dirty="0" err="1" smtClean="0">
                <a:solidFill>
                  <a:srgbClr val="FFC000"/>
                </a:solidFill>
                <a:latin typeface="Calibri" pitchFamily="34" charset="0"/>
              </a:rPr>
              <a:t>F</a:t>
            </a:r>
            <a:r>
              <a:rPr lang="en-CA" sz="2800" baseline="-25000" dirty="0" err="1" smtClean="0">
                <a:solidFill>
                  <a:srgbClr val="FFC000"/>
                </a:solidFill>
                <a:latin typeface="Calibri" pitchFamily="34" charset="0"/>
              </a:rPr>
              <a:t>net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and a </a:t>
            </a:r>
            <a:r>
              <a:rPr lang="en-CA" sz="2800" dirty="0" err="1" smtClean="0">
                <a:solidFill>
                  <a:srgbClr val="FFC000"/>
                </a:solidFill>
                <a:latin typeface="Symbol" pitchFamily="18" charset="2"/>
              </a:rPr>
              <a:t>a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m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 </a:t>
            </a:r>
            <a:r>
              <a:rPr lang="en-CA" sz="2800" dirty="0" err="1" smtClean="0">
                <a:solidFill>
                  <a:srgbClr val="FFC000"/>
                </a:solidFill>
                <a:latin typeface="Symbol" pitchFamily="18" charset="2"/>
              </a:rPr>
              <a:t>a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1/F</a:t>
            </a:r>
            <a:r>
              <a:rPr lang="en-CA" sz="2800" baseline="-25000" dirty="0" smtClean="0">
                <a:solidFill>
                  <a:srgbClr val="FFC000"/>
                </a:solidFill>
                <a:latin typeface="Calibri" pitchFamily="34" charset="0"/>
              </a:rPr>
              <a:t>net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and a </a:t>
            </a:r>
            <a:r>
              <a:rPr lang="en-CA" sz="2800" dirty="0" err="1" smtClean="0">
                <a:solidFill>
                  <a:srgbClr val="FFC000"/>
                </a:solidFill>
                <a:latin typeface="Symbol" pitchFamily="18" charset="2"/>
              </a:rPr>
              <a:t>a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m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 </a:t>
            </a:r>
            <a:r>
              <a:rPr lang="en-CA" sz="2800" dirty="0" err="1" smtClean="0">
                <a:solidFill>
                  <a:srgbClr val="FFC000"/>
                </a:solidFill>
                <a:latin typeface="Symbol" pitchFamily="18" charset="2"/>
              </a:rPr>
              <a:t>a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</a:t>
            </a:r>
            <a:r>
              <a:rPr lang="en-CA" sz="2800" dirty="0" err="1" smtClean="0">
                <a:solidFill>
                  <a:srgbClr val="FFC000"/>
                </a:solidFill>
                <a:latin typeface="Calibri" pitchFamily="34" charset="0"/>
              </a:rPr>
              <a:t>F</a:t>
            </a:r>
            <a:r>
              <a:rPr lang="en-CA" sz="2800" baseline="-25000" dirty="0" err="1" smtClean="0">
                <a:solidFill>
                  <a:srgbClr val="FFC000"/>
                </a:solidFill>
                <a:latin typeface="Calibri" pitchFamily="34" charset="0"/>
              </a:rPr>
              <a:t>net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and a </a:t>
            </a:r>
            <a:r>
              <a:rPr lang="en-CA" sz="2800" dirty="0" err="1" smtClean="0">
                <a:solidFill>
                  <a:srgbClr val="FFC000"/>
                </a:solidFill>
                <a:latin typeface="Symbol" pitchFamily="18" charset="2"/>
              </a:rPr>
              <a:t>a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1/m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 </a:t>
            </a:r>
            <a:r>
              <a:rPr lang="en-CA" sz="2800" dirty="0" err="1" smtClean="0">
                <a:solidFill>
                  <a:srgbClr val="FFC000"/>
                </a:solidFill>
                <a:latin typeface="Symbol" pitchFamily="18" charset="2"/>
              </a:rPr>
              <a:t>a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1/F</a:t>
            </a:r>
            <a:r>
              <a:rPr lang="en-CA" sz="2800" baseline="-25000" dirty="0" smtClean="0">
                <a:solidFill>
                  <a:srgbClr val="FFC000"/>
                </a:solidFill>
                <a:latin typeface="Calibri" pitchFamily="34" charset="0"/>
              </a:rPr>
              <a:t>net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and a </a:t>
            </a:r>
            <a:r>
              <a:rPr lang="en-CA" sz="2800" dirty="0" err="1" smtClean="0">
                <a:solidFill>
                  <a:srgbClr val="FFC000"/>
                </a:solidFill>
                <a:latin typeface="Symbol" pitchFamily="18" charset="2"/>
              </a:rPr>
              <a:t>a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1/m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 </a:t>
            </a:r>
            <a:r>
              <a:rPr lang="en-CA" sz="2800" dirty="0" err="1" smtClean="0">
                <a:solidFill>
                  <a:srgbClr val="FFC000"/>
                </a:solidFill>
                <a:latin typeface="Symbol" pitchFamily="18" charset="2"/>
              </a:rPr>
              <a:t>a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</a:t>
            </a:r>
            <a:r>
              <a:rPr lang="en-CA" sz="2800" dirty="0" err="1" smtClean="0">
                <a:solidFill>
                  <a:srgbClr val="FFC000"/>
                </a:solidFill>
                <a:latin typeface="Calibri" pitchFamily="34" charset="0"/>
              </a:rPr>
              <a:t>F</a:t>
            </a:r>
            <a:r>
              <a:rPr lang="en-CA" sz="2800" baseline="-25000" dirty="0" err="1" smtClean="0">
                <a:solidFill>
                  <a:srgbClr val="FFC000"/>
                </a:solidFill>
                <a:latin typeface="Calibri" pitchFamily="34" charset="0"/>
              </a:rPr>
              <a:t>net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39027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468</Words>
  <Application>Microsoft Office PowerPoint</Application>
  <PresentationFormat>On-screen Show (4:3)</PresentationFormat>
  <Paragraphs>96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106</cp:revision>
  <dcterms:created xsi:type="dcterms:W3CDTF">2013-07-23T20:53:01Z</dcterms:created>
  <dcterms:modified xsi:type="dcterms:W3CDTF">2013-08-26T15:55:24Z</dcterms:modified>
</cp:coreProperties>
</file>