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161" r:id="rId3"/>
    <p:sldId id="1140" r:id="rId4"/>
    <p:sldId id="1143" r:id="rId5"/>
    <p:sldId id="1145" r:id="rId6"/>
    <p:sldId id="1147" r:id="rId7"/>
    <p:sldId id="1156" r:id="rId8"/>
    <p:sldId id="1098" r:id="rId9"/>
    <p:sldId id="1148" r:id="rId10"/>
    <p:sldId id="1060" r:id="rId11"/>
    <p:sldId id="1159" r:id="rId12"/>
    <p:sldId id="1099" r:id="rId13"/>
    <p:sldId id="1065" r:id="rId14"/>
    <p:sldId id="1100" r:id="rId15"/>
    <p:sldId id="1150" r:id="rId16"/>
    <p:sldId id="1101" r:id="rId17"/>
    <p:sldId id="1103" r:id="rId18"/>
    <p:sldId id="1158" r:id="rId19"/>
    <p:sldId id="1068" r:id="rId20"/>
    <p:sldId id="1069" r:id="rId21"/>
    <p:sldId id="1127" r:id="rId22"/>
    <p:sldId id="1070" r:id="rId23"/>
    <p:sldId id="1128" r:id="rId24"/>
    <p:sldId id="1136" r:id="rId25"/>
    <p:sldId id="1129" r:id="rId26"/>
    <p:sldId id="1135" r:id="rId27"/>
    <p:sldId id="1071" r:id="rId28"/>
    <p:sldId id="1073" r:id="rId29"/>
    <p:sldId id="1074" r:id="rId30"/>
    <p:sldId id="1160" r:id="rId31"/>
    <p:sldId id="1075" r:id="rId32"/>
    <p:sldId id="1076" r:id="rId33"/>
    <p:sldId id="1077" r:id="rId34"/>
    <p:sldId id="1152" r:id="rId35"/>
    <p:sldId id="1151" r:id="rId36"/>
    <p:sldId id="1153" r:id="rId37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66"/>
    <a:srgbClr val="990000"/>
    <a:srgbClr val="660066"/>
    <a:srgbClr val="003366"/>
    <a:srgbClr val="003300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632" autoAdjust="0"/>
    <p:restoredTop sz="94605" autoAdjust="0"/>
  </p:normalViewPr>
  <p:slideViewPr>
    <p:cSldViewPr snapToGrid="0">
      <p:cViewPr>
        <p:scale>
          <a:sx n="150" d="100"/>
          <a:sy n="150" d="100"/>
        </p:scale>
        <p:origin x="1948" y="40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 snapToGrid="0">
      <p:cViewPr varScale="1">
        <p:scale>
          <a:sx n="48" d="100"/>
          <a:sy n="48" d="100"/>
        </p:scale>
        <p:origin x="-1518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t" anchorCtr="0" compatLnSpc="1"/>
          <a:lstStyle>
            <a:lvl1pPr defTabSz="949325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6850" y="0"/>
            <a:ext cx="30829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t" anchorCtr="0" compatLnSpc="1"/>
          <a:lstStyle>
            <a:lvl1pPr algn="r" defTabSz="949325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b" anchorCtr="0" compatLnSpc="1"/>
          <a:lstStyle>
            <a:lvl1pPr defTabSz="949325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685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b" anchorCtr="0" compatLnSpc="1"/>
          <a:lstStyle>
            <a:lvl1pPr algn="r" defTabSz="949325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75DFF26B-3203-4480-A0C5-8325B29BCEB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>
            <a:lvl1pPr defTabSz="951230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92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>
            <a:lvl1pPr algn="r" defTabSz="951230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755650"/>
            <a:ext cx="5156200" cy="386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875213"/>
            <a:ext cx="5257800" cy="4622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8838"/>
            <a:ext cx="3094038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b" anchorCtr="0" compatLnSpc="1"/>
          <a:lstStyle>
            <a:lvl1pPr defTabSz="951230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b" anchorCtr="0" compatLnSpc="1"/>
          <a:lstStyle>
            <a:lvl1pPr algn="r" defTabSz="951230" eaLnBrk="0" hangingPunct="0"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862042EF-64BA-472D-9D93-DCA9B90F70B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50847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E0A0D-5804-47B9-A971-15BD9001A7C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117E-890E-4F6D-9431-A03727357A8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B1A-AD5E-4DA1-BC9A-9ED34FEF871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5D3CA-793B-4E42-A062-D73223F43B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B83C2-E55C-45D0-98A5-4A1474C491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8574-4C5C-4F6F-B525-1365DB7665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6537325"/>
            <a:ext cx="2235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899B5-0640-4D22-8DC5-C18CF98B4A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CBA35-05C0-473E-BF00-91CE82259C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114FD-8D66-45B8-A1CC-FAEFC808238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76CD-CB2E-4162-8466-2B7A5904DE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0B57D-32DC-4D3D-A7EB-C835B1111F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61017-7D5B-4723-8E0B-491ACD7FE85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BCA1-7F72-4888-A6CC-AD65FE21C61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4A1C8-B93E-46EF-BD5F-C4941CCB22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C0775247-F504-4831-8CA9-4753B65F208C}" type="slidenum">
              <a:rPr lang="en-US"/>
            </a:fld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zh-CN" sz="1200" dirty="0">
                <a:solidFill>
                  <a:srgbClr val="8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Linear Time-Invariant Systems</a:t>
            </a:r>
            <a:endParaRPr lang="en-AU" sz="1200" dirty="0">
              <a:solidFill>
                <a:srgbClr val="8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panose="020B0604020202020204" pitchFamily="34" charset="0"/>
              </a:rPr>
              <a:t>Signals and Systems</a:t>
            </a:r>
            <a:endParaRPr lang="en-AU" sz="1200" dirty="0"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1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8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1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altLang="zh-TW" dirty="0"/>
              <a:t>Notes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028700"/>
            <a:ext cx="8331200" cy="4025900"/>
          </a:xfrm>
        </p:spPr>
        <p:txBody>
          <a:bodyPr/>
          <a:lstStyle/>
          <a:p>
            <a:r>
              <a:rPr lang="en-US" altLang="zh-TW" dirty="0"/>
              <a:t>Assignment</a:t>
            </a:r>
            <a:endParaRPr lang="en-US" altLang="zh-TW" dirty="0"/>
          </a:p>
          <a:p>
            <a:pPr lvl="1"/>
            <a:r>
              <a:rPr lang="en-US" altLang="zh-TW" dirty="0"/>
              <a:t>2.10</a:t>
            </a:r>
            <a:endParaRPr lang="en-US" altLang="zh-TW" dirty="0"/>
          </a:p>
          <a:p>
            <a:pPr lvl="1"/>
            <a:r>
              <a:rPr lang="en-US" altLang="zh-TW" dirty="0"/>
              <a:t>2.11</a:t>
            </a:r>
            <a:endParaRPr lang="en-US" altLang="zh-TW" dirty="0"/>
          </a:p>
          <a:p>
            <a:pPr lvl="1"/>
            <a:r>
              <a:rPr lang="en-US" altLang="zh-TW" dirty="0"/>
              <a:t>2.22 (b) (e)</a:t>
            </a:r>
            <a:endParaRPr lang="en-US" altLang="zh-TW" dirty="0"/>
          </a:p>
          <a:p>
            <a:pPr lvl="1"/>
            <a:r>
              <a:rPr lang="en-US" altLang="zh-TW" dirty="0"/>
              <a:t>2.25</a:t>
            </a:r>
            <a:endParaRPr lang="en-US" altLang="zh-TW" dirty="0"/>
          </a:p>
          <a:p>
            <a:pPr lvl="1"/>
            <a:r>
              <a:rPr lang="en-US" altLang="zh-TW" dirty="0"/>
              <a:t>2.28 (a) (c) (e) (g)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Tutorial questions this week (Week 4)</a:t>
            </a:r>
            <a:endParaRPr lang="en-US" altLang="zh-TW" dirty="0"/>
          </a:p>
          <a:p>
            <a:pPr lvl="1"/>
            <a:r>
              <a:rPr lang="en-US" altLang="zh-TW" dirty="0"/>
              <a:t>Basic Problems with Answers 2.20</a:t>
            </a:r>
            <a:endParaRPr lang="en-US" altLang="zh-TW" dirty="0"/>
          </a:p>
          <a:p>
            <a:pPr lvl="1"/>
            <a:r>
              <a:rPr lang="en-US" altLang="zh-TW" dirty="0"/>
              <a:t>Basic Problems 2.29</a:t>
            </a:r>
            <a:endParaRPr lang="en-US" altLang="zh-TW" dirty="0"/>
          </a:p>
          <a:p>
            <a:pPr lvl="1"/>
            <a:r>
              <a:rPr lang="en-US" altLang="zh-TW" dirty="0"/>
              <a:t>Advanced Problems 2.40, 2.43, 2.47</a:t>
            </a:r>
            <a:endParaRPr lang="en-GB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98673" y="1916000"/>
                <a:ext cx="8848961" cy="579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Input: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3" y="1916000"/>
                <a:ext cx="8848961" cy="579902"/>
              </a:xfrm>
              <a:prstGeom prst="rect">
                <a:avLst/>
              </a:prstGeom>
              <a:blipFill rotWithShape="1">
                <a:blip r:embed="rId1"/>
                <a:stretch>
                  <a:fillRect l="-3" t="-35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0011" y="2949376"/>
                <a:ext cx="4889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LTI: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1" y="2949376"/>
                <a:ext cx="488973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" t="-9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9178" y="3864515"/>
                <a:ext cx="5360570" cy="466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8" y="3864515"/>
                <a:ext cx="5360570" cy="466410"/>
              </a:xfrm>
              <a:prstGeom prst="rect">
                <a:avLst/>
              </a:prstGeom>
              <a:blipFill rotWithShape="1">
                <a:blip r:embed="rId3"/>
                <a:stretch>
                  <a:fillRect l="-2" t="-116" b="-1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28687" y="502870"/>
            <a:ext cx="826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How to calculate the output of CT LTI systems?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Unit Impulse Response</a:t>
            </a:r>
            <a:endParaRPr lang="en-GB" sz="2800"/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5FB883D7-DB08-4CC0-8BA0-6F8609C889A7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171700"/>
            <a:ext cx="88741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720725"/>
          </a:xfrm>
        </p:spPr>
        <p:txBody>
          <a:bodyPr/>
          <a:lstStyle/>
          <a:p>
            <a:r>
              <a:rPr lang="en-GB" sz="2800" dirty="0"/>
              <a:t>Response of a CT LTI System</a:t>
            </a:r>
            <a:endParaRPr lang="en-GB" sz="2800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3CD34D79-13E3-4756-8B26-62026D80E879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084263"/>
            <a:ext cx="903763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47775"/>
            <a:ext cx="8137525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67" name="矩形 5"/>
          <p:cNvSpPr>
            <a:spLocks noChangeArrowheads="1"/>
          </p:cNvSpPr>
          <p:nvPr/>
        </p:nvSpPr>
        <p:spPr bwMode="auto">
          <a:xfrm>
            <a:off x="0" y="244475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200000"/>
              </a:lnSpc>
              <a:defRPr/>
            </a:pPr>
            <a:r>
              <a:rPr lang="en-US" altLang="zh-TW" sz="2800" b="1" dirty="0">
                <a:solidFill>
                  <a:srgbClr val="000066"/>
                </a:solidFill>
                <a:latin typeface="+mj-lt"/>
                <a:cs typeface="Times New Roman" panose="02020603050405020304" pitchFamily="18" charset="0"/>
              </a:rPr>
              <a:t>Response of a CT LTI System</a:t>
            </a:r>
            <a:endParaRPr lang="en-US" altLang="zh-TW" sz="2800" b="1" dirty="0">
              <a:solidFill>
                <a:srgbClr val="0000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4200" y="137160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x(t)</a:t>
            </a:r>
            <a:endParaRPr lang="zh-TW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35700" y="132080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y(t)</a:t>
            </a:r>
            <a:endParaRPr lang="zh-TW" altLang="en-US" sz="2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9900" y="4622800"/>
            <a:ext cx="3416300" cy="1905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229100" y="2603500"/>
            <a:ext cx="1104900" cy="406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29100" y="3594100"/>
            <a:ext cx="1104900" cy="406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29100" y="5359400"/>
            <a:ext cx="1104900" cy="406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62600" y="4622800"/>
            <a:ext cx="3416300" cy="1905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1380" y="1515170"/>
            <a:ext cx="139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 LTI</a:t>
            </a:r>
            <a:endParaRPr lang="zh-CN" alt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1CF6FE9-E248-4DCD-A191-E640722F01E4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82563" y="844642"/>
                <a:ext cx="8761437" cy="579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Input: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3" y="844642"/>
                <a:ext cx="8761437" cy="579902"/>
              </a:xfrm>
              <a:prstGeom prst="rect">
                <a:avLst/>
              </a:prstGeom>
              <a:blipFill rotWithShape="1">
                <a:blip r:embed="rId1"/>
                <a:stretch>
                  <a:fillRect l="-3" t="-1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53901" y="1878018"/>
                <a:ext cx="6698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LTI: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01" y="1878018"/>
                <a:ext cx="66981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70" r="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3716" y="2793157"/>
                <a:ext cx="9000284" cy="579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6" y="2793157"/>
                <a:ext cx="9000284" cy="579902"/>
              </a:xfrm>
              <a:prstGeom prst="rect">
                <a:avLst/>
              </a:prstGeom>
              <a:blipFill rotWithShape="1">
                <a:blip r:embed="rId3"/>
                <a:stretch>
                  <a:fillRect l="-2" t="-7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511764" y="97351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Summary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86248" y="3407712"/>
                <a:ext cx="7897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ym typeface="Wingdings" panose="05000000000000000000" pitchFamily="2" charset="2"/>
                  </a:rPr>
                  <a:t>                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8" y="3407712"/>
                <a:ext cx="789767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65" r="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7"/>
          <p:cNvGrpSpPr/>
          <p:nvPr/>
        </p:nvGrpSpPr>
        <p:grpSpPr>
          <a:xfrm>
            <a:off x="296489" y="3910318"/>
            <a:ext cx="8694737" cy="1935163"/>
            <a:chOff x="220663" y="4622800"/>
            <a:chExt cx="8694737" cy="193516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198"/>
            <a:stretch>
              <a:fillRect/>
            </a:stretch>
          </p:blipFill>
          <p:spPr bwMode="auto">
            <a:xfrm>
              <a:off x="220663" y="4673600"/>
              <a:ext cx="8694737" cy="188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5"/>
            <p:cNvSpPr/>
            <p:nvPr/>
          </p:nvSpPr>
          <p:spPr bwMode="auto">
            <a:xfrm>
              <a:off x="241300" y="4622800"/>
              <a:ext cx="8623300" cy="1905000"/>
            </a:xfrm>
            <a:prstGeom prst="roundRect">
              <a:avLst/>
            </a:prstGeom>
            <a:noFill/>
            <a:ln w="222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99"/>
          <a:stretch>
            <a:fillRect/>
          </a:stretch>
        </p:blipFill>
        <p:spPr bwMode="auto">
          <a:xfrm>
            <a:off x="3971925" y="326073"/>
            <a:ext cx="5092700" cy="7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30" y="184128"/>
            <a:ext cx="15240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1"/>
          <p:cNvGrpSpPr/>
          <p:nvPr/>
        </p:nvGrpSpPr>
        <p:grpSpPr>
          <a:xfrm>
            <a:off x="1466528" y="1358528"/>
            <a:ext cx="1649752" cy="874548"/>
            <a:chOff x="484478" y="3217333"/>
            <a:chExt cx="1649752" cy="874548"/>
          </a:xfrm>
        </p:grpSpPr>
        <p:pic>
          <p:nvPicPr>
            <p:cNvPr id="8" name="圖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06" r="20934" b="22331"/>
            <a:stretch>
              <a:fillRect/>
            </a:stretch>
          </p:blipFill>
          <p:spPr bwMode="auto">
            <a:xfrm flipH="1">
              <a:off x="702730" y="3217333"/>
              <a:ext cx="1431500" cy="65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4"/>
            <p:cNvSpPr/>
            <p:nvPr/>
          </p:nvSpPr>
          <p:spPr>
            <a:xfrm>
              <a:off x="1538120" y="3753327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5"/>
                <p:cNvSpPr/>
                <p:nvPr/>
              </p:nvSpPr>
              <p:spPr>
                <a:xfrm>
                  <a:off x="484478" y="3753327"/>
                  <a:ext cx="6363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−</m:t>
                        </m:r>
                        <m:r>
                          <a:rPr lang="en-US" altLang="zh-TW" sz="1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  <m:r>
                          <a:rPr lang="en-US" altLang="zh-TW" sz="1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>
            <p:sp>
              <p:nvSpPr>
                <p:cNvPr id="2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78" y="3753327"/>
                  <a:ext cx="636393" cy="33855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92300" y="2082800"/>
                <a:ext cx="77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00" y="2082800"/>
                <a:ext cx="775277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7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 bwMode="auto">
          <a:xfrm>
            <a:off x="2218671" y="1036320"/>
            <a:ext cx="181859" cy="35718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pic>
        <p:nvPicPr>
          <p:cNvPr id="14" name="圖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3" b="1"/>
          <a:stretch>
            <a:fillRect/>
          </a:stretch>
        </p:blipFill>
        <p:spPr bwMode="auto">
          <a:xfrm>
            <a:off x="3971925" y="2233076"/>
            <a:ext cx="5092700" cy="45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1" b="71284"/>
          <a:stretch>
            <a:fillRect/>
          </a:stretch>
        </p:blipFill>
        <p:spPr bwMode="auto">
          <a:xfrm>
            <a:off x="3964305" y="1127760"/>
            <a:ext cx="5092700" cy="10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3746555" y="1478853"/>
            <a:ext cx="450739" cy="1853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1CF6FE9-E248-4DCD-A191-E640722F01E4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365019" y="246490"/>
            <a:ext cx="0" cy="59873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1"/>
              <p:cNvSpPr txBox="1"/>
              <p:nvPr/>
            </p:nvSpPr>
            <p:spPr>
              <a:xfrm>
                <a:off x="2818650" y="184128"/>
                <a:ext cx="61978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50" y="184128"/>
                <a:ext cx="61978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4" t="-153" r="8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2032" y="3068922"/>
                <a:ext cx="4656275" cy="1008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2" y="3068922"/>
                <a:ext cx="4656275" cy="1008225"/>
              </a:xfrm>
              <a:prstGeom prst="rect">
                <a:avLst/>
              </a:prstGeom>
              <a:blipFill rotWithShape="1">
                <a:blip r:embed="rId6"/>
                <a:stretch>
                  <a:fillRect l="-6" t="-60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 flipV="1">
            <a:off x="2949388" y="584238"/>
            <a:ext cx="0" cy="43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3557845" y="4279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2T</a:t>
            </a:r>
            <a:endParaRPr lang="zh-CN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74035" y="868274"/>
                <a:ext cx="29344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5" y="868274"/>
                <a:ext cx="293446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78" t="-57" r="10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 bwMode="auto">
          <a:xfrm flipV="1">
            <a:off x="2649647" y="1104692"/>
            <a:ext cx="0" cy="789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1544680" y="1144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2T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圖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1" y="1337419"/>
            <a:ext cx="59197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1650" y="5093901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Flip, slide, multiply, and integrate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261938" cy="261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1CF6FE9-E248-4DCD-A191-E640722F01E4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cxnSp>
        <p:nvCxnSpPr>
          <p:cNvPr id="7" name="连接符: 肘形 6"/>
          <p:cNvCxnSpPr>
            <a:stCxn id="3" idx="3"/>
            <a:endCxn id="3" idx="1"/>
          </p:cNvCxnSpPr>
          <p:nvPr/>
        </p:nvCxnSpPr>
        <p:spPr bwMode="auto">
          <a:xfrm flipH="1">
            <a:off x="1771650" y="5386289"/>
            <a:ext cx="6120586" cy="12700"/>
          </a:xfrm>
          <a:prstGeom prst="bentConnector5">
            <a:avLst>
              <a:gd name="adj1" fmla="val -3735"/>
              <a:gd name="adj2" fmla="val 5687583"/>
              <a:gd name="adj3" fmla="val 1037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61017-7D5B-4723-8E0B-491ACD7FE853}" type="slidenum">
              <a:rPr lang="en-US" smtClean="0"/>
            </a:fld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85800" y="544513"/>
            <a:ext cx="7772400" cy="498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kern="0" dirty="0"/>
              <a:t>One Important Convolution</a:t>
            </a:r>
            <a:endParaRPr lang="en-GB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78618" y="1162072"/>
                <a:ext cx="4100931" cy="4705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 algn="ctr"/>
                <a:endParaRPr lang="en-US" altLang="zh-CN" sz="2400" b="0" dirty="0"/>
              </a:p>
              <a:p>
                <a:r>
                  <a:rPr lang="en-US" altLang="zh-CN" sz="2400" b="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  <a:p>
                <a:pPr algn="ctr"/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618" y="1162072"/>
                <a:ext cx="4100931" cy="4705647"/>
              </a:xfrm>
              <a:prstGeom prst="rect">
                <a:avLst/>
              </a:prstGeom>
              <a:blipFill rotWithShape="1">
                <a:blip r:embed="rId1"/>
                <a:stretch>
                  <a:fillRect l="-13" r="1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3381" y="5899945"/>
                <a:ext cx="48018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/>
                  <a:t>Similarly,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81" y="5899945"/>
                <a:ext cx="480182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" t="-43" r="10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85800" y="544513"/>
            <a:ext cx="7772400" cy="498475"/>
          </a:xfrm>
        </p:spPr>
        <p:txBody>
          <a:bodyPr/>
          <a:lstStyle/>
          <a:p>
            <a:r>
              <a:rPr lang="en-GB" dirty="0"/>
              <a:t>Property: Commutative</a:t>
            </a:r>
            <a:endParaRPr lang="en-GB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hlink"/>
              </a:buClr>
              <a:buSzPct val="80000"/>
            </a:pPr>
            <a:r>
              <a:rPr lang="en-US" altLang="zh-TW" sz="2600" b="0" dirty="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role of input signal and unit impulse response is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interchangeable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, giving the same output signal</a:t>
            </a:r>
            <a:endParaRPr lang="en-US" altLang="zh-TW" sz="2600" b="0" dirty="0">
              <a:solidFill>
                <a:srgbClr val="000000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1CF6FE9-E248-4DCD-A191-E640722F01E4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3" t="-246" r="24048" b="89323"/>
          <a:stretch>
            <a:fillRect/>
          </a:stretch>
        </p:blipFill>
        <p:spPr bwMode="auto">
          <a:xfrm>
            <a:off x="2913016" y="1293223"/>
            <a:ext cx="4072711" cy="7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130730" y="3468551"/>
            <a:ext cx="3095921" cy="1654628"/>
            <a:chOff x="1615439" y="3997234"/>
            <a:chExt cx="3095921" cy="1654628"/>
          </a:xfrm>
        </p:grpSpPr>
        <p:sp>
          <p:nvSpPr>
            <p:cNvPr id="6" name="Rectangle 5"/>
            <p:cNvSpPr/>
            <p:nvPr/>
          </p:nvSpPr>
          <p:spPr bwMode="auto">
            <a:xfrm>
              <a:off x="2429691" y="4180114"/>
              <a:ext cx="1502229" cy="548640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      </a:t>
              </a:r>
              <a:r>
                <a:rPr kumimoji="0" lang="en-US" altLang="zh-TW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h</a:t>
              </a: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(</a:t>
              </a:r>
              <a:r>
                <a:rPr kumimoji="0" lang="en-US" altLang="zh-TW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t</a:t>
              </a: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)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endParaRP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 bwMode="auto">
            <a:xfrm>
              <a:off x="1658983" y="4454434"/>
              <a:ext cx="77070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940652" y="4450078"/>
              <a:ext cx="77070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19794" y="399723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dirty="0"/>
                <a:t>(</a:t>
              </a:r>
              <a:r>
                <a:rPr lang="en-US" altLang="zh-TW" sz="2400" i="1" dirty="0"/>
                <a:t>t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25336" y="5103222"/>
              <a:ext cx="1502229" cy="548640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      </a:t>
              </a:r>
              <a:r>
                <a:rPr kumimoji="0" lang="en-US" altLang="zh-TW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x</a:t>
              </a: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(</a:t>
              </a:r>
              <a:r>
                <a:rPr kumimoji="0" lang="en-US" altLang="zh-TW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t</a:t>
              </a: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Gulim" pitchFamily="34" charset="-127"/>
                </a:rPr>
                <a:t>)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endParaRPr>
            </a:p>
          </p:txBody>
        </p:sp>
        <p:cxnSp>
          <p:nvCxnSpPr>
            <p:cNvPr id="12" name="Straight Arrow Connector 11"/>
            <p:cNvCxnSpPr>
              <a:endCxn id="11" idx="1"/>
            </p:cNvCxnSpPr>
            <p:nvPr/>
          </p:nvCxnSpPr>
          <p:spPr bwMode="auto">
            <a:xfrm>
              <a:off x="1654628" y="5377542"/>
              <a:ext cx="77070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936297" y="5373186"/>
              <a:ext cx="77070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615439" y="49203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h</a:t>
              </a:r>
              <a:r>
                <a:rPr lang="en-US" altLang="zh-TW" sz="2400" dirty="0"/>
                <a:t>(</a:t>
              </a:r>
              <a:r>
                <a:rPr lang="en-US" altLang="zh-TW" sz="2400" i="1" dirty="0"/>
                <a:t>t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Property: </a:t>
            </a:r>
            <a:r>
              <a:rPr lang="en-GB" dirty="0"/>
              <a:t>Distributive</a:t>
            </a:r>
            <a:endParaRPr lang="en-GB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3AE1B8F-844B-4D41-8181-D0DCC621CAA7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463172"/>
            <a:ext cx="889476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-14288" y="0"/>
            <a:ext cx="3509963" cy="550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dirty="0"/>
              <a:t>Chapter 2 Review</a:t>
            </a:r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5438" y="488950"/>
            <a:ext cx="7772400" cy="785813"/>
          </a:xfrm>
        </p:spPr>
        <p:txBody>
          <a:bodyPr/>
          <a:lstStyle/>
          <a:p>
            <a:pPr algn="l"/>
            <a:r>
              <a:rPr lang="en-GB" altLang="zh-CN" sz="2800" dirty="0">
                <a:ea typeface="宋体" panose="02010600030101010101" pitchFamily="2" charset="-122"/>
              </a:rPr>
              <a:t>That is ...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2" b="20718"/>
          <a:stretch>
            <a:fillRect/>
          </a:stretch>
        </p:blipFill>
        <p:spPr bwMode="auto">
          <a:xfrm>
            <a:off x="41275" y="1863725"/>
            <a:ext cx="8858250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83"/>
          <a:stretch>
            <a:fillRect/>
          </a:stretch>
        </p:blipFill>
        <p:spPr bwMode="auto">
          <a:xfrm>
            <a:off x="142875" y="1109663"/>
            <a:ext cx="885825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Property: Distributive 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527946" y="1919514"/>
          <a:ext cx="58785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3" name="Equation" r:id="rId1" imgW="2717800" imgH="228600" progId="Equation.DSMT4">
                  <p:embed/>
                </p:oleObj>
              </mc:Choice>
              <mc:Fallback>
                <p:oleObj name="Equation" r:id="rId1" imgW="2717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946" y="1919514"/>
                        <a:ext cx="587851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1885" y="3030583"/>
            <a:ext cx="8216538" cy="1815737"/>
            <a:chOff x="391885" y="3030583"/>
            <a:chExt cx="8216538" cy="1815737"/>
          </a:xfrm>
        </p:grpSpPr>
        <p:sp>
          <p:nvSpPr>
            <p:cNvPr id="7" name="TextBox 6"/>
            <p:cNvSpPr txBox="1"/>
            <p:nvPr/>
          </p:nvSpPr>
          <p:spPr>
            <a:xfrm>
              <a:off x="391885" y="3082838"/>
              <a:ext cx="32351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Problem 2.22 (b)</a:t>
              </a:r>
              <a:endParaRPr lang="zh-TW" altLang="en-US" dirty="0"/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1463040" y="3631474"/>
            <a:ext cx="4794844" cy="522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4" name="Equation" r:id="rId3" imgW="1892300" imgH="203200" progId="Equation.DSMT4">
                    <p:embed/>
                  </p:oleObj>
                </mc:Choice>
                <mc:Fallback>
                  <p:oleObj name="Equation" r:id="rId3" imgW="1892300" imgH="203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040" y="3631474"/>
                          <a:ext cx="4794844" cy="522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6"/>
            <p:cNvGraphicFramePr>
              <a:graphicFrameLocks noChangeAspect="1"/>
            </p:cNvGraphicFramePr>
            <p:nvPr/>
          </p:nvGraphicFramePr>
          <p:xfrm>
            <a:off x="1476103" y="4271553"/>
            <a:ext cx="2339626" cy="535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5" name="Equation" r:id="rId5" imgW="1002665" imgH="228600" progId="Equation.DSMT4">
                    <p:embed/>
                  </p:oleObj>
                </mc:Choice>
                <mc:Fallback>
                  <p:oleObj name="Equation" r:id="rId5" imgW="1002665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103" y="4271553"/>
                          <a:ext cx="2339626" cy="535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 bwMode="auto">
            <a:xfrm>
              <a:off x="391886" y="3030583"/>
              <a:ext cx="8216537" cy="1815737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22500" y="5257800"/>
            <a:ext cx="3606800" cy="787400"/>
            <a:chOff x="2222500" y="5257800"/>
            <a:chExt cx="3606800" cy="787400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V="1">
              <a:off x="2222500" y="5683250"/>
              <a:ext cx="3606800" cy="63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2400300" y="5257800"/>
              <a:ext cx="19050" cy="787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2409825" y="5410200"/>
              <a:ext cx="612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019424" y="5975350"/>
              <a:ext cx="91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019424" y="5410200"/>
              <a:ext cx="0" cy="565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937424" y="5683250"/>
              <a:ext cx="0" cy="2921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279650" y="56377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89250" y="564411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2</a:t>
              </a:r>
              <a:endParaRPr lang="zh-CN" alt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97300" y="56504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5</a:t>
              </a:r>
              <a:endParaRPr lang="zh-CN" altLang="en-US" sz="12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48295" y="5057745"/>
            <a:ext cx="70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566738"/>
          </a:xfrm>
        </p:spPr>
        <p:txBody>
          <a:bodyPr/>
          <a:lstStyle/>
          <a:p>
            <a:r>
              <a:rPr lang="en-GB" altLang="zh-TW" dirty="0"/>
              <a:t>Properties: </a:t>
            </a:r>
            <a:r>
              <a:rPr lang="en-GB" dirty="0"/>
              <a:t>Associative</a:t>
            </a:r>
            <a:endParaRPr lang="en-GB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619B0F7C-EB88-4B02-9939-D13BB4D3511B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706572"/>
            <a:ext cx="6323013" cy="366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Properties: Associative 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The order in which non-linear systems are cascaded cannot be changed.</a:t>
            </a:r>
            <a:endParaRPr lang="en-US" altLang="zh-TW" b="0" dirty="0"/>
          </a:p>
          <a:p>
            <a:r>
              <a:rPr lang="en-US" altLang="zh-TW" b="0" dirty="0"/>
              <a:t>e.g. 	</a:t>
            </a:r>
            <a:endParaRPr lang="zh-TW" altLang="en-US" b="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12126" y="3788229"/>
            <a:ext cx="1371600" cy="574765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    y=2x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9479" y="3783873"/>
            <a:ext cx="1371600" cy="574765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    y=x</a:t>
            </a:r>
            <a:r>
              <a:rPr kumimoji="0" lang="en-US" altLang="zh-TW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2</a:t>
            </a:r>
            <a:endParaRPr kumimoji="0" lang="zh-TW" alt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94709" y="4763589"/>
            <a:ext cx="1371600" cy="574765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    y=x</a:t>
            </a:r>
            <a:r>
              <a:rPr kumimoji="0" lang="en-US" altLang="zh-TW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2</a:t>
            </a:r>
            <a:endParaRPr kumimoji="0" lang="zh-TW" alt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42062" y="4759233"/>
            <a:ext cx="1371600" cy="574765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    y=2x</a:t>
            </a:r>
            <a:endParaRPr kumimoji="0" lang="zh-TW" alt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7825" y="4057650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686175" y="4057650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724525" y="4076700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19250" y="5038725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657600" y="5038725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695950" y="5057775"/>
            <a:ext cx="6667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Property: Memory/</a:t>
            </a:r>
            <a:r>
              <a:rPr lang="en-US" altLang="zh-TW" dirty="0" err="1"/>
              <a:t>Memoryless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6" b="14389"/>
          <a:stretch>
            <a:fillRect/>
          </a:stretch>
        </p:blipFill>
        <p:spPr bwMode="auto">
          <a:xfrm>
            <a:off x="556034" y="1632859"/>
            <a:ext cx="7750175" cy="410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Property: Invertibility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175" y="2089785"/>
            <a:ext cx="4480560" cy="3042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Property: Causality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b="0" dirty="0"/>
          </a:p>
          <a:p>
            <a:r>
              <a:rPr lang="en-US" altLang="zh-TW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that the input unit impulse function </a:t>
            </a:r>
            <a:r>
              <a:rPr lang="el-GR" altLang="zh-TW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(t)=0 at t&lt;0</a:t>
            </a:r>
            <a:endParaRPr lang="zh-TW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39"/>
          <a:stretch>
            <a:fillRect/>
          </a:stretch>
        </p:blipFill>
        <p:spPr bwMode="auto">
          <a:xfrm>
            <a:off x="378398" y="1825217"/>
            <a:ext cx="8765602" cy="53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b="63982"/>
          <a:stretch>
            <a:fillRect/>
          </a:stretch>
        </p:blipFill>
        <p:spPr bwMode="auto">
          <a:xfrm>
            <a:off x="378398" y="3931924"/>
            <a:ext cx="8765602" cy="164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3863" y="3435531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l-G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or </a:t>
            </a:r>
            <a:r>
              <a:rPr lang="el-G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984966" y="3735977"/>
            <a:ext cx="402771" cy="522514"/>
          </a:xfrm>
          <a:custGeom>
            <a:avLst/>
            <a:gdLst>
              <a:gd name="connsiteX0" fmla="*/ 23948 w 402771"/>
              <a:gd name="connsiteY0" fmla="*/ 522514 h 522514"/>
              <a:gd name="connsiteX1" fmla="*/ 63137 w 402771"/>
              <a:gd name="connsiteY1" fmla="*/ 169817 h 522514"/>
              <a:gd name="connsiteX2" fmla="*/ 402771 w 402771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71" h="522514">
                <a:moveTo>
                  <a:pt x="23948" y="522514"/>
                </a:moveTo>
                <a:cubicBezTo>
                  <a:pt x="11974" y="389708"/>
                  <a:pt x="0" y="256903"/>
                  <a:pt x="63137" y="169817"/>
                </a:cubicBezTo>
                <a:cubicBezTo>
                  <a:pt x="126274" y="82731"/>
                  <a:pt x="264522" y="41365"/>
                  <a:pt x="402771" y="0"/>
                </a:cubicBezTo>
              </a:path>
            </a:pathLst>
          </a:cu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Property: Stability</a:t>
            </a:r>
            <a:endParaRPr lang="en-GB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13AC7687-66AB-4560-9842-69F990EA00AB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6"/>
          <a:stretch>
            <a:fillRect/>
          </a:stretch>
        </p:blipFill>
        <p:spPr bwMode="auto">
          <a:xfrm>
            <a:off x="524200" y="2120900"/>
            <a:ext cx="84940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>
            <a:off x="86264" y="2820838"/>
            <a:ext cx="363600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66144" y="4103244"/>
            <a:ext cx="363600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30250"/>
          </a:xfrm>
        </p:spPr>
        <p:txBody>
          <a:bodyPr/>
          <a:lstStyle/>
          <a:p>
            <a:r>
              <a:rPr lang="en-GB" dirty="0"/>
              <a:t>Differentiator</a:t>
            </a:r>
            <a:endParaRPr lang="en-GB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CC53D1F4-53FB-4F95-8B79-DFC42D957FB3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36675"/>
            <a:ext cx="8485187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446020" y="3474720"/>
            <a:ext cx="2247900" cy="8686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800" y="5463540"/>
            <a:ext cx="2952115" cy="92456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360363"/>
            <a:ext cx="7772400" cy="785812"/>
          </a:xfrm>
        </p:spPr>
        <p:txBody>
          <a:bodyPr/>
          <a:lstStyle/>
          <a:p>
            <a:r>
              <a:rPr lang="en-GB" dirty="0"/>
              <a:t>Triplets and beyond!</a:t>
            </a:r>
            <a:endParaRPr lang="en-GB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A5D7CCDB-8216-4443-8664-3754483B9064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239861"/>
            <a:ext cx="7775575" cy="38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 bwMode="auto">
              <a:xfrm>
                <a:off x="2441197" y="1298735"/>
                <a:ext cx="637563" cy="78856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Gulim" pitchFamily="34" charset="-127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1197" y="1298735"/>
                <a:ext cx="637563" cy="788565"/>
              </a:xfrm>
              <a:prstGeom prst="rect">
                <a:avLst/>
              </a:prstGeom>
              <a:blipFill rotWithShape="1">
                <a:blip r:embed="rId2"/>
                <a:stretch>
                  <a:fillRect l="-837" t="-664" r="-653" b="-55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 bwMode="auto">
              <a:xfrm>
                <a:off x="3667388" y="1298734"/>
                <a:ext cx="637563" cy="78856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Gulim" pitchFamily="34" charset="-127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7388" y="1298734"/>
                <a:ext cx="637563" cy="788565"/>
              </a:xfrm>
              <a:prstGeom prst="rect">
                <a:avLst/>
              </a:prstGeom>
              <a:blipFill rotWithShape="1">
                <a:blip r:embed="rId2"/>
                <a:stretch>
                  <a:fillRect l="-838" t="-664" r="-652" b="-55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 bwMode="auto">
              <a:xfrm>
                <a:off x="5856915" y="1298733"/>
                <a:ext cx="637563" cy="78856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Gulim" pitchFamily="34" charset="-127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Gulim" pitchFamily="34" charset="-127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915" y="1298733"/>
                <a:ext cx="637563" cy="788565"/>
              </a:xfrm>
              <a:prstGeom prst="rect">
                <a:avLst/>
              </a:prstGeom>
              <a:blipFill rotWithShape="1">
                <a:blip r:embed="rId2"/>
                <a:stretch>
                  <a:fillRect l="-845" t="-664" r="-745" b="-55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endCxn id="3" idx="1"/>
          </p:cNvCxnSpPr>
          <p:nvPr/>
        </p:nvCxnSpPr>
        <p:spPr bwMode="auto">
          <a:xfrm>
            <a:off x="1770077" y="1693018"/>
            <a:ext cx="671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>
            <a:stCxn id="3" idx="3"/>
            <a:endCxn id="7" idx="1"/>
          </p:cNvCxnSpPr>
          <p:nvPr/>
        </p:nvCxnSpPr>
        <p:spPr bwMode="auto">
          <a:xfrm flipV="1">
            <a:off x="3078760" y="1693017"/>
            <a:ext cx="5886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7" idx="3"/>
          </p:cNvCxnSpPr>
          <p:nvPr/>
        </p:nvCxnSpPr>
        <p:spPr bwMode="auto">
          <a:xfrm flipV="1">
            <a:off x="4304951" y="1693015"/>
            <a:ext cx="45999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5396919" y="1693015"/>
            <a:ext cx="45999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494478" y="1701404"/>
            <a:ext cx="45999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4780620" y="13031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85800" y="1409016"/>
                <a:ext cx="10406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09016"/>
                <a:ext cx="1040670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00" r="5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100180" y="1079025"/>
                <a:ext cx="1507849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80" y="1079025"/>
                <a:ext cx="1507849" cy="1048044"/>
              </a:xfrm>
              <a:prstGeom prst="rect">
                <a:avLst/>
              </a:prstGeom>
              <a:blipFill rotWithShape="1">
                <a:blip r:embed="rId4"/>
                <a:stretch>
                  <a:fillRect l="-16" t="-15" r="4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 Step Response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79882" r="19785"/>
          <a:stretch>
            <a:fillRect/>
          </a:stretch>
        </p:blipFill>
        <p:spPr bwMode="auto">
          <a:xfrm>
            <a:off x="622300" y="2159000"/>
            <a:ext cx="62738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8500" y="1778000"/>
            <a:ext cx="6393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unit step function </a:t>
            </a:r>
            <a:r>
              <a:rPr lang="en-US" altLang="zh-TW" sz="2800" dirty="0">
                <a:sym typeface="Wingdings" panose="05000000000000000000" pitchFamily="2" charset="2"/>
              </a:rPr>
              <a:t> unit step response</a:t>
            </a:r>
            <a:endParaRPr lang="zh-TW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1800" y="5237480"/>
            <a:ext cx="749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relation</a:t>
            </a:r>
            <a:r>
              <a:rPr lang="en-US" altLang="zh-TW" sz="2000" dirty="0"/>
              <a:t> between unit step function and unit impulse function</a:t>
            </a:r>
            <a:endParaRPr lang="zh-TW" alt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20700" y="1803400"/>
            <a:ext cx="7277100" cy="1422400"/>
          </a:xfrm>
          <a:prstGeom prst="roundRect">
            <a:avLst/>
          </a:prstGeom>
          <a:noFill/>
          <a:ln w="222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3251199" y="5681979"/>
          <a:ext cx="2209139" cy="77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Equation" r:id="rId2" imgW="1168400" imgH="419100" progId="Equation.DSMT4">
                  <p:embed/>
                </p:oleObj>
              </mc:Choice>
              <mc:Fallback>
                <p:oleObj name="Equation" r:id="rId2" imgW="11684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99" y="5681979"/>
                        <a:ext cx="2209139" cy="77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538098" y="3581400"/>
            <a:ext cx="128016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19170" y="4351020"/>
            <a:ext cx="128016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8869" y="3520440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1249" y="4282440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endCxn id="3" idx="1"/>
          </p:cNvCxnSpPr>
          <p:nvPr/>
        </p:nvCxnSpPr>
        <p:spPr bwMode="auto">
          <a:xfrm>
            <a:off x="2933700" y="3848100"/>
            <a:ext cx="60439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2910840" y="4625340"/>
            <a:ext cx="60439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818258" y="3848100"/>
            <a:ext cx="60439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4841118" y="4610100"/>
            <a:ext cx="60439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026920" y="343944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4060" y="416334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992" y="3548687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unit impulse response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4992" y="4257347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unit step response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2" grpId="0" animBg="1"/>
      <p:bldP spid="5" grpId="0"/>
      <p:bldP spid="13" grpId="0"/>
      <p:bldP spid="14" grpId="0"/>
      <p:bldP spid="20" grpId="0"/>
      <p:bldP spid="15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44475" y="584200"/>
            <a:ext cx="8629650" cy="1143000"/>
          </a:xfrm>
        </p:spPr>
        <p:txBody>
          <a:bodyPr/>
          <a:lstStyle/>
          <a:p>
            <a:r>
              <a:rPr lang="en-GB" altLang="zh-CN" sz="2800" dirty="0">
                <a:ea typeface="宋体" panose="02010600030101010101" pitchFamily="2" charset="-122"/>
              </a:rPr>
              <a:t>Unit Impulse Response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2633CD51-EB8C-43F1-B9E0-ED204D4E22F6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153203"/>
            <a:ext cx="8702675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14288" y="0"/>
            <a:ext cx="3509963" cy="550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dirty="0"/>
              <a:t>Chapter 2 Review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390525"/>
            <a:ext cx="7772400" cy="690563"/>
          </a:xfrm>
        </p:spPr>
        <p:txBody>
          <a:bodyPr/>
          <a:lstStyle/>
          <a:p>
            <a:r>
              <a:rPr lang="en-GB" dirty="0"/>
              <a:t>Integrators</a:t>
            </a:r>
            <a:endParaRPr lang="en-GB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19FE1E96-7BF2-4E11-9829-28BFE3636906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085850"/>
            <a:ext cx="776128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703320" y="2438400"/>
            <a:ext cx="2247900" cy="8686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1663"/>
          </a:xfrm>
        </p:spPr>
        <p:txBody>
          <a:bodyPr/>
          <a:lstStyle/>
          <a:p>
            <a:r>
              <a:rPr lang="en-GB" dirty="0"/>
              <a:t>Integrators (Cont.)</a:t>
            </a:r>
            <a:endParaRPr lang="en-GB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5A8C04BB-722B-4E4D-BA95-26300A0B4AF2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339850"/>
            <a:ext cx="867568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23875"/>
          </a:xfrm>
        </p:spPr>
        <p:txBody>
          <a:bodyPr/>
          <a:lstStyle/>
          <a:p>
            <a:r>
              <a:rPr lang="en-GB" dirty="0"/>
              <a:t>Notation</a:t>
            </a:r>
            <a:endParaRPr lang="en-GB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94653AC4-3D26-4B4E-B6CC-A578C838AA16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166813"/>
            <a:ext cx="7756525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296904" y="1176817"/>
            <a:ext cx="2247900" cy="5503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4438" y="3534445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 2.39</a:t>
            </a:r>
            <a:endParaRPr lang="zh-TW" alt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635728" y="3966332"/>
          <a:ext cx="41830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8" name="Equation" r:id="rId1" imgW="1651000" imgH="393700" progId="Equation.DSMT4">
                  <p:embed/>
                </p:oleObj>
              </mc:Choice>
              <mc:Fallback>
                <p:oleObj name="Equation" r:id="rId1" imgW="1651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28" y="3966332"/>
                        <a:ext cx="4183063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632553" y="4893685"/>
          <a:ext cx="4053102" cy="58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9" name="Equation" r:id="rId3" imgW="1409065" imgH="203200" progId="Equation.DSMT4">
                  <p:embed/>
                </p:oleObj>
              </mc:Choice>
              <mc:Fallback>
                <p:oleObj name="Equation" r:id="rId3" imgW="14090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553" y="4893685"/>
                        <a:ext cx="4053102" cy="587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754440" y="3482190"/>
            <a:ext cx="5158013" cy="217641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7065" y="-49299"/>
            <a:ext cx="7772400" cy="1143000"/>
          </a:xfrm>
        </p:spPr>
        <p:txBody>
          <a:bodyPr/>
          <a:lstStyle/>
          <a:p>
            <a:r>
              <a:rPr lang="en-US" altLang="zh-TW" dirty="0"/>
              <a:t>Block diagram representation - CT</a:t>
            </a:r>
            <a:endParaRPr lang="zh-TW" altLang="en-US" dirty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84199" y="1883825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1447799" y="1667925"/>
            <a:ext cx="423333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871132" y="1883825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1659465" y="1231892"/>
            <a:ext cx="0" cy="436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584199" y="2933692"/>
            <a:ext cx="10752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1587500" y="2933692"/>
            <a:ext cx="1147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647699" y="3898891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1934632" y="3898891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1511299" y="3627958"/>
            <a:ext cx="423333" cy="558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 smtClean="0"/>
              <a:t>d/</a:t>
            </a:r>
            <a:r>
              <a:rPr lang="en-US" sz="1200" dirty="0" err="1" smtClean="0"/>
              <a:t>dt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90499" y="1391611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1391611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3" t="-81" r="55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722965" y="1031837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65" y="1031837"/>
                <a:ext cx="76623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7" t="-149" r="8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751665" y="1531311"/>
                <a:ext cx="1779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65" y="1531311"/>
                <a:ext cx="1779288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" t="-81" r="13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90499" y="2381953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2381953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3" t="-17" r="5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633132" y="2369193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32" y="2369193"/>
                <a:ext cx="7662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5" t="-2" r="-378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22905" y="2378036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05" y="2378036"/>
                <a:ext cx="76623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69" t="-149" r="4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35211" y="3372295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1" y="3372295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4" t="-111" r="7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73866" y="3155686"/>
                <a:ext cx="766234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66" y="3155686"/>
                <a:ext cx="766234" cy="700769"/>
              </a:xfrm>
              <a:prstGeom prst="rect">
                <a:avLst/>
              </a:prstGeom>
              <a:blipFill rotWithShape="1">
                <a:blip r:embed="rId10"/>
                <a:stretch>
                  <a:fillRect l="-28" t="-53" r="-455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 representation - DT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3976" y="2954044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 2.38</a:t>
            </a:r>
            <a:endParaRPr lang="zh-TW" alt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630141" y="3431969"/>
          <a:ext cx="326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6" name="Equation" r:id="rId1" imgW="1511300" imgH="393700" progId="Equation.DSMT4">
                  <p:embed/>
                </p:oleObj>
              </mc:Choice>
              <mc:Fallback>
                <p:oleObj name="Equation" r:id="rId1" imgW="1511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41" y="3431969"/>
                        <a:ext cx="32686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592041" y="4158765"/>
          <a:ext cx="3594100" cy="90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7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041" y="4158765"/>
                        <a:ext cx="3594100" cy="903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4045941" y="2990689"/>
            <a:ext cx="4762500" cy="217641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05564" y="2518834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1469164" y="2302934"/>
            <a:ext cx="423333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1892497" y="2518834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1680830" y="1866901"/>
            <a:ext cx="0" cy="436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605564" y="3568701"/>
            <a:ext cx="10752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1608865" y="3568701"/>
            <a:ext cx="1147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669064" y="4533900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1955997" y="4533900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1532664" y="4262967"/>
            <a:ext cx="423333" cy="558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 smtClean="0"/>
              <a:t>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1864" y="2026620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4" y="2026620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" t="-84" r="26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744330" y="1666846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30" y="1666846"/>
                <a:ext cx="76623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1" t="-151" r="5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773030" y="2166320"/>
                <a:ext cx="1779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30" y="2166320"/>
                <a:ext cx="1779288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5" t="-8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11864" y="3016962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4" y="3016962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" t="-19" r="2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654497" y="3004202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97" y="3004202"/>
                <a:ext cx="7662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6" t="-4" r="-538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244270" y="3013045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0" y="3013045"/>
                <a:ext cx="76623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40" t="-151" r="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256576" y="4007304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76" y="4007304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" t="-113" r="60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392228" y="4007304"/>
                <a:ext cx="1464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8" y="4007304"/>
                <a:ext cx="1464733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2" t="-113" r="41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609600"/>
            <a:ext cx="8636000" cy="1143000"/>
          </a:xfrm>
        </p:spPr>
        <p:txBody>
          <a:bodyPr/>
          <a:lstStyle/>
          <a:p>
            <a:r>
              <a:rPr lang="en-US" altLang="zh-TW" dirty="0"/>
              <a:t>From block diagram to difference equation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90114" name="Picture 2" descr="http://s3.amazonaws.com/answer-board-image/8591c184-1a7e-41ea-ae8d-1bddb1c7c4ce.jpeg"/>
          <p:cNvPicPr>
            <a:picLocks noChangeAspect="1" noChangeArrowheads="1"/>
          </p:cNvPicPr>
          <p:nvPr/>
        </p:nvPicPr>
        <p:blipFill>
          <a:blip r:embed="rId1" cstate="print"/>
          <a:srcRect t="21152"/>
          <a:stretch>
            <a:fillRect/>
          </a:stretch>
        </p:blipFill>
        <p:spPr bwMode="auto">
          <a:xfrm>
            <a:off x="866775" y="1854200"/>
            <a:ext cx="7686064" cy="3390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17600" y="2032000"/>
            <a:ext cx="8451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7300" y="1993900"/>
            <a:ext cx="8451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407988"/>
            <a:ext cx="7772400" cy="566737"/>
          </a:xfrm>
        </p:spPr>
        <p:txBody>
          <a:bodyPr/>
          <a:lstStyle/>
          <a:p>
            <a:r>
              <a:rPr lang="en-GB" altLang="zh-CN" sz="2800" dirty="0">
                <a:ea typeface="宋体" panose="02010600030101010101" pitchFamily="2" charset="-122"/>
              </a:rPr>
              <a:t>Response of DT LTI Systems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023D9F8-121C-46B9-9820-630D1840A954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6" y="1281942"/>
            <a:ext cx="5192713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02"/>
          <a:stretch>
            <a:fillRect/>
          </a:stretch>
        </p:blipFill>
        <p:spPr bwMode="auto">
          <a:xfrm>
            <a:off x="111591" y="2097917"/>
            <a:ext cx="878046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7801441" y="2045530"/>
            <a:ext cx="1220788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endParaRPr lang="zh-CN" altLang="en-US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2" r="10216" b="39911"/>
          <a:stretch>
            <a:fillRect/>
          </a:stretch>
        </p:blipFill>
        <p:spPr bwMode="auto">
          <a:xfrm>
            <a:off x="376704" y="3028192"/>
            <a:ext cx="7883525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10" r="1677" b="9969"/>
          <a:stretch>
            <a:fillRect/>
          </a:stretch>
        </p:blipFill>
        <p:spPr bwMode="auto">
          <a:xfrm>
            <a:off x="389404" y="4498217"/>
            <a:ext cx="863282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0" t="20448" r="36086" b="69398"/>
          <a:stretch>
            <a:fillRect/>
          </a:stretch>
        </p:blipFill>
        <p:spPr bwMode="auto">
          <a:xfrm>
            <a:off x="3502491" y="2575755"/>
            <a:ext cx="23733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9000" r="18773" b="1738"/>
          <a:stretch>
            <a:fillRect/>
          </a:stretch>
        </p:blipFill>
        <p:spPr bwMode="auto">
          <a:xfrm>
            <a:off x="4777254" y="5882517"/>
            <a:ext cx="27416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-14288" y="0"/>
            <a:ext cx="3509963" cy="550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dirty="0"/>
              <a:t>Chapter 2 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D99297AA-56E4-4BB4-AB2B-B3537B7195DB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168525" y="994096"/>
          <a:ext cx="32813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1" name="方程式" r:id="rId1" imgW="1409065" imgH="431800" progId="Equation.3">
                  <p:embed/>
                </p:oleObj>
              </mc:Choice>
              <mc:Fallback>
                <p:oleObj name="方程式" r:id="rId1" imgW="1409065" imgH="431800" progId="Equation.3">
                  <p:embed/>
                  <p:pic>
                    <p:nvPicPr>
                      <p:cNvPr id="0" name="图片 84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994096"/>
                        <a:ext cx="32813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616200" y="1871984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31900" y="2621284"/>
            <a:ext cx="26463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Contribution to the output signal at time </a:t>
            </a:r>
            <a:r>
              <a:rPr lang="en-US" altLang="zh-TW" sz="20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2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040188" y="1818009"/>
            <a:ext cx="0" cy="5032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4918075" y="1892621"/>
            <a:ext cx="0" cy="984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302000" y="2249809"/>
            <a:ext cx="1565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 signal</a:t>
            </a:r>
            <a:endParaRPr lang="en-US" altLang="zh-TW" sz="2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589463" y="2837184"/>
            <a:ext cx="424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flipped version of </a:t>
            </a:r>
            <a:r>
              <a:rPr lang="en-US" altLang="zh-TW" sz="20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TW" sz="20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located at </a:t>
            </a:r>
            <a:r>
              <a:rPr lang="en-US" altLang="zh-TW" sz="20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TW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TW" sz="20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zh-TW" sz="2000" i="1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14288" y="0"/>
            <a:ext cx="3509963" cy="550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dirty="0"/>
              <a:t>Chapter 2 Review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31775" y="3681734"/>
            <a:ext cx="8740775" cy="2289175"/>
            <a:chOff x="231775" y="4059238"/>
            <a:chExt cx="8740775" cy="2289175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>
              <a:fillRect/>
            </a:stretch>
          </p:blipFill>
          <p:spPr bwMode="auto">
            <a:xfrm>
              <a:off x="231775" y="4059238"/>
              <a:ext cx="8740775" cy="228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5013" y="5649913"/>
              <a:ext cx="16652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F S M S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12750" y="584518"/>
            <a:ext cx="8226425" cy="677862"/>
          </a:xfrm>
        </p:spPr>
        <p:txBody>
          <a:bodyPr/>
          <a:lstStyle/>
          <a:p>
            <a:r>
              <a:rPr lang="en-GB" sz="2800" dirty="0"/>
              <a:t>Construction of the Unit-impulse function </a:t>
            </a:r>
            <a:r>
              <a:rPr lang="en-GB" sz="2800" b="0" dirty="0"/>
              <a:t>δ</a:t>
            </a:r>
            <a:r>
              <a:rPr lang="en-GB" sz="2800" dirty="0"/>
              <a:t>(</a:t>
            </a:r>
            <a:r>
              <a:rPr lang="en-GB" sz="2800" i="1" dirty="0"/>
              <a:t>t</a:t>
            </a:r>
            <a:r>
              <a:rPr lang="en-GB" sz="2800" dirty="0"/>
              <a:t>)</a:t>
            </a:r>
            <a:endParaRPr lang="en-GB" sz="28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B08DD0F3-017A-4BC7-9D8F-E39E31DDF3EE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26" y="1382079"/>
            <a:ext cx="7598849" cy="501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4288" y="0"/>
            <a:ext cx="3509963" cy="550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dirty="0"/>
              <a:t>Chapter </a:t>
            </a:r>
            <a:r>
              <a:rPr lang="en-US" altLang="zh-CN" dirty="0" smtClean="0"/>
              <a:t>1 </a:t>
            </a:r>
            <a:r>
              <a:rPr lang="en-US" altLang="zh-CN" dirty="0"/>
              <a:t>Review</a:t>
            </a:r>
            <a:endParaRPr lang="zh-CN" altLang="en-US" dirty="0"/>
          </a:p>
        </p:txBody>
      </p:sp>
      <p:pic>
        <p:nvPicPr>
          <p:cNvPr id="11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74"/>
          <a:stretch>
            <a:fillRect/>
          </a:stretch>
        </p:blipFill>
        <p:spPr bwMode="auto">
          <a:xfrm>
            <a:off x="2688913" y="1802067"/>
            <a:ext cx="4301674" cy="28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6"/>
          <p:cNvSpPr/>
          <p:nvPr/>
        </p:nvSpPr>
        <p:spPr bwMode="auto">
          <a:xfrm rot="2094120">
            <a:off x="5040087" y="2437311"/>
            <a:ext cx="402771" cy="522514"/>
          </a:xfrm>
          <a:custGeom>
            <a:avLst/>
            <a:gdLst>
              <a:gd name="connsiteX0" fmla="*/ 23948 w 402771"/>
              <a:gd name="connsiteY0" fmla="*/ 522514 h 522514"/>
              <a:gd name="connsiteX1" fmla="*/ 63137 w 402771"/>
              <a:gd name="connsiteY1" fmla="*/ 169817 h 522514"/>
              <a:gd name="connsiteX2" fmla="*/ 402771 w 402771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71" h="522514">
                <a:moveTo>
                  <a:pt x="23948" y="522514"/>
                </a:moveTo>
                <a:cubicBezTo>
                  <a:pt x="11974" y="389708"/>
                  <a:pt x="0" y="256903"/>
                  <a:pt x="63137" y="169817"/>
                </a:cubicBezTo>
                <a:cubicBezTo>
                  <a:pt x="126274" y="82731"/>
                  <a:pt x="264522" y="41365"/>
                  <a:pt x="402771" y="0"/>
                </a:cubicBezTo>
              </a:path>
            </a:pathLst>
          </a:cu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5706557" y="2423141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Area=1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66369" y="2707332"/>
                <a:ext cx="3029740" cy="641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9" y="2707332"/>
                <a:ext cx="3029740" cy="641458"/>
              </a:xfrm>
              <a:prstGeom prst="rect">
                <a:avLst/>
              </a:prstGeom>
              <a:blipFill rotWithShape="1">
                <a:blip r:embed="rId3"/>
                <a:stretch>
                  <a:fillRect l="-8" t="-51" r="1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541338"/>
            <a:ext cx="7772400" cy="695325"/>
          </a:xfrm>
        </p:spPr>
        <p:txBody>
          <a:bodyPr/>
          <a:lstStyle/>
          <a:p>
            <a:r>
              <a:rPr lang="en-GB" sz="2800"/>
              <a:t>Representation of CT Signals</a:t>
            </a:r>
            <a:endParaRPr lang="en-GB" sz="280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4C59A4AF-A3E2-42D3-86C7-3A5A60C9C85C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593850"/>
            <a:ext cx="852328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84141" y="5251084"/>
                <a:ext cx="4323329" cy="7337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41" y="5251084"/>
                <a:ext cx="4323329" cy="733791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7E26E5DC-2771-4E6E-95ED-0530F8D21147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10" name="圖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65"/>
          <a:stretch>
            <a:fillRect/>
          </a:stretch>
        </p:blipFill>
        <p:spPr bwMode="auto">
          <a:xfrm>
            <a:off x="0" y="0"/>
            <a:ext cx="8854201" cy="634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069732" y="3153049"/>
                <a:ext cx="3609771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32" y="3153049"/>
                <a:ext cx="3609771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5" t="-56" r="-220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9732" y="4877575"/>
                <a:ext cx="3154518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32" y="4877575"/>
                <a:ext cx="3154518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17" t="-28" r="-331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74"/>
          <a:stretch>
            <a:fillRect/>
          </a:stretch>
        </p:blipFill>
        <p:spPr bwMode="auto">
          <a:xfrm>
            <a:off x="6034655" y="1390592"/>
            <a:ext cx="2408689" cy="158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03188"/>
            <a:ext cx="7772400" cy="641350"/>
          </a:xfrm>
        </p:spPr>
        <p:txBody>
          <a:bodyPr/>
          <a:lstStyle/>
          <a:p>
            <a:r>
              <a:rPr lang="en-GB" sz="2800" dirty="0"/>
              <a:t>Representation of CT Signals (cont.)</a:t>
            </a:r>
            <a:endParaRPr lang="en-GB" sz="2800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fld id="{6A63976C-8E19-423D-8387-D630BACD079B}" type="slidenum">
              <a:rPr lang="en-US" sz="1400" smtClean="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0" b="50000"/>
          <a:stretch>
            <a:fillRect/>
          </a:stretch>
        </p:blipFill>
        <p:spPr bwMode="auto">
          <a:xfrm>
            <a:off x="1212850" y="1362074"/>
            <a:ext cx="6613525" cy="152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902075" y="1873250"/>
            <a:ext cx="2324100" cy="736600"/>
            <a:chOff x="3949700" y="2311400"/>
            <a:chExt cx="2324100" cy="736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949700" y="2374900"/>
              <a:ext cx="2324100" cy="6731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8700" y="2311400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?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1365250" y="3036094"/>
            <a:ext cx="6613525" cy="257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8"/>
          <p:cNvSpPr/>
          <p:nvPr/>
        </p:nvSpPr>
        <p:spPr bwMode="auto">
          <a:xfrm>
            <a:off x="2568575" y="4921250"/>
            <a:ext cx="3670300" cy="8128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091665" y="1873250"/>
                <a:ext cx="3300391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65" y="1873250"/>
                <a:ext cx="3300391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1" r="-30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全屏显示(4:3)</PresentationFormat>
  <Paragraphs>340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Gulim</vt:lpstr>
      <vt:lpstr>Malgun Gothic</vt:lpstr>
      <vt:lpstr>Times New Roman</vt:lpstr>
      <vt:lpstr>Cambria Math</vt:lpstr>
      <vt:lpstr>微软雅黑</vt:lpstr>
      <vt:lpstr>Arial Unicode MS</vt:lpstr>
      <vt:lpstr>Cambria Math</vt:lpstr>
      <vt:lpstr>標楷體</vt:lpstr>
      <vt:lpstr>Soaring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Notes</vt:lpstr>
      <vt:lpstr>That is ...</vt:lpstr>
      <vt:lpstr>Unit Impulse Response</vt:lpstr>
      <vt:lpstr>Response of DT LTI Systems</vt:lpstr>
      <vt:lpstr>PowerPoint 演示文稿</vt:lpstr>
      <vt:lpstr>Construction of the Unit-impulse function δ(t)</vt:lpstr>
      <vt:lpstr>Representation of CT Signals</vt:lpstr>
      <vt:lpstr>PowerPoint 演示文稿</vt:lpstr>
      <vt:lpstr>Representation of CT Signals (cont.)</vt:lpstr>
      <vt:lpstr>PowerPoint 演示文稿</vt:lpstr>
      <vt:lpstr>Unit Impulse Response</vt:lpstr>
      <vt:lpstr>Response of a CT LTI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Property: Commutative</vt:lpstr>
      <vt:lpstr>Property: Distributive</vt:lpstr>
      <vt:lpstr>Property: Distributive (Cont.)</vt:lpstr>
      <vt:lpstr>Properties: Associative</vt:lpstr>
      <vt:lpstr>Properties: Associative (Cont.)</vt:lpstr>
      <vt:lpstr>Property: Memory/Memoryless</vt:lpstr>
      <vt:lpstr>Property: Invertibility</vt:lpstr>
      <vt:lpstr>Property: Causality</vt:lpstr>
      <vt:lpstr>Property: Stability</vt:lpstr>
      <vt:lpstr>Differentiator</vt:lpstr>
      <vt:lpstr>Triplets and beyond!</vt:lpstr>
      <vt:lpstr>Unit Step Response</vt:lpstr>
      <vt:lpstr>Integrators</vt:lpstr>
      <vt:lpstr>Integrators (Cont.)</vt:lpstr>
      <vt:lpstr>Notation</vt:lpstr>
      <vt:lpstr>Block diagram representation - CT</vt:lpstr>
      <vt:lpstr>Block diagram representation - DT</vt:lpstr>
      <vt:lpstr>From block diagram to difference equation</vt:lpstr>
    </vt:vector>
  </TitlesOfParts>
  <Company>UW Bioengineering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SUWA_D2H2_E-medicine</dc:title>
  <dc:creator>E-medicine Team @ NTU</dc:creator>
  <cp:lastModifiedBy>Fan Liu</cp:lastModifiedBy>
  <cp:revision>1920</cp:revision>
  <cp:lastPrinted>2001-09-26T18:51:00Z</cp:lastPrinted>
  <dcterms:created xsi:type="dcterms:W3CDTF">1999-06-19T12:47:00Z</dcterms:created>
  <dcterms:modified xsi:type="dcterms:W3CDTF">2021-10-01T14:34:32Z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4A3C2AE4E97B41958232957EA215E0E1</vt:lpwstr>
  </property>
  <property fmtid="{D5CDD505-2E9C-101B-9397-08002B2CF9AE}" pid="3" name="KSOProductBuildVer">
    <vt:lpwstr>2052-11.1.0.10938</vt:lpwstr>
  </property>
</Properties>
</file>