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  <p:sldMasterId id="2147483678" r:id="rId4"/>
    <p:sldMasterId id="2147483693" r:id="rId5"/>
    <p:sldMasterId id="2147483708" r:id="rId6"/>
  </p:sldMasterIdLst>
  <p:notesMasterIdLst>
    <p:notesMasterId r:id="rId12"/>
  </p:notesMasterIdLst>
  <p:handoutMasterIdLst>
    <p:handoutMasterId r:id="rId55"/>
  </p:handoutMasterIdLst>
  <p:sldIdLst>
    <p:sldId id="1140" r:id="rId7"/>
    <p:sldId id="1187" r:id="rId8"/>
    <p:sldId id="1188" r:id="rId9"/>
    <p:sldId id="1189" r:id="rId10"/>
    <p:sldId id="1136" r:id="rId11"/>
    <p:sldId id="1043" r:id="rId13"/>
    <p:sldId id="1122" r:id="rId14"/>
    <p:sldId id="1100" r:id="rId15"/>
    <p:sldId id="1101" r:id="rId16"/>
    <p:sldId id="1102" r:id="rId17"/>
    <p:sldId id="1190" r:id="rId18"/>
    <p:sldId id="1105" r:id="rId19"/>
    <p:sldId id="1108" r:id="rId20"/>
    <p:sldId id="1112" r:id="rId21"/>
    <p:sldId id="1113" r:id="rId22"/>
    <p:sldId id="1115" r:id="rId23"/>
    <p:sldId id="1191" r:id="rId24"/>
    <p:sldId id="1118" r:id="rId25"/>
    <p:sldId id="1192" r:id="rId26"/>
    <p:sldId id="1124" r:id="rId27"/>
    <p:sldId id="1123" r:id="rId28"/>
    <p:sldId id="1044" r:id="rId29"/>
    <p:sldId id="1045" r:id="rId30"/>
    <p:sldId id="1046" r:id="rId31"/>
    <p:sldId id="1047" r:id="rId32"/>
    <p:sldId id="1048" r:id="rId33"/>
    <p:sldId id="1049" r:id="rId34"/>
    <p:sldId id="1053" r:id="rId35"/>
    <p:sldId id="1054" r:id="rId36"/>
    <p:sldId id="1193" r:id="rId37"/>
    <p:sldId id="1194" r:id="rId38"/>
    <p:sldId id="1056" r:id="rId39"/>
    <p:sldId id="1057" r:id="rId40"/>
    <p:sldId id="1195" r:id="rId41"/>
    <p:sldId id="1196" r:id="rId42"/>
    <p:sldId id="1197" r:id="rId43"/>
    <p:sldId id="1198" r:id="rId44"/>
    <p:sldId id="1062" r:id="rId45"/>
    <p:sldId id="1064" r:id="rId46"/>
    <p:sldId id="1126" r:id="rId47"/>
    <p:sldId id="1066" r:id="rId48"/>
    <p:sldId id="1199" r:id="rId49"/>
    <p:sldId id="1129" r:id="rId50"/>
    <p:sldId id="1137" r:id="rId51"/>
    <p:sldId id="1141" r:id="rId52"/>
    <p:sldId id="1200" r:id="rId53"/>
    <p:sldId id="1201" r:id="rId54"/>
  </p:sldIdLst>
  <p:sldSz cx="9144000" cy="6858000" type="screen4x3"/>
  <p:notesSz cx="7099300" cy="1023493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66"/>
    <a:srgbClr val="990000"/>
    <a:srgbClr val="660066"/>
    <a:srgbClr val="003366"/>
    <a:srgbClr val="003300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5"/>
    <p:restoredTop sz="87966"/>
  </p:normalViewPr>
  <p:slideViewPr>
    <p:cSldViewPr snapToGrid="0" showGuides="1">
      <p:cViewPr>
        <p:scale>
          <a:sx n="100" d="100"/>
          <a:sy n="100" d="100"/>
        </p:scale>
        <p:origin x="-1272" y="-72"/>
      </p:cViewPr>
      <p:guideLst>
        <p:guide orient="horz" pos="2152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50A90-CBC4-4F58-9CE0-08316FBF0F98}" type="doc">
      <dgm:prSet loTypeId="urn:microsoft.com/office/officeart/2005/8/layout/matrix2" loCatId="matrix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990A49A9-3FCE-402F-8215-F60B400B5694}">
      <dgm:prSet phldrT="[Text]"/>
      <dgm:spPr/>
      <dgm:t>
        <a:bodyPr/>
        <a:lstStyle/>
        <a:p>
          <a:r>
            <a:rPr lang="en-US" altLang="zh-CN" dirty="0"/>
            <a:t>CT Fourier Series</a:t>
          </a:r>
          <a:endParaRPr lang="zh-CN" altLang="en-US" dirty="0"/>
        </a:p>
      </dgm:t>
    </dgm:pt>
    <dgm:pt modelId="{92BC8A90-59E8-46E1-905F-85E91863663D}" cxnId="{AB885ECF-203D-4354-B230-EA386C0724DD}" type="parTrans">
      <dgm:prSet/>
      <dgm:spPr/>
      <dgm:t>
        <a:bodyPr/>
        <a:lstStyle/>
        <a:p>
          <a:endParaRPr lang="zh-CN" altLang="en-US"/>
        </a:p>
      </dgm:t>
    </dgm:pt>
    <dgm:pt modelId="{EA901781-2FE3-427F-9A85-6E20F364971A}" cxnId="{AB885ECF-203D-4354-B230-EA386C0724DD}" type="sibTrans">
      <dgm:prSet/>
      <dgm:spPr/>
      <dgm:t>
        <a:bodyPr/>
        <a:lstStyle/>
        <a:p>
          <a:endParaRPr lang="zh-CN" altLang="en-US"/>
        </a:p>
      </dgm:t>
    </dgm:pt>
    <dgm:pt modelId="{523B1B20-401C-4FED-84EF-AAB7D29ED19A}">
      <dgm:prSet phldrT="[Text]"/>
      <dgm:spPr/>
      <dgm:t>
        <a:bodyPr/>
        <a:lstStyle/>
        <a:p>
          <a:r>
            <a:rPr lang="en-US" altLang="zh-CN" dirty="0"/>
            <a:t>CT Fourier Transform </a:t>
          </a:r>
          <a:endParaRPr lang="zh-CN" altLang="en-US" dirty="0"/>
        </a:p>
      </dgm:t>
    </dgm:pt>
    <dgm:pt modelId="{FF13544E-CF58-4922-A506-A2C5F4DA0C25}" cxnId="{ACC735AA-3D10-41EF-9346-91FB43C8B089}" type="parTrans">
      <dgm:prSet/>
      <dgm:spPr/>
      <dgm:t>
        <a:bodyPr/>
        <a:lstStyle/>
        <a:p>
          <a:endParaRPr lang="zh-CN" altLang="en-US"/>
        </a:p>
      </dgm:t>
    </dgm:pt>
    <dgm:pt modelId="{C3A1425E-27E9-4580-8494-85287AE18806}" cxnId="{ACC735AA-3D10-41EF-9346-91FB43C8B089}" type="sibTrans">
      <dgm:prSet/>
      <dgm:spPr/>
      <dgm:t>
        <a:bodyPr/>
        <a:lstStyle/>
        <a:p>
          <a:endParaRPr lang="zh-CN" altLang="en-US"/>
        </a:p>
      </dgm:t>
    </dgm:pt>
    <dgm:pt modelId="{96993BE0-F467-4983-9A64-CDA7737C9823}">
      <dgm:prSet phldrT="[Text]"/>
      <dgm:spPr/>
      <dgm:t>
        <a:bodyPr/>
        <a:lstStyle/>
        <a:p>
          <a:r>
            <a:rPr lang="en-US" altLang="zh-CN" dirty="0"/>
            <a:t>DT Fourier Series</a:t>
          </a:r>
          <a:endParaRPr lang="zh-CN" altLang="en-US" dirty="0"/>
        </a:p>
      </dgm:t>
    </dgm:pt>
    <dgm:pt modelId="{ECF9A267-F270-4747-A6E5-B27B38619080}" cxnId="{F7FE7300-640D-4D2A-82C5-5B48625579EC}" type="parTrans">
      <dgm:prSet/>
      <dgm:spPr/>
      <dgm:t>
        <a:bodyPr/>
        <a:lstStyle/>
        <a:p>
          <a:endParaRPr lang="zh-CN" altLang="en-US"/>
        </a:p>
      </dgm:t>
    </dgm:pt>
    <dgm:pt modelId="{6B2AD329-B269-4394-A85D-81948EC9B5C9}" cxnId="{F7FE7300-640D-4D2A-82C5-5B48625579EC}" type="sibTrans">
      <dgm:prSet/>
      <dgm:spPr/>
      <dgm:t>
        <a:bodyPr/>
        <a:lstStyle/>
        <a:p>
          <a:endParaRPr lang="zh-CN" altLang="en-US"/>
        </a:p>
      </dgm:t>
    </dgm:pt>
    <dgm:pt modelId="{B847FFDF-388F-4DFE-A842-0C4954F15AF2}">
      <dgm:prSet phldrT="[Text]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altLang="zh-CN" dirty="0"/>
            <a:t>DT Fourier Transform</a:t>
          </a:r>
          <a:endParaRPr lang="zh-CN" altLang="en-US" dirty="0"/>
        </a:p>
      </dgm:t>
    </dgm:pt>
    <dgm:pt modelId="{BF92CF80-DD7E-4003-892F-9837AB01E773}" cxnId="{50660C94-723D-43FB-9EB4-37996CC90719}" type="parTrans">
      <dgm:prSet/>
      <dgm:spPr/>
      <dgm:t>
        <a:bodyPr/>
        <a:lstStyle/>
        <a:p>
          <a:endParaRPr lang="zh-CN" altLang="en-US"/>
        </a:p>
      </dgm:t>
    </dgm:pt>
    <dgm:pt modelId="{0E2CB45A-DB0C-4064-B4FC-7C0BA9669B90}" cxnId="{50660C94-723D-43FB-9EB4-37996CC90719}" type="sibTrans">
      <dgm:prSet/>
      <dgm:spPr/>
      <dgm:t>
        <a:bodyPr/>
        <a:lstStyle/>
        <a:p>
          <a:endParaRPr lang="zh-CN" altLang="en-US"/>
        </a:p>
      </dgm:t>
    </dgm:pt>
    <dgm:pt modelId="{E62B49A7-13A0-468D-A33E-87B4AAC3AB9E}" type="pres">
      <dgm:prSet presAssocID="{E2350A90-CBC4-4F58-9CE0-08316FBF0F9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4C4518-A8E1-4D36-9532-F2AE01AE8D07}" type="pres">
      <dgm:prSet presAssocID="{E2350A90-CBC4-4F58-9CE0-08316FBF0F98}" presName="axisShape" presStyleLbl="bgShp" presStyleIdx="0" presStyleCnt="1"/>
      <dgm:spPr/>
    </dgm:pt>
    <dgm:pt modelId="{E891BC24-DC6C-4AD5-B243-19E7FB2FA20B}" type="pres">
      <dgm:prSet presAssocID="{E2350A90-CBC4-4F58-9CE0-08316FBF0F98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3FBE6-61D0-4A0F-A52F-9443A9894C0A}" type="pres">
      <dgm:prSet presAssocID="{E2350A90-CBC4-4F58-9CE0-08316FBF0F98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5026B-C4D1-41BA-BDE6-E4D1457D87D6}" type="pres">
      <dgm:prSet presAssocID="{E2350A90-CBC4-4F58-9CE0-08316FBF0F98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63134-9655-4BA0-8706-40A2599C92F9}" type="pres">
      <dgm:prSet presAssocID="{E2350A90-CBC4-4F58-9CE0-08316FBF0F98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85ECF-203D-4354-B230-EA386C0724DD}" srcId="{E2350A90-CBC4-4F58-9CE0-08316FBF0F98}" destId="{990A49A9-3FCE-402F-8215-F60B400B5694}" srcOrd="0" destOrd="0" parTransId="{92BC8A90-59E8-46E1-905F-85E91863663D}" sibTransId="{EA901781-2FE3-427F-9A85-6E20F364971A}"/>
    <dgm:cxn modelId="{50660C94-723D-43FB-9EB4-37996CC90719}" srcId="{E2350A90-CBC4-4F58-9CE0-08316FBF0F98}" destId="{B847FFDF-388F-4DFE-A842-0C4954F15AF2}" srcOrd="3" destOrd="0" parTransId="{BF92CF80-DD7E-4003-892F-9837AB01E773}" sibTransId="{0E2CB45A-DB0C-4064-B4FC-7C0BA9669B90}"/>
    <dgm:cxn modelId="{C12B84AA-C4D2-488A-8C48-08CBDF9E77CD}" type="presOf" srcId="{E2350A90-CBC4-4F58-9CE0-08316FBF0F98}" destId="{E62B49A7-13A0-468D-A33E-87B4AAC3AB9E}" srcOrd="0" destOrd="0" presId="urn:microsoft.com/office/officeart/2005/8/layout/matrix2"/>
    <dgm:cxn modelId="{F7FE7300-640D-4D2A-82C5-5B48625579EC}" srcId="{E2350A90-CBC4-4F58-9CE0-08316FBF0F98}" destId="{96993BE0-F467-4983-9A64-CDA7737C9823}" srcOrd="2" destOrd="0" parTransId="{ECF9A267-F270-4747-A6E5-B27B38619080}" sibTransId="{6B2AD329-B269-4394-A85D-81948EC9B5C9}"/>
    <dgm:cxn modelId="{99B6C024-5EC7-4697-8BCC-3C7DC67EA7F1}" type="presOf" srcId="{990A49A9-3FCE-402F-8215-F60B400B5694}" destId="{E891BC24-DC6C-4AD5-B243-19E7FB2FA20B}" srcOrd="0" destOrd="0" presId="urn:microsoft.com/office/officeart/2005/8/layout/matrix2"/>
    <dgm:cxn modelId="{7ABD9E74-2B80-4B34-B6A7-5DC53CCBF421}" type="presOf" srcId="{B847FFDF-388F-4DFE-A842-0C4954F15AF2}" destId="{2CF63134-9655-4BA0-8706-40A2599C92F9}" srcOrd="0" destOrd="0" presId="urn:microsoft.com/office/officeart/2005/8/layout/matrix2"/>
    <dgm:cxn modelId="{ACC735AA-3D10-41EF-9346-91FB43C8B089}" srcId="{E2350A90-CBC4-4F58-9CE0-08316FBF0F98}" destId="{523B1B20-401C-4FED-84EF-AAB7D29ED19A}" srcOrd="1" destOrd="0" parTransId="{FF13544E-CF58-4922-A506-A2C5F4DA0C25}" sibTransId="{C3A1425E-27E9-4580-8494-85287AE18806}"/>
    <dgm:cxn modelId="{C366BF2A-A368-4C24-99C3-C69B81CBC17F}" type="presOf" srcId="{523B1B20-401C-4FED-84EF-AAB7D29ED19A}" destId="{1123FBE6-61D0-4A0F-A52F-9443A9894C0A}" srcOrd="0" destOrd="0" presId="urn:microsoft.com/office/officeart/2005/8/layout/matrix2"/>
    <dgm:cxn modelId="{7B4B2261-0ED8-42D5-95CD-4DCAFB4910A0}" type="presOf" srcId="{96993BE0-F467-4983-9A64-CDA7737C9823}" destId="{5EC5026B-C4D1-41BA-BDE6-E4D1457D87D6}" srcOrd="0" destOrd="0" presId="urn:microsoft.com/office/officeart/2005/8/layout/matrix2"/>
    <dgm:cxn modelId="{DDA3441A-C5B9-456E-8D15-854875F23DBE}" type="presParOf" srcId="{E62B49A7-13A0-468D-A33E-87B4AAC3AB9E}" destId="{584C4518-A8E1-4D36-9532-F2AE01AE8D07}" srcOrd="0" destOrd="0" presId="urn:microsoft.com/office/officeart/2005/8/layout/matrix2"/>
    <dgm:cxn modelId="{51836D95-E7D0-48FF-8A44-6900DDC7B70C}" type="presParOf" srcId="{E62B49A7-13A0-468D-A33E-87B4AAC3AB9E}" destId="{E891BC24-DC6C-4AD5-B243-19E7FB2FA20B}" srcOrd="1" destOrd="0" presId="urn:microsoft.com/office/officeart/2005/8/layout/matrix2"/>
    <dgm:cxn modelId="{755C730D-F5B7-4136-AACB-DCBE272206E8}" type="presParOf" srcId="{E62B49A7-13A0-468D-A33E-87B4AAC3AB9E}" destId="{1123FBE6-61D0-4A0F-A52F-9443A9894C0A}" srcOrd="2" destOrd="0" presId="urn:microsoft.com/office/officeart/2005/8/layout/matrix2"/>
    <dgm:cxn modelId="{CDBBCD27-9516-46D4-ADF8-0DA36657DE73}" type="presParOf" srcId="{E62B49A7-13A0-468D-A33E-87B4AAC3AB9E}" destId="{5EC5026B-C4D1-41BA-BDE6-E4D1457D87D6}" srcOrd="3" destOrd="0" presId="urn:microsoft.com/office/officeart/2005/8/layout/matrix2"/>
    <dgm:cxn modelId="{7F8CEB1F-4EF5-4098-8C2E-B72420824A82}" type="presParOf" srcId="{E62B49A7-13A0-468D-A33E-87B4AAC3AB9E}" destId="{2CF63134-9655-4BA0-8706-40A2599C92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4518-A8E1-4D36-9532-F2AE01AE8D07}">
      <dsp:nvSpPr>
        <dsp:cNvPr id="0" name=""/>
        <dsp:cNvSpPr/>
      </dsp:nvSpPr>
      <dsp:spPr>
        <a:xfrm>
          <a:off x="1089093" y="0"/>
          <a:ext cx="3930870" cy="393087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1BC24-DC6C-4AD5-B243-19E7FB2FA20B}">
      <dsp:nvSpPr>
        <dsp:cNvPr id="0" name=""/>
        <dsp:cNvSpPr/>
      </dsp:nvSpPr>
      <dsp:spPr>
        <a:xfrm>
          <a:off x="1344600" y="255506"/>
          <a:ext cx="1572348" cy="157234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CT Fourier Series</a:t>
          </a:r>
          <a:endParaRPr lang="zh-CN" altLang="en-US" sz="2100" kern="1200" dirty="0"/>
        </a:p>
      </dsp:txBody>
      <dsp:txXfrm>
        <a:off x="1421356" y="332262"/>
        <a:ext cx="1418836" cy="1418836"/>
      </dsp:txXfrm>
    </dsp:sp>
    <dsp:sp modelId="{1123FBE6-61D0-4A0F-A52F-9443A9894C0A}">
      <dsp:nvSpPr>
        <dsp:cNvPr id="0" name=""/>
        <dsp:cNvSpPr/>
      </dsp:nvSpPr>
      <dsp:spPr>
        <a:xfrm>
          <a:off x="3192108" y="255506"/>
          <a:ext cx="1572348" cy="157234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CT Fourier Transform </a:t>
          </a:r>
          <a:endParaRPr lang="zh-CN" altLang="en-US" sz="2100" kern="1200" dirty="0"/>
        </a:p>
      </dsp:txBody>
      <dsp:txXfrm>
        <a:off x="3268864" y="332262"/>
        <a:ext cx="1418836" cy="1418836"/>
      </dsp:txXfrm>
    </dsp:sp>
    <dsp:sp modelId="{5EC5026B-C4D1-41BA-BDE6-E4D1457D87D6}">
      <dsp:nvSpPr>
        <dsp:cNvPr id="0" name=""/>
        <dsp:cNvSpPr/>
      </dsp:nvSpPr>
      <dsp:spPr>
        <a:xfrm>
          <a:off x="1344600" y="2103015"/>
          <a:ext cx="1572348" cy="157234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DT Fourier Series</a:t>
          </a:r>
          <a:endParaRPr lang="zh-CN" altLang="en-US" sz="2100" kern="1200" dirty="0"/>
        </a:p>
      </dsp:txBody>
      <dsp:txXfrm>
        <a:off x="1421356" y="2179771"/>
        <a:ext cx="1418836" cy="1418836"/>
      </dsp:txXfrm>
    </dsp:sp>
    <dsp:sp modelId="{2CF63134-9655-4BA0-8706-40A2599C92F9}">
      <dsp:nvSpPr>
        <dsp:cNvPr id="0" name=""/>
        <dsp:cNvSpPr/>
      </dsp:nvSpPr>
      <dsp:spPr>
        <a:xfrm>
          <a:off x="3192108" y="2103015"/>
          <a:ext cx="1572348" cy="1572348"/>
        </a:xfrm>
        <a:prstGeom prst="roundRect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DT Fourier Transform</a:t>
          </a:r>
          <a:endParaRPr lang="zh-CN" altLang="en-US" sz="2100" kern="1200" dirty="0"/>
        </a:p>
      </dsp:txBody>
      <dsp:txXfrm>
        <a:off x="3268864" y="2179771"/>
        <a:ext cx="1418836" cy="1418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925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954" tIns="47476" rIns="94954" bIns="47476" numCol="1" anchor="t" anchorCtr="0" compatLnSpc="1"/>
          <a:lstStyle>
            <a:lvl1pPr defTabSz="949325" eaLnBrk="0" hangingPunct="0">
              <a:buFontTx/>
              <a:buNone/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 marL="0" marR="0" lvl="0" indent="0" algn="l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6850" y="0"/>
            <a:ext cx="3082925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954" tIns="47476" rIns="94954" bIns="47476" numCol="1" anchor="t" anchorCtr="0" compatLnSpc="1"/>
          <a:lstStyle>
            <a:lvl1pPr algn="r" defTabSz="949325" eaLnBrk="0" hangingPunct="0">
              <a:buFontTx/>
              <a:buNone/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1538"/>
            <a:ext cx="3082925" cy="503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954" tIns="47476" rIns="94954" bIns="47476" numCol="1" anchor="b" anchorCtr="0" compatLnSpc="1"/>
          <a:lstStyle>
            <a:lvl1pPr defTabSz="949325" eaLnBrk="0" hangingPunct="0">
              <a:buFontTx/>
              <a:buNone/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 marL="0" marR="0" lvl="0" indent="0" algn="l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6850" y="9761538"/>
            <a:ext cx="3082925" cy="503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954" tIns="47476" rIns="94954" bIns="47476" numCol="1" anchor="b" anchorCtr="0" compatLnSpc="1"/>
          <a:p>
            <a:pPr lvl="0" algn="r" defTabSz="949325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4038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52" tIns="47526" rIns="95052" bIns="47526" numCol="1" anchor="t" anchorCtr="0" compatLnSpc="1"/>
          <a:lstStyle>
            <a:lvl1pPr defTabSz="950595" eaLnBrk="0" hangingPunct="0">
              <a:buFontTx/>
              <a:buNone/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 marL="0" marR="0" lvl="0" indent="0" algn="l" defTabSz="9505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92450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52" tIns="47526" rIns="95052" bIns="47526" numCol="1" anchor="t" anchorCtr="0" compatLnSpc="1"/>
          <a:lstStyle>
            <a:lvl1pPr algn="r" defTabSz="950595" eaLnBrk="0" hangingPunct="0">
              <a:buFontTx/>
              <a:buNone/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 marL="0" marR="0" lvl="0" indent="0" algn="r" defTabSz="9505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5222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755650"/>
            <a:ext cx="5156200" cy="3867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875213"/>
            <a:ext cx="5257800" cy="4622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52" tIns="47526" rIns="95052" bIns="4752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8838"/>
            <a:ext cx="3094038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52" tIns="47526" rIns="95052" bIns="47526" numCol="1" anchor="b" anchorCtr="0" compatLnSpc="1"/>
          <a:lstStyle>
            <a:lvl1pPr defTabSz="950595" eaLnBrk="0" hangingPunct="0">
              <a:buFontTx/>
              <a:buNone/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 marL="0" marR="0" lvl="0" indent="0" algn="l" defTabSz="9505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8838"/>
            <a:ext cx="3092450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52" tIns="47526" rIns="95052" bIns="47526" numCol="1" anchor="b" anchorCtr="0" compatLnSpc="1"/>
          <a:p>
            <a:pPr lvl="0" algn="r" defTabSz="951230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Rectangle 3"/>
          <p:cNvSpPr/>
          <p:nvPr>
            <p:ph type="body"/>
          </p:nvPr>
        </p:nvSpPr>
        <p:spPr/>
        <p:txBody>
          <a:bodyPr wrap="square" lIns="95052" tIns="47526" rIns="95052" bIns="47526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5539" name="Rectangle 3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0075" cy="4605338"/>
          </a:xfrm>
        </p:spPr>
        <p:txBody>
          <a:bodyPr wrap="square" lIns="95052" tIns="47526" rIns="95052" bIns="47526" anchor="t" anchorCtr="0"/>
          <a:p>
            <a:pPr lvl="0"/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6563" name="Rectangle 3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0075" cy="4605338"/>
          </a:xfrm>
        </p:spPr>
        <p:txBody>
          <a:bodyPr wrap="square" lIns="95052" tIns="47526" rIns="95052" bIns="47526" anchor="t" anchorCtr="0"/>
          <a:p>
            <a:pPr lvl="0"/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7587" name="Rectangle 3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0075" cy="4605338"/>
          </a:xfrm>
        </p:spPr>
        <p:txBody>
          <a:bodyPr wrap="square" lIns="95052" tIns="47526" rIns="95052" bIns="47526" anchor="t" anchorCtr="0"/>
          <a:p>
            <a:pPr lvl="0"/>
            <a:endParaRPr lang="en-GB" altLang="zh-CN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0075" cy="4605338"/>
          </a:xfrm>
        </p:spPr>
        <p:txBody>
          <a:bodyPr wrap="square" lIns="95052" tIns="47526" rIns="95052" bIns="47526" anchor="t" anchorCtr="0"/>
          <a:p>
            <a:pPr lvl="0"/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0075" cy="4605338"/>
          </a:xfrm>
        </p:spPr>
        <p:txBody>
          <a:bodyPr wrap="square" lIns="95052" tIns="47526" rIns="95052" bIns="47526" anchor="t" anchorCtr="0"/>
          <a:p>
            <a:pPr lvl="0"/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Rectangle 3"/>
          <p:cNvSpPr/>
          <p:nvPr>
            <p:ph type="body"/>
          </p:nvPr>
        </p:nvSpPr>
        <p:spPr/>
        <p:txBody>
          <a:bodyPr wrap="square" lIns="95052" tIns="47526" rIns="95052" bIns="47526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Rectangle 3"/>
          <p:cNvSpPr/>
          <p:nvPr>
            <p:ph type="body"/>
          </p:nvPr>
        </p:nvSpPr>
        <p:spPr/>
        <p:txBody>
          <a:bodyPr wrap="square" lIns="95052" tIns="47526" rIns="95052" bIns="47526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48838"/>
            <a:ext cx="3092450" cy="504825"/>
          </a:xfrm>
          <a:prstGeom prst="rect">
            <a:avLst/>
          </a:prstGeom>
          <a:noFill/>
          <a:ln w="9525">
            <a:noFill/>
          </a:ln>
        </p:spPr>
        <p:txBody>
          <a:bodyPr lIns="95052" tIns="47526" rIns="95052" bIns="47526" anchor="b" anchorCtr="0"/>
          <a:p>
            <a:pPr lvl="0" algn="r" defTabSz="951230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9938"/>
            <a:ext cx="5116512" cy="3836987"/>
          </a:xfrm>
        </p:spPr>
      </p:sp>
      <p:sp>
        <p:nvSpPr>
          <p:cNvPr id="54276" name="Rectangle 3"/>
          <p:cNvSpPr>
            <a:spLocks noGrp="1"/>
          </p:cNvSpPr>
          <p:nvPr>
            <p:ph type="body"/>
          </p:nvPr>
        </p:nvSpPr>
        <p:spPr>
          <a:xfrm>
            <a:off x="946150" y="4859338"/>
            <a:ext cx="5207000" cy="4605337"/>
          </a:xfrm>
        </p:spPr>
        <p:txBody>
          <a:bodyPr wrap="square" lIns="96500" tIns="48250" rIns="96500" bIns="48250" anchor="t" anchorCtr="0"/>
          <a:p>
            <a:pPr lvl="0" eaLnBrk="1" hangingPunct="1"/>
            <a:endParaRPr lang="en-AU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Rectangle 3"/>
          <p:cNvSpPr/>
          <p:nvPr>
            <p:ph type="body"/>
          </p:nvPr>
        </p:nvSpPr>
        <p:spPr/>
        <p:txBody>
          <a:bodyPr wrap="square" lIns="95052" tIns="47526" rIns="95052" bIns="47526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Rectangle 3"/>
          <p:cNvSpPr/>
          <p:nvPr>
            <p:ph type="body"/>
          </p:nvPr>
        </p:nvSpPr>
        <p:spPr/>
        <p:txBody>
          <a:bodyPr wrap="square" lIns="95052" tIns="47526" rIns="95052" bIns="47526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Rectangle 3"/>
          <p:cNvSpPr/>
          <p:nvPr>
            <p:ph type="body"/>
          </p:nvPr>
        </p:nvSpPr>
        <p:spPr/>
        <p:txBody>
          <a:bodyPr wrap="square" lIns="95052" tIns="47526" rIns="95052" bIns="47526" anchor="t" anchorCtr="0"/>
          <a:p>
            <a:pPr marL="228600" lvl="0" indent="-22860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9395" name="Rectangle 3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0075" cy="4605338"/>
          </a:xfrm>
        </p:spPr>
        <p:txBody>
          <a:bodyPr wrap="square" lIns="95052" tIns="47526" rIns="95052" bIns="47526" anchor="t" anchorCtr="0"/>
          <a:p>
            <a:pPr lvl="0"/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43" name="Rectangle 3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0075" cy="4605338"/>
          </a:xfrm>
        </p:spPr>
        <p:txBody>
          <a:bodyPr wrap="square" lIns="95052" tIns="47526" rIns="95052" bIns="47526" anchor="t" anchorCtr="0"/>
          <a:p>
            <a:pPr lvl="0"/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0419" name="Rectangle 3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0075" cy="4605338"/>
          </a:xfrm>
        </p:spPr>
        <p:txBody>
          <a:bodyPr wrap="square" lIns="95052" tIns="47526" rIns="95052" bIns="47526" anchor="t" anchorCtr="0"/>
          <a:p>
            <a:pPr lvl="0"/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0075" cy="4605338"/>
          </a:xfrm>
        </p:spPr>
        <p:txBody>
          <a:bodyPr wrap="square" lIns="95052" tIns="47526" rIns="95052" bIns="47526" anchor="t" anchorCtr="0"/>
          <a:p>
            <a:pPr lvl="0"/>
            <a:endParaRPr lang="en-GB" altLang="zh-CN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8100" y="6583363"/>
            <a:ext cx="2884488" cy="2746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Fourier Series</a:t>
            </a:r>
            <a:endParaRPr kumimoji="0" lang="en-AU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46488" y="6583363"/>
            <a:ext cx="1725613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Signals and Systems</a:t>
            </a:r>
            <a:endParaRPr kumimoji="0" lang="en-A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 smtClean="0"/>
              <a:t>Click to edit Master subtitle style</a:t>
            </a:r>
            <a:endParaRPr lang="en-GB" noProof="1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97500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97500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3675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070350"/>
            <a:ext cx="7772400" cy="193675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8100" y="6583363"/>
            <a:ext cx="2884488" cy="2746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Fourier Series</a:t>
            </a:r>
            <a:endParaRPr kumimoji="0" lang="en-AU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46488" y="6583363"/>
            <a:ext cx="1725613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Signals and Systems</a:t>
            </a:r>
            <a:endParaRPr kumimoji="0" lang="en-A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 smtClean="0"/>
              <a:t>Click to edit Master subtitle style</a:t>
            </a:r>
            <a:endParaRPr lang="en-GB" noProof="1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8100" y="6583363"/>
            <a:ext cx="2884488" cy="2746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Fourier Series</a:t>
            </a:r>
            <a:endParaRPr kumimoji="0" lang="en-AU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46488" y="6583363"/>
            <a:ext cx="1725613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Signals and Systems</a:t>
            </a:r>
            <a:endParaRPr kumimoji="0" lang="en-A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8100" y="6583363"/>
            <a:ext cx="2884488" cy="2746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Fourier Series</a:t>
            </a:r>
            <a:endParaRPr kumimoji="0" lang="en-AU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46488" y="6583363"/>
            <a:ext cx="1725613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Signals and Systems</a:t>
            </a:r>
            <a:endParaRPr kumimoji="0" lang="en-A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GB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97500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97500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3675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070350"/>
            <a:ext cx="7772400" cy="193675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8100" y="6583363"/>
            <a:ext cx="2884488" cy="2746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Fourier Series</a:t>
            </a:r>
            <a:endParaRPr kumimoji="0" lang="en-AU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46488" y="6583363"/>
            <a:ext cx="1725613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Signals and Systems</a:t>
            </a:r>
            <a:endParaRPr kumimoji="0" lang="en-A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 smtClean="0"/>
              <a:t>Click to edit Master subtitle style</a:t>
            </a:r>
            <a:endParaRPr lang="en-GB" noProof="1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8100" y="6583363"/>
            <a:ext cx="2884488" cy="2746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Fourier Series</a:t>
            </a:r>
            <a:endParaRPr kumimoji="0" lang="en-AU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46488" y="6583363"/>
            <a:ext cx="1725613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Signals and Systems</a:t>
            </a:r>
            <a:endParaRPr kumimoji="0" lang="en-A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GB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97500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97500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3675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070350"/>
            <a:ext cx="7772400" cy="193675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8100" y="6583363"/>
            <a:ext cx="2884488" cy="2746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Fourier Series</a:t>
            </a:r>
            <a:endParaRPr kumimoji="0" lang="en-AU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46488" y="6583363"/>
            <a:ext cx="1725613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Signals and Systems</a:t>
            </a:r>
            <a:endParaRPr kumimoji="0" lang="en-A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 smtClean="0"/>
              <a:t>Click to edit Master subtitle style</a:t>
            </a:r>
            <a:endParaRPr lang="en-GB" noProof="1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8100" y="6583363"/>
            <a:ext cx="2884488" cy="2746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Fourier Series</a:t>
            </a:r>
            <a:endParaRPr kumimoji="0" lang="en-AU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46488" y="6583363"/>
            <a:ext cx="1725613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Signals and Systems</a:t>
            </a:r>
            <a:endParaRPr kumimoji="0" lang="en-A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GB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97500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97500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3675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070350"/>
            <a:ext cx="7772400" cy="193675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8100" y="6583363"/>
            <a:ext cx="2884488" cy="2746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Fourier Series</a:t>
            </a:r>
            <a:endParaRPr kumimoji="0" lang="en-AU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46488" y="6583363"/>
            <a:ext cx="1725613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Signals and Systems</a:t>
            </a:r>
            <a:endParaRPr kumimoji="0" lang="en-A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 smtClean="0"/>
              <a:t>Click to edit Master subtitle style</a:t>
            </a:r>
            <a:endParaRPr lang="en-GB" noProof="1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8100" y="6583363"/>
            <a:ext cx="2884488" cy="2746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Fourier Series</a:t>
            </a:r>
            <a:endParaRPr kumimoji="0" lang="en-AU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46488" y="6583363"/>
            <a:ext cx="1725613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Signals and Systems</a:t>
            </a:r>
            <a:endParaRPr kumimoji="0" lang="en-A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GB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97500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97500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3675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070350"/>
            <a:ext cx="7772400" cy="193675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GB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6" Type="http://schemas.openxmlformats.org/officeDocument/2006/relationships/theme" Target="../theme/theme4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6" Type="http://schemas.openxmlformats.org/officeDocument/2006/relationships/theme" Target="../theme/theme5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025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7004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Blip>
          <a:blip r:embed="rId15"/>
        </a:buBlip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025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7004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Blip>
          <a:blip r:embed="rId15"/>
        </a:buBlip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025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7004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Blip>
          <a:blip r:embed="rId15"/>
        </a:buBlip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025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7004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Blip>
          <a:blip r:embed="rId15"/>
        </a:buBlip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025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7004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Blip>
          <a:blip r:embed="rId15"/>
        </a:buBlip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jpeg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52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61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image" Target="../media/image66.png"/><Relationship Id="rId1" Type="http://schemas.openxmlformats.org/officeDocument/2006/relationships/tags" Target="../tags/tag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r>
              <a:rPr lang="en-US" altLang="zh-CN" dirty="0">
                <a:ea typeface="宋体" panose="02010600030101010101" pitchFamily="2" charset="-122"/>
              </a:rPr>
              <a:t>Notes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685800" y="1573213"/>
            <a:ext cx="7772400" cy="40259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Assignments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3.3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3.21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TW" dirty="0">
                <a:ea typeface="PMingLiU" pitchFamily="18" charset="-120"/>
              </a:rPr>
              <a:t>3.22 (a) -&gt; Figs. (b) (d) (f)</a:t>
            </a:r>
            <a:endParaRPr lang="en-US" altLang="zh-TW" dirty="0">
              <a:ea typeface="PMingLiU" pitchFamily="18" charset="-120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3.24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3.25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Tutorial problems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HK" dirty="0">
                <a:latin typeface="Calibri" panose="020F0502020204030204" pitchFamily="34" charset="0"/>
                <a:ea typeface="PMingLiU" pitchFamily="18" charset="-120"/>
              </a:rPr>
              <a:t>Basic Problems wish Answers 3.8</a:t>
            </a:r>
            <a:endParaRPr lang="en-US" altLang="zh-TW" sz="1000" dirty="0">
              <a:ea typeface="PMingLiU" pitchFamily="18" charset="-120"/>
            </a:endParaRPr>
          </a:p>
          <a:p>
            <a:pPr lvl="1"/>
            <a:r>
              <a:rPr lang="en-US" altLang="zh-HK" dirty="0">
                <a:latin typeface="Calibri" panose="020F0502020204030204" pitchFamily="34" charset="0"/>
                <a:ea typeface="PMingLiU" pitchFamily="18" charset="-120"/>
              </a:rPr>
              <a:t>Basic Problems 3.34</a:t>
            </a:r>
            <a:endParaRPr lang="en-US" altLang="zh-TW" sz="1000" dirty="0">
              <a:ea typeface="PMingLiU" pitchFamily="18" charset="-120"/>
            </a:endParaRPr>
          </a:p>
          <a:p>
            <a:pPr lvl="1"/>
            <a:r>
              <a:rPr lang="en-US" altLang="zh-HK" dirty="0">
                <a:latin typeface="Calibri" panose="020F0502020204030204" pitchFamily="34" charset="0"/>
                <a:ea typeface="PMingLiU" pitchFamily="18" charset="-120"/>
              </a:rPr>
              <a:t>Advanced Problems 3.40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15"/>
          <p:cNvSpPr txBox="1">
            <a:spLocks noGrp="1"/>
          </p:cNvSpPr>
          <p:nvPr>
            <p:ph type="sldNum" sz="quarter" idx="10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1269" name="Rectangle 11"/>
          <p:cNvSpPr/>
          <p:nvPr/>
        </p:nvSpPr>
        <p:spPr>
          <a:xfrm>
            <a:off x="471488" y="1476375"/>
            <a:ext cx="8077200" cy="1066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>
            <a:spAutoFit/>
          </a:bodyPr>
          <a:p>
            <a:pPr algn="ctr"/>
            <a:r>
              <a:rPr lang="en-US" altLang="zh-CN" sz="3200" dirty="0">
                <a:latin typeface="Arial" panose="020B0604020202020204" pitchFamily="34" charset="0"/>
              </a:rPr>
              <a:t>Frequency and period are the inverse of each other.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grpSp>
        <p:nvGrpSpPr>
          <p:cNvPr id="11270" name="Group 12"/>
          <p:cNvGrpSpPr/>
          <p:nvPr/>
        </p:nvGrpSpPr>
        <p:grpSpPr>
          <a:xfrm>
            <a:off x="433388" y="773113"/>
            <a:ext cx="1144587" cy="568325"/>
            <a:chOff x="1200" y="1247"/>
            <a:chExt cx="720" cy="358"/>
          </a:xfrm>
        </p:grpSpPr>
        <p:pic>
          <p:nvPicPr>
            <p:cNvPr id="11277" name="Picture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78" name="Text Box 14"/>
            <p:cNvSpPr txBox="1"/>
            <p:nvPr/>
          </p:nvSpPr>
          <p:spPr>
            <a:xfrm>
              <a:off x="1284" y="1247"/>
              <a:ext cx="62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Note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1127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75" y="2832100"/>
            <a:ext cx="3375025" cy="666750"/>
          </a:xfrm>
          <a:prstGeom prst="rect">
            <a:avLst/>
          </a:prstGeom>
          <a:solidFill>
            <a:srgbClr val="3366FF"/>
          </a:solidFill>
          <a:ln w="28575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11272" name="Group 27"/>
          <p:cNvGrpSpPr/>
          <p:nvPr/>
        </p:nvGrpSpPr>
        <p:grpSpPr>
          <a:xfrm>
            <a:off x="1301750" y="3852863"/>
            <a:ext cx="6754813" cy="2487612"/>
            <a:chOff x="888" y="2531"/>
            <a:chExt cx="4608" cy="1567"/>
          </a:xfrm>
        </p:grpSpPr>
        <p:grpSp>
          <p:nvGrpSpPr>
            <p:cNvPr id="11273" name="Group 26"/>
            <p:cNvGrpSpPr/>
            <p:nvPr/>
          </p:nvGrpSpPr>
          <p:grpSpPr>
            <a:xfrm>
              <a:off x="888" y="2531"/>
              <a:ext cx="4608" cy="1301"/>
              <a:chOff x="888" y="2635"/>
              <a:chExt cx="4608" cy="1301"/>
            </a:xfrm>
          </p:grpSpPr>
          <p:pic>
            <p:nvPicPr>
              <p:cNvPr id="11275" name="Picture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" y="2635"/>
                <a:ext cx="4608" cy="125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276" name="Line 24"/>
              <p:cNvSpPr/>
              <p:nvPr/>
            </p:nvSpPr>
            <p:spPr>
              <a:xfrm>
                <a:off x="1048" y="3936"/>
                <a:ext cx="116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</p:grpSp>
        <p:sp>
          <p:nvSpPr>
            <p:cNvPr id="11274" name="Text Box 25"/>
            <p:cNvSpPr txBox="1"/>
            <p:nvPr/>
          </p:nvSpPr>
          <p:spPr>
            <a:xfrm>
              <a:off x="1504" y="3848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GB" altLang="zh-CN" sz="2000" b="1" i="1" dirty="0">
                  <a:latin typeface="Arial" panose="020B0604020202020204" pitchFamily="34" charset="0"/>
                </a:rPr>
                <a:t>T</a:t>
              </a:r>
              <a:endParaRPr lang="en-GB" altLang="zh-CN" sz="2000" b="1" i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15"/>
          <p:cNvSpPr txBox="1">
            <a:spLocks noGrp="1"/>
          </p:cNvSpPr>
          <p:nvPr>
            <p:ph type="sldNum" sz="quarter" idx="10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/>
          <p:nvPr/>
        </p:nvSpPr>
        <p:spPr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algn="ctr"/>
            <a:endParaRPr lang="en-GB" altLang="zh-CN" sz="2400" dirty="0">
              <a:latin typeface="Tahoma" panose="020B0604030504040204" pitchFamily="34" charset="0"/>
            </a:endParaRPr>
          </a:p>
        </p:txBody>
      </p:sp>
      <p:sp>
        <p:nvSpPr>
          <p:cNvPr id="13316" name="Rectangle 3"/>
          <p:cNvSpPr/>
          <p:nvPr/>
        </p:nvSpPr>
        <p:spPr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algn="ctr"/>
            <a:endParaRPr lang="en-GB" altLang="zh-CN" sz="2400" dirty="0">
              <a:latin typeface="Tahoma" panose="020B0604030504040204" pitchFamily="34" charset="0"/>
            </a:endParaRPr>
          </a:p>
        </p:txBody>
      </p:sp>
      <p:grpSp>
        <p:nvGrpSpPr>
          <p:cNvPr id="13317" name="Group 4"/>
          <p:cNvGrpSpPr/>
          <p:nvPr/>
        </p:nvGrpSpPr>
        <p:grpSpPr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13323" name="Rectangle 5"/>
            <p:cNvSpPr/>
            <p:nvPr/>
          </p:nvSpPr>
          <p:spPr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algn="ctr"/>
              <a:endParaRPr lang="en-GB" altLang="zh-CN" sz="2400" dirty="0">
                <a:latin typeface="Tahoma" panose="020B0604030504040204" pitchFamily="34" charset="0"/>
              </a:endParaRPr>
            </a:p>
          </p:txBody>
        </p:sp>
        <p:sp>
          <p:nvSpPr>
            <p:cNvPr id="13324" name="Rectangle 6"/>
            <p:cNvSpPr/>
            <p:nvPr/>
          </p:nvSpPr>
          <p:spPr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algn="ctr"/>
              <a:endParaRPr lang="en-GB" altLang="zh-CN" sz="2400" dirty="0">
                <a:latin typeface="Tahoma" panose="020B0604030504040204" pitchFamily="34" charset="0"/>
              </a:endParaRPr>
            </a:p>
          </p:txBody>
        </p:sp>
      </p:grpSp>
      <p:sp>
        <p:nvSpPr>
          <p:cNvPr id="13318" name="Rectangle 7"/>
          <p:cNvSpPr/>
          <p:nvPr/>
        </p:nvSpPr>
        <p:spPr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algn="ctr"/>
            <a:endParaRPr lang="en-GB" altLang="zh-CN" sz="2400" dirty="0">
              <a:latin typeface="Tahoma" panose="020B0604030504040204" pitchFamily="34" charset="0"/>
            </a:endParaRPr>
          </a:p>
        </p:txBody>
      </p:sp>
      <p:sp>
        <p:nvSpPr>
          <p:cNvPr id="13319" name="Rectangle 8"/>
          <p:cNvSpPr/>
          <p:nvPr/>
        </p:nvSpPr>
        <p:spPr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p>
            <a:pPr algn="ctr"/>
            <a:endParaRPr lang="en-GB" altLang="zh-CN" sz="2400" dirty="0">
              <a:latin typeface="Tahoma" panose="020B0604030504040204" pitchFamily="34" charset="0"/>
            </a:endParaRPr>
          </a:p>
        </p:txBody>
      </p:sp>
      <p:sp>
        <p:nvSpPr>
          <p:cNvPr id="13320" name="Rectangle 9"/>
          <p:cNvSpPr/>
          <p:nvPr/>
        </p:nvSpPr>
        <p:spPr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algn="ctr"/>
            <a:endParaRPr lang="en-GB" altLang="zh-CN" sz="2400" dirty="0">
              <a:latin typeface="Tahoma" panose="020B0604030504040204" pitchFamily="34" charset="0"/>
            </a:endParaRPr>
          </a:p>
        </p:txBody>
      </p:sp>
      <p:sp>
        <p:nvSpPr>
          <p:cNvPr id="13321" name="Text Box 12"/>
          <p:cNvSpPr txBox="1"/>
          <p:nvPr/>
        </p:nvSpPr>
        <p:spPr>
          <a:xfrm>
            <a:off x="1143000" y="179388"/>
            <a:ext cx="18716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b="1" i="1" dirty="0">
                <a:solidFill>
                  <a:srgbClr val="FF0000"/>
                </a:solidFill>
                <a:latin typeface="Arial" panose="020B0604020202020204" pitchFamily="34" charset="0"/>
              </a:rPr>
              <a:t>Example</a:t>
            </a:r>
            <a:endParaRPr lang="en-US" altLang="zh-CN" sz="3200" b="1" i="1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3322" name="Picture 27" descr="image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0" y="785813"/>
            <a:ext cx="6972300" cy="5657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15"/>
          <p:cNvSpPr txBox="1">
            <a:spLocks noGrp="1"/>
          </p:cNvSpPr>
          <p:nvPr>
            <p:ph type="sldNum" sz="quarter" idx="10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2291" name="Line 3"/>
          <p:cNvSpPr/>
          <p:nvPr/>
        </p:nvSpPr>
        <p:spPr>
          <a:xfrm>
            <a:off x="152400" y="12319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2293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588" y="1625600"/>
            <a:ext cx="7054850" cy="461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Rectangle 11"/>
          <p:cNvSpPr/>
          <p:nvPr/>
        </p:nvSpPr>
        <p:spPr>
          <a:xfrm>
            <a:off x="152083" y="180975"/>
            <a:ext cx="8077200" cy="82994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>
            <a:spAutoFit/>
          </a:bodyPr>
          <a:p>
            <a:pPr lvl="0" algn="l">
              <a:buClrTx/>
              <a:buSzTx/>
            </a:pPr>
            <a:r>
              <a:rPr lang="en-US" altLang="zh-CN" sz="2400" dirty="0">
                <a:sym typeface="+mn-ea"/>
              </a:rPr>
              <a:t>A complete sine wave in the time domain can be represented by one single spike in the frequency domain.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15"/>
          <p:cNvSpPr txBox="1">
            <a:spLocks noGrp="1"/>
          </p:cNvSpPr>
          <p:nvPr>
            <p:ph type="sldNum" sz="quarter" idx="10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5363" name="Line 3"/>
          <p:cNvSpPr/>
          <p:nvPr/>
        </p:nvSpPr>
        <p:spPr>
          <a:xfrm>
            <a:off x="152400" y="12573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4" name="Text Box 4"/>
          <p:cNvSpPr txBox="1"/>
          <p:nvPr/>
        </p:nvSpPr>
        <p:spPr>
          <a:xfrm>
            <a:off x="163513" y="3159125"/>
            <a:ext cx="7461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latin typeface="Arial" panose="020B0604020202020204" pitchFamily="34" charset="0"/>
              </a:rPr>
              <a:t>The time domain and frequency domain of three sine waves</a:t>
            </a:r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5365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338" y="3621088"/>
            <a:ext cx="8583612" cy="3154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6" name="Text Box 12"/>
          <p:cNvSpPr txBox="1"/>
          <p:nvPr/>
        </p:nvSpPr>
        <p:spPr>
          <a:xfrm>
            <a:off x="1143000" y="179388"/>
            <a:ext cx="18716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b="1" i="1" dirty="0">
                <a:solidFill>
                  <a:srgbClr val="FF0000"/>
                </a:solidFill>
                <a:latin typeface="Arial" panose="020B0604020202020204" pitchFamily="34" charset="0"/>
              </a:rPr>
              <a:t>Example</a:t>
            </a:r>
            <a:endParaRPr lang="en-US" altLang="zh-CN" sz="3200" b="1" i="1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367" name="Rectangle 11"/>
          <p:cNvSpPr/>
          <p:nvPr/>
        </p:nvSpPr>
        <p:spPr>
          <a:xfrm>
            <a:off x="263525" y="1271588"/>
            <a:ext cx="8347075" cy="155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dirty="0">
                <a:latin typeface="Arial" panose="020B0604020202020204" pitchFamily="34" charset="0"/>
              </a:rPr>
              <a:t>The frequency domain is more </a:t>
            </a:r>
            <a:r>
              <a:rPr lang="en-US" altLang="zh-CN" sz="3200" dirty="0">
                <a:solidFill>
                  <a:srgbClr val="CC0000"/>
                </a:solidFill>
                <a:latin typeface="Arial" panose="020B0604020202020204" pitchFamily="34" charset="0"/>
              </a:rPr>
              <a:t>compact</a:t>
            </a:r>
            <a:r>
              <a:rPr lang="en-US" altLang="zh-CN" sz="3200" dirty="0">
                <a:latin typeface="Arial" panose="020B0604020202020204" pitchFamily="34" charset="0"/>
              </a:rPr>
              <a:t> and </a:t>
            </a:r>
            <a:r>
              <a:rPr lang="en-US" altLang="zh-CN" sz="3200" dirty="0">
                <a:solidFill>
                  <a:srgbClr val="CC0000"/>
                </a:solidFill>
                <a:latin typeface="Arial" panose="020B0604020202020204" pitchFamily="34" charset="0"/>
              </a:rPr>
              <a:t>useful</a:t>
            </a:r>
            <a:r>
              <a:rPr lang="en-US" altLang="zh-CN" sz="3200" dirty="0">
                <a:latin typeface="Arial" panose="020B0604020202020204" pitchFamily="34" charset="0"/>
              </a:rPr>
              <a:t> when we are dealing with more than one sine wave.</a:t>
            </a:r>
            <a:endParaRPr lang="en-US" altLang="zh-CN" sz="3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15"/>
          <p:cNvSpPr txBox="1">
            <a:spLocks noGrp="1"/>
          </p:cNvSpPr>
          <p:nvPr>
            <p:ph type="sldNum" sz="quarter" idx="10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7411" name="Line 3"/>
          <p:cNvSpPr/>
          <p:nvPr/>
        </p:nvSpPr>
        <p:spPr>
          <a:xfrm>
            <a:off x="152400" y="10668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2" name="Text Box 4"/>
          <p:cNvSpPr txBox="1"/>
          <p:nvPr/>
        </p:nvSpPr>
        <p:spPr>
          <a:xfrm>
            <a:off x="280988" y="592138"/>
            <a:ext cx="35925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latin typeface="Arial" panose="020B0604020202020204" pitchFamily="34" charset="0"/>
              </a:rPr>
              <a:t>A composite periodic signal</a:t>
            </a:r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7413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863" y="1981200"/>
            <a:ext cx="8491537" cy="3074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15"/>
          <p:cNvSpPr txBox="1">
            <a:spLocks noGrp="1"/>
          </p:cNvSpPr>
          <p:nvPr>
            <p:ph type="sldNum" sz="quarter" idx="10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Line 3"/>
          <p:cNvSpPr/>
          <p:nvPr/>
        </p:nvSpPr>
        <p:spPr>
          <a:xfrm>
            <a:off x="163513" y="13081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6" name="Text Box 4"/>
          <p:cNvSpPr txBox="1"/>
          <p:nvPr/>
        </p:nvSpPr>
        <p:spPr>
          <a:xfrm>
            <a:off x="269875" y="528638"/>
            <a:ext cx="712152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Arial" panose="020B0604020202020204" pitchFamily="34" charset="0"/>
              </a:rPr>
              <a:t>Decomposition of a composite periodic signal in the time and frequency domains</a:t>
            </a:r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843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763" y="1577975"/>
            <a:ext cx="7342187" cy="469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15"/>
          <p:cNvSpPr txBox="1">
            <a:spLocks noGrp="1"/>
          </p:cNvSpPr>
          <p:nvPr>
            <p:ph type="sldNum" sz="quarter" idx="10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459" name="Line 3"/>
          <p:cNvSpPr/>
          <p:nvPr/>
        </p:nvSpPr>
        <p:spPr>
          <a:xfrm>
            <a:off x="152400" y="1371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0" name="Text Box 4"/>
          <p:cNvSpPr txBox="1"/>
          <p:nvPr/>
        </p:nvSpPr>
        <p:spPr>
          <a:xfrm>
            <a:off x="269875" y="846138"/>
            <a:ext cx="68913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latin typeface="Arial" panose="020B0604020202020204" pitchFamily="34" charset="0"/>
              </a:rPr>
              <a:t>The time and frequency domains of an aperiodic signal</a:t>
            </a:r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9461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13" y="2325688"/>
            <a:ext cx="8345487" cy="2627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1" name="TextBox 5"/>
          <p:cNvSpPr txBox="1"/>
          <p:nvPr/>
        </p:nvSpPr>
        <p:spPr>
          <a:xfrm>
            <a:off x="849313" y="5780088"/>
            <a:ext cx="8294687" cy="1077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3200" i="1" dirty="0">
                <a:latin typeface="Arial" panose="020B0604020202020204" pitchFamily="34" charset="0"/>
              </a:rPr>
              <a:t>What is the difference between periodic and aperiodic signals?</a:t>
            </a:r>
            <a:endParaRPr lang="zh-TW" altLang="en-US" sz="3200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15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6387" name="Rectangle 9"/>
          <p:cNvSpPr>
            <a:spLocks noGrp="1"/>
          </p:cNvSpPr>
          <p:nvPr>
            <p:ph type="title"/>
          </p:nvPr>
        </p:nvSpPr>
        <p:spPr>
          <a:xfrm>
            <a:off x="642938" y="847725"/>
            <a:ext cx="8067675" cy="838200"/>
          </a:xfrm>
        </p:spPr>
        <p:txBody>
          <a:bodyPr vert="horz" wrap="square" lIns="92075" tIns="46038" rIns="92075" bIns="46038" anchor="ctr" anchorCtr="0"/>
          <a:p>
            <a:r>
              <a:rPr lang="en-US" altLang="zh-CN" dirty="0">
                <a:ea typeface="宋体" panose="02010600030101010101" pitchFamily="2" charset="-122"/>
              </a:rPr>
              <a:t>Composite Signals and Periodicity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8" name="Rectangle 10"/>
          <p:cNvSpPr>
            <a:spLocks noGrp="1"/>
          </p:cNvSpPr>
          <p:nvPr>
            <p:ph idx="1"/>
          </p:nvPr>
        </p:nvSpPr>
        <p:spPr>
          <a:xfrm>
            <a:off x="609600" y="2047875"/>
            <a:ext cx="7904163" cy="3657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100000"/>
              </a:spcBef>
            </a:pPr>
            <a:r>
              <a:rPr lang="en-US" altLang="zh-CN" dirty="0">
                <a:ea typeface="宋体" panose="02010600030101010101" pitchFamily="2" charset="-122"/>
              </a:rPr>
              <a:t>If the composite signal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periodic</a:t>
            </a:r>
            <a:r>
              <a:rPr lang="en-US" altLang="zh-CN" dirty="0">
                <a:ea typeface="宋体" panose="02010600030101010101" pitchFamily="2" charset="-122"/>
              </a:rPr>
              <a:t>, the decomposition gives a series of signals with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discrete</a:t>
            </a:r>
            <a:r>
              <a:rPr lang="en-US" altLang="zh-CN" dirty="0">
                <a:ea typeface="宋体" panose="02010600030101010101" pitchFamily="2" charset="-122"/>
              </a:rPr>
              <a:t> frequencies.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en-US" altLang="zh-CN" dirty="0">
                <a:ea typeface="宋体" panose="02010600030101010101" pitchFamily="2" charset="-122"/>
              </a:rPr>
              <a:t>If the composite signal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aperiodic</a:t>
            </a:r>
            <a:r>
              <a:rPr lang="en-US" altLang="zh-CN" dirty="0">
                <a:ea typeface="宋体" panose="02010600030101010101" pitchFamily="2" charset="-122"/>
              </a:rPr>
              <a:t>, the decomposition gives a combination of sine waves with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continuous</a:t>
            </a:r>
            <a:r>
              <a:rPr lang="en-US" altLang="zh-CN" dirty="0">
                <a:ea typeface="宋体" panose="02010600030101010101" pitchFamily="2" charset="-122"/>
              </a:rPr>
              <a:t> frequencies.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15"/>
          <p:cNvSpPr txBox="1">
            <a:spLocks noGrp="1"/>
          </p:cNvSpPr>
          <p:nvPr>
            <p:ph type="sldNum" sz="quarter" idx="10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0485" name="Rectangle 11"/>
          <p:cNvSpPr/>
          <p:nvPr/>
        </p:nvSpPr>
        <p:spPr>
          <a:xfrm>
            <a:off x="495300" y="3063875"/>
            <a:ext cx="8077200" cy="138366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>
            <a:spAutoFit/>
          </a:bodyPr>
          <a:p>
            <a:pPr lvl="0" algn="ctr">
              <a:buClrTx/>
              <a:buSzTx/>
            </a:pPr>
            <a:r>
              <a:rPr lang="en-US" altLang="zh-CN" sz="2800" dirty="0">
                <a:sym typeface="+mn-ea"/>
              </a:rPr>
              <a:t>Fourier analysis is a tool that changes a time domain signal to a frequency domain signal and vice versa.</a:t>
            </a:r>
            <a:endParaRPr lang="en-US" altLang="zh-CN" sz="2800" dirty="0">
              <a:sym typeface="+mn-ea"/>
            </a:endParaRPr>
          </a:p>
        </p:txBody>
      </p:sp>
      <p:sp>
        <p:nvSpPr>
          <p:cNvPr id="20487" name="Rectangle 15"/>
          <p:cNvSpPr>
            <a:spLocks noGrp="1"/>
          </p:cNvSpPr>
          <p:nvPr>
            <p:ph type="title"/>
          </p:nvPr>
        </p:nvSpPr>
        <p:spPr>
          <a:xfrm>
            <a:off x="982663" y="962025"/>
            <a:ext cx="7223125" cy="838200"/>
          </a:xfrm>
        </p:spPr>
        <p:txBody>
          <a:bodyPr vert="horz" wrap="square" lIns="92075" tIns="46038" rIns="92075" bIns="46038" anchor="ctr" anchorCtr="0"/>
          <a:p>
            <a:r>
              <a:rPr lang="en-US" altLang="zh-CN" dirty="0">
                <a:ea typeface="宋体" panose="02010600030101010101" pitchFamily="2" charset="-122"/>
              </a:rPr>
              <a:t>Fourier Analysis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466D5-1197-42CA-AD86-80B8CBD99800}" type="slidenum">
              <a:rPr lang="en-US" altLang="zh-CN" smtClean="0"/>
            </a:fld>
            <a:endParaRPr lang="en-US" altLang="zh-CN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721236" y="260990"/>
            <a:ext cx="8139112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kern="0" dirty="0">
                <a:ea typeface="宋体" panose="02010600030101010101" pitchFamily="2" charset="-122"/>
              </a:rPr>
              <a:t>Overview on Frequency Analysis</a:t>
            </a:r>
            <a:endParaRPr lang="en-GB" altLang="zh-CN" kern="0" dirty="0">
              <a:ea typeface="宋体" panose="02010600030101010101" pitchFamily="2" charset="-122"/>
            </a:endParaRPr>
          </a:p>
        </p:txBody>
      </p:sp>
      <p:graphicFrame>
        <p:nvGraphicFramePr>
          <p:cNvPr id="14" name="Diagram 3"/>
          <p:cNvGraphicFramePr/>
          <p:nvPr/>
        </p:nvGraphicFramePr>
        <p:xfrm>
          <a:off x="1736264" y="2179194"/>
          <a:ext cx="6109057" cy="393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641894" y="2841129"/>
            <a:ext cx="2004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Continuous-Time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Domain</a:t>
            </a:r>
            <a:endParaRPr lang="zh-CN" altLang="en-US" sz="2000" b="1" dirty="0"/>
          </a:p>
        </p:txBody>
      </p:sp>
      <p:sp>
        <p:nvSpPr>
          <p:cNvPr id="16" name="TextBox 5"/>
          <p:cNvSpPr txBox="1"/>
          <p:nvPr/>
        </p:nvSpPr>
        <p:spPr>
          <a:xfrm>
            <a:off x="902367" y="4669904"/>
            <a:ext cx="1656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Discrete-Time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Domain</a:t>
            </a:r>
            <a:endParaRPr lang="zh-CN" altLang="en-US" sz="2000" b="1" dirty="0"/>
          </a:p>
        </p:txBody>
      </p:sp>
      <p:sp>
        <p:nvSpPr>
          <p:cNvPr id="17" name="TextBox 6"/>
          <p:cNvSpPr txBox="1"/>
          <p:nvPr/>
        </p:nvSpPr>
        <p:spPr>
          <a:xfrm>
            <a:off x="2441230" y="1292619"/>
            <a:ext cx="2182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Fourier Series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(Periodic/Discrete)</a:t>
            </a:r>
            <a:endParaRPr lang="zh-CN" altLang="en-US" sz="2000" b="1" dirty="0"/>
          </a:p>
        </p:txBody>
      </p:sp>
      <p:sp>
        <p:nvSpPr>
          <p:cNvPr id="18" name="TextBox 7"/>
          <p:cNvSpPr txBox="1"/>
          <p:nvPr/>
        </p:nvSpPr>
        <p:spPr>
          <a:xfrm>
            <a:off x="4872308" y="1292765"/>
            <a:ext cx="2692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Fourier Transform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(Aperiodic/Continuous)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899B5-0640-4D22-8DC5-C18CF98B4A43}" type="slidenum">
              <a:rPr lang="en-US" smtClean="0"/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54438" y="3534445"/>
            <a:ext cx="262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Problem 2.39</a:t>
            </a:r>
            <a:endParaRPr lang="zh-TW" altLang="en-US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4635728" y="3966332"/>
          <a:ext cx="4183063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8" name="Equation" r:id="rId1" imgW="1651000" imgH="393700" progId="Equation.DSMT4">
                  <p:embed/>
                </p:oleObj>
              </mc:Choice>
              <mc:Fallback>
                <p:oleObj name="Equation" r:id="rId1" imgW="16510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728" y="3966332"/>
                        <a:ext cx="4183063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632553" y="4893685"/>
          <a:ext cx="4053102" cy="587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9" name="Equation" r:id="rId3" imgW="1409065" imgH="203200" progId="Equation.DSMT4">
                  <p:embed/>
                </p:oleObj>
              </mc:Choice>
              <mc:Fallback>
                <p:oleObj name="Equation" r:id="rId3" imgW="1409065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553" y="4893685"/>
                        <a:ext cx="4053102" cy="5871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3754440" y="3482190"/>
            <a:ext cx="5158013" cy="217641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07065" y="-49299"/>
            <a:ext cx="7772400" cy="1143000"/>
          </a:xfrm>
        </p:spPr>
        <p:txBody>
          <a:bodyPr/>
          <a:lstStyle/>
          <a:p>
            <a:r>
              <a:rPr lang="en-US" altLang="zh-TW" dirty="0"/>
              <a:t>Block diagram representation - CT</a:t>
            </a:r>
            <a:endParaRPr lang="zh-TW" altLang="en-US" dirty="0"/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584199" y="1883825"/>
            <a:ext cx="86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椭圆 4"/>
          <p:cNvSpPr/>
          <p:nvPr/>
        </p:nvSpPr>
        <p:spPr bwMode="auto">
          <a:xfrm>
            <a:off x="1447799" y="1667925"/>
            <a:ext cx="423333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itchFamily="34" charset="-127"/>
              </a:rPr>
              <a:t>+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1871132" y="1883825"/>
            <a:ext cx="86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1659465" y="1231892"/>
            <a:ext cx="0" cy="4360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584199" y="2933692"/>
            <a:ext cx="107526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>
            <a:off x="1587500" y="2933692"/>
            <a:ext cx="11472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647699" y="3898891"/>
            <a:ext cx="86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1934632" y="3898891"/>
            <a:ext cx="86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1511299" y="3627958"/>
            <a:ext cx="423333" cy="558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dirty="0" smtClean="0"/>
              <a:t>d/</a:t>
            </a:r>
            <a:r>
              <a:rPr lang="en-US" sz="1200" dirty="0" err="1" smtClean="0"/>
              <a:t>dt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90499" y="1391611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" y="1391611"/>
                <a:ext cx="76623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83" t="-81" r="55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1722965" y="1031837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65" y="1031837"/>
                <a:ext cx="766234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7" t="-149" r="83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2751665" y="1531311"/>
                <a:ext cx="17792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65" y="1531311"/>
                <a:ext cx="1779288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2" t="-81" r="13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90499" y="2381953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" y="2381953"/>
                <a:ext cx="76623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83" t="-17" r="55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633132" y="2369193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132" y="2369193"/>
                <a:ext cx="766234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55" t="-2" r="-378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222905" y="2378036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05" y="2378036"/>
                <a:ext cx="766234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69" t="-149" r="4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235211" y="3372295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1" y="3372295"/>
                <a:ext cx="76623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4" t="-111" r="7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2573866" y="3155686"/>
                <a:ext cx="766234" cy="70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866" y="3155686"/>
                <a:ext cx="766234" cy="700769"/>
              </a:xfrm>
              <a:prstGeom prst="rect">
                <a:avLst/>
              </a:prstGeom>
              <a:blipFill rotWithShape="1">
                <a:blip r:embed="rId10"/>
                <a:stretch>
                  <a:fillRect l="-28" t="-53" r="-4558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5"/>
          <p:cNvSpPr>
            <a:spLocks noGrp="1"/>
          </p:cNvSpPr>
          <p:nvPr>
            <p:ph type="ctrTitle"/>
          </p:nvPr>
        </p:nvSpPr>
        <p:spPr/>
        <p:txBody>
          <a:bodyPr vert="horz" wrap="square" lIns="92075" tIns="46038" rIns="92075" bIns="46038" anchor="ctr" anchorCtr="0"/>
          <a:p>
            <a:pPr>
              <a:buClrTx/>
              <a:buSzTx/>
              <a:buFontTx/>
            </a:pPr>
            <a:r>
              <a:rPr lang="en-GB" altLang="zh-CN" dirty="0">
                <a:ea typeface="宋体" panose="02010600030101010101" pitchFamily="2" charset="-122"/>
              </a:rPr>
              <a:t>Fourier Series – An LTI System Analysis Perspective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253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r>
              <a:rPr lang="en-GB" altLang="zh-CN" dirty="0">
                <a:ea typeface="宋体" panose="02010600030101010101" pitchFamily="2" charset="-122"/>
              </a:rPr>
              <a:t>How to represent signals in the study of LTI systems? 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709738"/>
            <a:ext cx="7772400" cy="40259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 altLang="zh-CN" sz="2400" dirty="0">
                <a:ea typeface="宋体" panose="02010600030101010101" pitchFamily="2" charset="-122"/>
              </a:rPr>
              <a:t>In chapter 2, based on </a:t>
            </a:r>
            <a:r>
              <a:rPr lang="en-GB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unit impulse function </a:t>
            </a:r>
            <a:r>
              <a:rPr lang="en-GB" altLang="zh-CN" sz="2400" dirty="0">
                <a:ea typeface="宋体" panose="02010600030101010101" pitchFamily="2" charset="-122"/>
              </a:rPr>
              <a:t>and superposition property, we have:</a:t>
            </a:r>
            <a:endParaRPr lang="en-GB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 altLang="zh-CN" sz="2400" dirty="0">
                <a:ea typeface="宋体" panose="02010600030101010101" pitchFamily="2" charset="-122"/>
              </a:rPr>
              <a:t>1) The set of basic signals can be used to construct a </a:t>
            </a:r>
            <a:r>
              <a:rPr lang="en-GB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broad</a:t>
            </a:r>
            <a:r>
              <a:rPr lang="en-GB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GB" altLang="zh-CN" sz="2400" dirty="0">
                <a:ea typeface="宋体" panose="02010600030101010101" pitchFamily="2" charset="-122"/>
              </a:rPr>
              <a:t>and</a:t>
            </a:r>
            <a:r>
              <a:rPr lang="en-GB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GB" altLang="zh-CN" sz="2400" dirty="0">
                <a:ea typeface="宋体" panose="02010600030101010101" pitchFamily="2" charset="-122"/>
              </a:rPr>
              <a:t>useful class of signals.</a:t>
            </a:r>
            <a:endParaRPr lang="en-GB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 altLang="zh-CN" sz="2400" dirty="0">
                <a:ea typeface="宋体" panose="02010600030101010101" pitchFamily="2" charset="-122"/>
              </a:rPr>
              <a:t>2) The response of an LTI system to each signal should be </a:t>
            </a:r>
            <a:r>
              <a:rPr lang="en-GB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simple</a:t>
            </a:r>
            <a:r>
              <a:rPr lang="en-GB" altLang="zh-CN" sz="2400" dirty="0">
                <a:ea typeface="宋体" panose="02010600030101010101" pitchFamily="2" charset="-122"/>
              </a:rPr>
              <a:t> enough in structure, to provide us with a convenient representation for the response of the system to any signal constructed as </a:t>
            </a:r>
            <a:r>
              <a:rPr lang="en-GB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a linear combination of the basic signals</a:t>
            </a:r>
            <a:r>
              <a:rPr lang="en-GB" altLang="zh-CN" sz="2400" dirty="0">
                <a:ea typeface="宋体" panose="02010600030101010101" pitchFamily="2" charset="-122"/>
              </a:rPr>
              <a:t>.</a:t>
            </a:r>
            <a:endParaRPr lang="en-GB" altLang="zh-CN" sz="2400" dirty="0">
              <a:ea typeface="宋体" panose="02010600030101010101" pitchFamily="2" charset="-122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51205" name="Text Box 5"/>
          <p:cNvSpPr txBox="1"/>
          <p:nvPr/>
        </p:nvSpPr>
        <p:spPr>
          <a:xfrm>
            <a:off x="4191000" y="5888038"/>
            <a:ext cx="47402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Any more basic function?</a:t>
            </a:r>
            <a:endParaRPr lang="en-US" altLang="zh-CN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80975" y="158750"/>
            <a:ext cx="8782050" cy="1143000"/>
          </a:xfrm>
        </p:spPr>
        <p:txBody>
          <a:bodyPr vert="horz" wrap="square" lIns="92075" tIns="46038" rIns="92075" bIns="46038" anchor="ctr" anchorCtr="0"/>
          <a:p>
            <a:r>
              <a:rPr lang="en-GB" altLang="zh-CN" dirty="0">
                <a:ea typeface="宋体" panose="02010600030101010101" pitchFamily="2" charset="-122"/>
              </a:rPr>
              <a:t>Eigenfunctions </a:t>
            </a:r>
            <a:r>
              <a:rPr lang="en-GB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GB" altLang="zh-CN" i="1" baseline="-25000" dirty="0">
                <a:ea typeface="宋体" panose="02010600030101010101" pitchFamily="2" charset="-122"/>
              </a:rPr>
              <a:t>k</a:t>
            </a:r>
            <a:r>
              <a:rPr lang="en-GB" altLang="zh-CN" dirty="0">
                <a:ea typeface="宋体" panose="02010600030101010101" pitchFamily="2" charset="-122"/>
              </a:rPr>
              <a:t>(t)</a:t>
            </a:r>
            <a:r>
              <a:rPr lang="en-GB" altLang="zh-CN" i="1" dirty="0">
                <a:ea typeface="宋体" panose="02010600030101010101" pitchFamily="2" charset="-122"/>
              </a:rPr>
              <a:t> </a:t>
            </a:r>
            <a:r>
              <a:rPr lang="en-GB" altLang="zh-CN" dirty="0">
                <a:ea typeface="宋体" panose="02010600030101010101" pitchFamily="2" charset="-122"/>
              </a:rPr>
              <a:t>and Their Properties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4579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4580" name="Picture 2"/>
          <p:cNvPicPr>
            <a:picLocks noChangeAspect="1"/>
          </p:cNvPicPr>
          <p:nvPr/>
        </p:nvPicPr>
        <p:blipFill>
          <a:blip r:embed="rId1"/>
          <a:srcRect b="50000"/>
          <a:stretch>
            <a:fillRect/>
          </a:stretch>
        </p:blipFill>
        <p:spPr>
          <a:xfrm>
            <a:off x="604838" y="1192213"/>
            <a:ext cx="7932737" cy="2571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1"/>
          <a:srcRect t="51512" b="17715"/>
          <a:stretch>
            <a:fillRect/>
          </a:stretch>
        </p:blipFill>
        <p:spPr>
          <a:xfrm>
            <a:off x="630238" y="3867150"/>
            <a:ext cx="7932737" cy="1582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2" name="Right Arrow 7"/>
          <p:cNvSpPr/>
          <p:nvPr/>
        </p:nvSpPr>
        <p:spPr>
          <a:xfrm>
            <a:off x="217488" y="1252538"/>
            <a:ext cx="452437" cy="406400"/>
          </a:xfrm>
          <a:prstGeom prst="rightArrow">
            <a:avLst>
              <a:gd name="adj1" fmla="val 50000"/>
              <a:gd name="adj2" fmla="val 20466"/>
            </a:avLst>
          </a:prstGeom>
          <a:solidFill>
            <a:srgbClr val="FF0000"/>
          </a:solidFill>
          <a:ln w="9525">
            <a:noFill/>
          </a:ln>
        </p:spPr>
        <p:txBody>
          <a:bodyPr wrap="none"/>
          <a:p>
            <a:endParaRPr lang="zh-TW" altLang="en-US" sz="3200" dirty="0">
              <a:latin typeface="Arial" panose="020B0604020202020204" pitchFamily="34" charset="0"/>
            </a:endParaRPr>
          </a:p>
        </p:txBody>
      </p:sp>
      <p:sp>
        <p:nvSpPr>
          <p:cNvPr id="25607" name="Right Arrow 7"/>
          <p:cNvSpPr/>
          <p:nvPr/>
        </p:nvSpPr>
        <p:spPr>
          <a:xfrm>
            <a:off x="231775" y="3994150"/>
            <a:ext cx="452438" cy="406400"/>
          </a:xfrm>
          <a:prstGeom prst="rightArrow">
            <a:avLst>
              <a:gd name="adj1" fmla="val 50000"/>
              <a:gd name="adj2" fmla="val 20466"/>
            </a:avLst>
          </a:prstGeom>
          <a:solidFill>
            <a:srgbClr val="FF0000"/>
          </a:solidFill>
          <a:ln w="9525">
            <a:noFill/>
          </a:ln>
        </p:spPr>
        <p:txBody>
          <a:bodyPr wrap="none"/>
          <a:p>
            <a:endParaRPr lang="zh-TW" altLang="en-US" sz="3200" dirty="0">
              <a:latin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1"/>
          <a:srcRect t="83018" b="-2"/>
          <a:stretch>
            <a:fillRect/>
          </a:stretch>
        </p:blipFill>
        <p:spPr>
          <a:xfrm>
            <a:off x="398463" y="5740400"/>
            <a:ext cx="7932737" cy="873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r>
              <a:rPr lang="en-GB" altLang="zh-CN" dirty="0">
                <a:ea typeface="宋体" panose="02010600030101010101" pitchFamily="2" charset="-122"/>
              </a:rPr>
              <a:t>Two Key Questions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zh-CN" sz="3600" b="0" dirty="0">
                <a:solidFill>
                  <a:srgbClr val="FF0000"/>
                </a:solidFill>
                <a:ea typeface="宋体" panose="02010600030101010101" pitchFamily="2" charset="-122"/>
              </a:rPr>
              <a:t>What are </a:t>
            </a:r>
            <a:r>
              <a:rPr lang="en-GB" altLang="zh-CN" sz="3600" b="0" dirty="0">
                <a:ea typeface="宋体" panose="02010600030101010101" pitchFamily="2" charset="-122"/>
              </a:rPr>
              <a:t>the eigenfunctions of a general LTI system?</a:t>
            </a:r>
            <a:endParaRPr lang="en-GB" altLang="zh-CN" sz="3600" b="0" dirty="0">
              <a:ea typeface="宋体" panose="02010600030101010101" pitchFamily="2" charset="-122"/>
            </a:endParaRPr>
          </a:p>
          <a:p>
            <a:pPr marL="514350" indent="-514350"/>
            <a:endParaRPr lang="en-GB" altLang="zh-CN" sz="3600" b="0" dirty="0">
              <a:ea typeface="宋体" panose="02010600030101010101" pitchFamily="2" charset="-122"/>
            </a:endParaRPr>
          </a:p>
          <a:p>
            <a:pPr marL="514350" indent="-514350"/>
            <a:endParaRPr lang="en-GB" altLang="zh-CN" sz="3600" b="0" dirty="0">
              <a:ea typeface="宋体" panose="02010600030101010101" pitchFamily="2" charset="-122"/>
            </a:endParaRPr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r>
              <a:rPr lang="en-GB" altLang="zh-CN" sz="3600" b="0" dirty="0">
                <a:solidFill>
                  <a:srgbClr val="FF0000"/>
                </a:solidFill>
                <a:ea typeface="宋体" panose="02010600030101010101" pitchFamily="2" charset="-122"/>
              </a:rPr>
              <a:t>What kinds </a:t>
            </a:r>
            <a:r>
              <a:rPr lang="en-GB" altLang="zh-CN" sz="3600" b="0" dirty="0">
                <a:ea typeface="宋体" panose="02010600030101010101" pitchFamily="2" charset="-122"/>
              </a:rPr>
              <a:t>of signals can be expressed as superpositions of these eigenfunctions?</a:t>
            </a:r>
            <a:endParaRPr lang="en-GB" altLang="zh-CN" sz="3600" dirty="0">
              <a:ea typeface="宋体" panose="02010600030101010101" pitchFamily="2" charset="-122"/>
            </a:endParaRPr>
          </a:p>
        </p:txBody>
      </p:sp>
      <p:sp>
        <p:nvSpPr>
          <p:cNvPr id="25604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166688"/>
            <a:ext cx="7772400" cy="825500"/>
          </a:xfrm>
        </p:spPr>
        <p:txBody>
          <a:bodyPr vert="horz" wrap="square" lIns="92075" tIns="46038" rIns="92075" bIns="46038" anchor="ctr" anchorCtr="0"/>
          <a:p>
            <a:r>
              <a:rPr lang="en-GB" altLang="zh-CN" dirty="0">
                <a:ea typeface="宋体" panose="02010600030101010101" pitchFamily="2" charset="-122"/>
              </a:rPr>
              <a:t>Various Eigenfunctions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6627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6628" name="Picture 2"/>
          <p:cNvPicPr>
            <a:picLocks noChangeAspect="1"/>
          </p:cNvPicPr>
          <p:nvPr/>
        </p:nvPicPr>
        <p:blipFill>
          <a:blip r:embed="rId1"/>
          <a:srcRect b="70836"/>
          <a:stretch>
            <a:fillRect/>
          </a:stretch>
        </p:blipFill>
        <p:spPr>
          <a:xfrm>
            <a:off x="766763" y="974725"/>
            <a:ext cx="7608887" cy="164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1"/>
          <a:srcRect t="29391" b="41217"/>
          <a:stretch>
            <a:fillRect/>
          </a:stretch>
        </p:blipFill>
        <p:spPr>
          <a:xfrm>
            <a:off x="755650" y="2727325"/>
            <a:ext cx="7608888" cy="1654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1"/>
          <a:srcRect t="60097"/>
          <a:stretch>
            <a:fillRect/>
          </a:stretch>
        </p:blipFill>
        <p:spPr>
          <a:xfrm>
            <a:off x="782638" y="4608513"/>
            <a:ext cx="7608887" cy="2246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50800"/>
            <a:ext cx="7772400" cy="968375"/>
          </a:xfrm>
        </p:spPr>
        <p:txBody>
          <a:bodyPr vert="horz" wrap="square" lIns="92075" tIns="46038" rIns="92075" bIns="46038" anchor="ctr" anchorCtr="0"/>
          <a:p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Complex Exponentials</a:t>
            </a:r>
            <a:r>
              <a:rPr lang="en-GB" altLang="zh-CN" dirty="0">
                <a:ea typeface="宋体" panose="02010600030101010101" pitchFamily="2" charset="-122"/>
              </a:rPr>
              <a:t> - The </a:t>
            </a:r>
            <a:r>
              <a:rPr lang="en-GB" altLang="zh-CN" i="1" dirty="0">
                <a:ea typeface="宋体" panose="02010600030101010101" pitchFamily="2" charset="-122"/>
              </a:rPr>
              <a:t>Only </a:t>
            </a:r>
            <a:r>
              <a:rPr lang="en-GB" altLang="zh-CN" dirty="0">
                <a:ea typeface="宋体" panose="02010600030101010101" pitchFamily="2" charset="-122"/>
              </a:rPr>
              <a:t>Eigenfunctions of </a:t>
            </a:r>
            <a:r>
              <a:rPr lang="en-GB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Any</a:t>
            </a:r>
            <a:r>
              <a:rPr lang="en-GB" altLang="zh-CN" i="1" dirty="0">
                <a:ea typeface="宋体" panose="02010600030101010101" pitchFamily="2" charset="-122"/>
              </a:rPr>
              <a:t> </a:t>
            </a:r>
            <a:r>
              <a:rPr lang="en-GB" altLang="zh-CN" dirty="0">
                <a:ea typeface="宋体" panose="02010600030101010101" pitchFamily="2" charset="-122"/>
              </a:rPr>
              <a:t>LTI Systems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7651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7652" name="Picture 2"/>
          <p:cNvPicPr>
            <a:picLocks noChangeAspect="1"/>
          </p:cNvPicPr>
          <p:nvPr/>
        </p:nvPicPr>
        <p:blipFill>
          <a:blip r:embed="rId1"/>
          <a:srcRect b="50000"/>
          <a:stretch>
            <a:fillRect/>
          </a:stretch>
        </p:blipFill>
        <p:spPr>
          <a:xfrm>
            <a:off x="400050" y="1104900"/>
            <a:ext cx="8374063" cy="27003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7653" name="Group 8"/>
          <p:cNvGrpSpPr/>
          <p:nvPr/>
        </p:nvGrpSpPr>
        <p:grpSpPr>
          <a:xfrm>
            <a:off x="581025" y="2220913"/>
            <a:ext cx="4383088" cy="538162"/>
            <a:chOff x="366" y="1399"/>
            <a:chExt cx="2761" cy="339"/>
          </a:xfrm>
        </p:grpSpPr>
        <p:graphicFrame>
          <p:nvGraphicFramePr>
            <p:cNvPr id="27657" name="Object 6"/>
            <p:cNvGraphicFramePr>
              <a:graphicFrameLocks noChangeAspect="1"/>
            </p:cNvGraphicFramePr>
            <p:nvPr/>
          </p:nvGraphicFramePr>
          <p:xfrm>
            <a:off x="404" y="1403"/>
            <a:ext cx="266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2" imgW="2959100" imgH="330200" progId="Equation.DSMT4">
                    <p:embed/>
                  </p:oleObj>
                </mc:Choice>
                <mc:Fallback>
                  <p:oleObj name="" r:id="rId2" imgW="2959100" imgH="3302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04" y="1403"/>
                          <a:ext cx="2660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8" name="Rectangle 7"/>
            <p:cNvSpPr/>
            <p:nvPr/>
          </p:nvSpPr>
          <p:spPr>
            <a:xfrm>
              <a:off x="366" y="1399"/>
              <a:ext cx="2761" cy="3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9" name="Picture 2"/>
          <p:cNvPicPr>
            <a:picLocks noChangeAspect="1"/>
          </p:cNvPicPr>
          <p:nvPr/>
        </p:nvPicPr>
        <p:blipFill>
          <a:blip r:embed="rId1"/>
          <a:srcRect t="50000"/>
          <a:stretch>
            <a:fillRect/>
          </a:stretch>
        </p:blipFill>
        <p:spPr>
          <a:xfrm>
            <a:off x="534988" y="4173538"/>
            <a:ext cx="8374062" cy="2700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5" name="Right Arrow 7"/>
          <p:cNvSpPr/>
          <p:nvPr/>
        </p:nvSpPr>
        <p:spPr>
          <a:xfrm>
            <a:off x="-7937" y="1360488"/>
            <a:ext cx="450850" cy="406400"/>
          </a:xfrm>
          <a:prstGeom prst="rightArrow">
            <a:avLst>
              <a:gd name="adj1" fmla="val 50000"/>
              <a:gd name="adj2" fmla="val 20395"/>
            </a:avLst>
          </a:prstGeom>
          <a:solidFill>
            <a:srgbClr val="FF0000"/>
          </a:solidFill>
          <a:ln w="9525">
            <a:noFill/>
          </a:ln>
        </p:spPr>
        <p:txBody>
          <a:bodyPr wrap="none"/>
          <a:p>
            <a:endParaRPr lang="zh-TW" altLang="en-US" sz="3200" dirty="0">
              <a:latin typeface="Arial" panose="020B0604020202020204" pitchFamily="34" charset="0"/>
            </a:endParaRPr>
          </a:p>
        </p:txBody>
      </p:sp>
      <p:sp>
        <p:nvSpPr>
          <p:cNvPr id="11" name="Right Arrow 7"/>
          <p:cNvSpPr/>
          <p:nvPr/>
        </p:nvSpPr>
        <p:spPr>
          <a:xfrm>
            <a:off x="-9525" y="4546600"/>
            <a:ext cx="452438" cy="406400"/>
          </a:xfrm>
          <a:prstGeom prst="rightArrow">
            <a:avLst>
              <a:gd name="adj1" fmla="val 50000"/>
              <a:gd name="adj2" fmla="val 20466"/>
            </a:avLst>
          </a:prstGeom>
          <a:solidFill>
            <a:srgbClr val="FF0000"/>
          </a:solidFill>
          <a:ln w="9525">
            <a:noFill/>
          </a:ln>
        </p:spPr>
        <p:txBody>
          <a:bodyPr wrap="none"/>
          <a:p>
            <a:endParaRPr lang="zh-TW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03225" y="146050"/>
            <a:ext cx="8289925" cy="949325"/>
          </a:xfrm>
        </p:spPr>
        <p:txBody>
          <a:bodyPr vert="horz" wrap="square" lIns="92075" tIns="46038" rIns="92075" bIns="46038" anchor="ctr" anchorCtr="0"/>
          <a:p>
            <a:r>
              <a:rPr lang="en-GB" altLang="zh-CN" dirty="0">
                <a:ea typeface="宋体" panose="02010600030101010101" pitchFamily="2" charset="-122"/>
              </a:rPr>
              <a:t>System Functions </a:t>
            </a:r>
            <a:r>
              <a:rPr lang="en-GB" altLang="zh-CN" i="1" dirty="0">
                <a:ea typeface="宋体" panose="02010600030101010101" pitchFamily="2" charset="-122"/>
              </a:rPr>
              <a:t>H</a:t>
            </a:r>
            <a:r>
              <a:rPr lang="en-GB" altLang="zh-CN" dirty="0">
                <a:ea typeface="宋体" panose="02010600030101010101" pitchFamily="2" charset="-122"/>
              </a:rPr>
              <a:t>(</a:t>
            </a:r>
            <a:r>
              <a:rPr lang="en-GB" altLang="zh-CN" i="1" dirty="0">
                <a:ea typeface="宋体" panose="02010600030101010101" pitchFamily="2" charset="-122"/>
              </a:rPr>
              <a:t>s</a:t>
            </a:r>
            <a:r>
              <a:rPr lang="en-GB" altLang="zh-CN" dirty="0">
                <a:ea typeface="宋体" panose="02010600030101010101" pitchFamily="2" charset="-122"/>
              </a:rPr>
              <a:t>) or </a:t>
            </a:r>
            <a:r>
              <a:rPr lang="en-GB" altLang="zh-CN" i="1" dirty="0">
                <a:ea typeface="宋体" panose="02010600030101010101" pitchFamily="2" charset="-122"/>
              </a:rPr>
              <a:t>H</a:t>
            </a:r>
            <a:r>
              <a:rPr lang="en-GB" altLang="zh-CN" dirty="0">
                <a:ea typeface="宋体" panose="02010600030101010101" pitchFamily="2" charset="-122"/>
              </a:rPr>
              <a:t>(</a:t>
            </a:r>
            <a:r>
              <a:rPr lang="en-GB" altLang="zh-CN" i="1" dirty="0">
                <a:ea typeface="宋体" panose="02010600030101010101" pitchFamily="2" charset="-122"/>
              </a:rPr>
              <a:t>z</a:t>
            </a:r>
            <a:r>
              <a:rPr lang="en-GB" altLang="zh-CN" dirty="0">
                <a:ea typeface="宋体" panose="02010600030101010101" pitchFamily="2" charset="-122"/>
              </a:rPr>
              <a:t>)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8675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8676" name="Picture 2"/>
          <p:cNvPicPr>
            <a:picLocks noChangeAspect="1"/>
          </p:cNvPicPr>
          <p:nvPr/>
        </p:nvPicPr>
        <p:blipFill>
          <a:blip r:embed="rId1"/>
          <a:srcRect b="52728"/>
          <a:stretch>
            <a:fillRect/>
          </a:stretch>
        </p:blipFill>
        <p:spPr>
          <a:xfrm>
            <a:off x="501650" y="1217613"/>
            <a:ext cx="7794625" cy="266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1"/>
          <a:srcRect t="50000"/>
          <a:stretch>
            <a:fillRect/>
          </a:stretch>
        </p:blipFill>
        <p:spPr>
          <a:xfrm>
            <a:off x="554038" y="4044950"/>
            <a:ext cx="7794625" cy="2820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8" name="Right Arrow 7"/>
          <p:cNvSpPr/>
          <p:nvPr/>
        </p:nvSpPr>
        <p:spPr>
          <a:xfrm>
            <a:off x="-7937" y="1497013"/>
            <a:ext cx="450850" cy="406400"/>
          </a:xfrm>
          <a:prstGeom prst="rightArrow">
            <a:avLst>
              <a:gd name="adj1" fmla="val 50000"/>
              <a:gd name="adj2" fmla="val 20395"/>
            </a:avLst>
          </a:prstGeom>
          <a:solidFill>
            <a:srgbClr val="FF0000"/>
          </a:solidFill>
          <a:ln w="9525">
            <a:noFill/>
          </a:ln>
        </p:spPr>
        <p:txBody>
          <a:bodyPr wrap="none"/>
          <a:p>
            <a:endParaRPr lang="zh-TW" altLang="en-US" sz="3200" dirty="0">
              <a:latin typeface="Arial" panose="020B0604020202020204" pitchFamily="34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-1587" y="4583113"/>
            <a:ext cx="452437" cy="406400"/>
          </a:xfrm>
          <a:prstGeom prst="rightArrow">
            <a:avLst>
              <a:gd name="adj1" fmla="val 50000"/>
              <a:gd name="adj2" fmla="val 20466"/>
            </a:avLst>
          </a:prstGeom>
          <a:solidFill>
            <a:srgbClr val="FF0000"/>
          </a:solidFill>
          <a:ln w="9525">
            <a:noFill/>
          </a:ln>
        </p:spPr>
        <p:txBody>
          <a:bodyPr wrap="none"/>
          <a:p>
            <a:endParaRPr lang="zh-TW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80975" y="412750"/>
            <a:ext cx="8756650" cy="1081088"/>
          </a:xfrm>
        </p:spPr>
        <p:txBody>
          <a:bodyPr vert="horz" wrap="square" lIns="92075" tIns="46038" rIns="92075" bIns="46038" anchor="ctr" anchorCtr="0"/>
          <a:p>
            <a:r>
              <a:rPr lang="en-GB" altLang="zh-CN" dirty="0">
                <a:ea typeface="宋体" panose="02010600030101010101" pitchFamily="2" charset="-122"/>
              </a:rPr>
              <a:t>Question 2: What kinds of signals can we</a:t>
            </a:r>
            <a:br>
              <a:rPr lang="en-GB" altLang="zh-CN" dirty="0">
                <a:ea typeface="宋体" panose="02010600030101010101" pitchFamily="2" charset="-122"/>
              </a:rPr>
            </a:br>
            <a:r>
              <a:rPr lang="en-GB" altLang="zh-CN" dirty="0">
                <a:ea typeface="宋体" panose="02010600030101010101" pitchFamily="2" charset="-122"/>
              </a:rPr>
              <a:t>represent as “sums” of complex exponentials?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9700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970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839913"/>
            <a:ext cx="8247063" cy="4264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49" name="TextBox 5"/>
          <p:cNvSpPr txBox="1"/>
          <p:nvPr/>
        </p:nvSpPr>
        <p:spPr>
          <a:xfrm>
            <a:off x="3524250" y="5981700"/>
            <a:ext cx="16192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</a:rPr>
              <a:t>periodic</a:t>
            </a:r>
            <a:endParaRPr lang="zh-TW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7350" name="TextBox 6"/>
          <p:cNvSpPr txBox="1"/>
          <p:nvPr/>
        </p:nvSpPr>
        <p:spPr>
          <a:xfrm>
            <a:off x="6076950" y="5981700"/>
            <a:ext cx="18462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</a:rPr>
              <a:t>aperiodic</a:t>
            </a:r>
            <a:endParaRPr lang="zh-TW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704" name="Right Arrow 7"/>
          <p:cNvSpPr/>
          <p:nvPr/>
        </p:nvSpPr>
        <p:spPr>
          <a:xfrm>
            <a:off x="276225" y="2762250"/>
            <a:ext cx="452438" cy="406400"/>
          </a:xfrm>
          <a:prstGeom prst="rightArrow">
            <a:avLst>
              <a:gd name="adj1" fmla="val 50000"/>
              <a:gd name="adj2" fmla="val 20466"/>
            </a:avLst>
          </a:prstGeom>
          <a:solidFill>
            <a:srgbClr val="FF0000"/>
          </a:solidFill>
          <a:ln w="9525">
            <a:noFill/>
          </a:ln>
        </p:spPr>
        <p:txBody>
          <a:bodyPr wrap="none"/>
          <a:p>
            <a:endParaRPr lang="zh-TW" altLang="en-US" sz="3200" dirty="0">
              <a:latin typeface="Arial" panose="020B0604020202020204" pitchFamily="34" charset="0"/>
            </a:endParaRPr>
          </a:p>
        </p:txBody>
      </p:sp>
      <p:sp>
        <p:nvSpPr>
          <p:cNvPr id="29705" name="Right Arrow 7"/>
          <p:cNvSpPr/>
          <p:nvPr/>
        </p:nvSpPr>
        <p:spPr>
          <a:xfrm>
            <a:off x="273050" y="3937000"/>
            <a:ext cx="452438" cy="406400"/>
          </a:xfrm>
          <a:prstGeom prst="rightArrow">
            <a:avLst>
              <a:gd name="adj1" fmla="val 50000"/>
              <a:gd name="adj2" fmla="val 20466"/>
            </a:avLst>
          </a:prstGeom>
          <a:solidFill>
            <a:srgbClr val="FF0000"/>
          </a:solidFill>
          <a:ln w="9525">
            <a:noFill/>
          </a:ln>
        </p:spPr>
        <p:txBody>
          <a:bodyPr wrap="none"/>
          <a:p>
            <a:endParaRPr lang="zh-TW" altLang="en-US" sz="3200" dirty="0">
              <a:latin typeface="Arial" panose="020B0604020202020204" pitchFamily="34" charset="0"/>
            </a:endParaRPr>
          </a:p>
        </p:txBody>
      </p:sp>
      <p:sp>
        <p:nvSpPr>
          <p:cNvPr id="29706" name="Line 10"/>
          <p:cNvSpPr/>
          <p:nvPr/>
        </p:nvSpPr>
        <p:spPr>
          <a:xfrm flipV="1">
            <a:off x="4352925" y="3309938"/>
            <a:ext cx="3062288" cy="14287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31748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488" y="461963"/>
            <a:ext cx="8199437" cy="59340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Straight Connector 6"/>
          <p:cNvCxnSpPr/>
          <p:nvPr/>
        </p:nvCxnSpPr>
        <p:spPr bwMode="auto">
          <a:xfrm>
            <a:off x="6759575" y="4213225"/>
            <a:ext cx="6350" cy="125412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6751638" y="5426075"/>
            <a:ext cx="1477963" cy="317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5889625" y="5432425"/>
            <a:ext cx="869950" cy="544513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753" name="Rectangle 10"/>
          <p:cNvSpPr/>
          <p:nvPr/>
        </p:nvSpPr>
        <p:spPr>
          <a:xfrm>
            <a:off x="0" y="0"/>
            <a:ext cx="261938" cy="2619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/>
          <a:p>
            <a:endParaRPr lang="zh-TW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365125"/>
            <a:ext cx="7772400" cy="690563"/>
          </a:xfrm>
        </p:spPr>
        <p:txBody>
          <a:bodyPr vert="horz" wrap="square" lIns="92075" tIns="46038" rIns="92075" bIns="46038" anchor="ctr" anchorCtr="0"/>
          <a:p>
            <a:r>
              <a:rPr lang="en-GB" altLang="zh-CN" dirty="0">
                <a:ea typeface="宋体" panose="02010600030101010101" pitchFamily="2" charset="-122"/>
              </a:rPr>
              <a:t>Back to Fourier Series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3277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75" y="1065213"/>
            <a:ext cx="8399463" cy="5372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4" name="Rectangle 6"/>
          <p:cNvSpPr/>
          <p:nvPr/>
        </p:nvSpPr>
        <p:spPr>
          <a:xfrm>
            <a:off x="3279775" y="3482975"/>
            <a:ext cx="2470150" cy="1611313"/>
          </a:xfrm>
          <a:prstGeom prst="rect">
            <a:avLst/>
          </a:prstGeom>
          <a:noFill/>
          <a:ln w="349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diagram representation - DT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899B5-0640-4D22-8DC5-C18CF98B4A43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13976" y="2954044"/>
            <a:ext cx="262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Problem 2.38</a:t>
            </a:r>
            <a:endParaRPr lang="zh-TW" altLang="en-US" dirty="0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4630141" y="3431969"/>
          <a:ext cx="32686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6" name="Equation" r:id="rId1" imgW="1511300" imgH="393700" progId="Equation.DSMT4">
                  <p:embed/>
                </p:oleObj>
              </mc:Choice>
              <mc:Fallback>
                <p:oleObj name="Equation" r:id="rId1" imgW="15113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141" y="3431969"/>
                        <a:ext cx="326866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4592041" y="4158765"/>
          <a:ext cx="3594100" cy="90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7" name="Equation" r:id="rId3" imgW="1574800" imgH="393700" progId="Equation.DSMT4">
                  <p:embed/>
                </p:oleObj>
              </mc:Choice>
              <mc:Fallback>
                <p:oleObj name="Equation" r:id="rId3" imgW="15748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041" y="4158765"/>
                        <a:ext cx="3594100" cy="9035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 bwMode="auto">
          <a:xfrm>
            <a:off x="4045941" y="2990689"/>
            <a:ext cx="4762500" cy="217641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605564" y="2518834"/>
            <a:ext cx="86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椭圆 16"/>
          <p:cNvSpPr/>
          <p:nvPr/>
        </p:nvSpPr>
        <p:spPr bwMode="auto">
          <a:xfrm>
            <a:off x="1469164" y="2302934"/>
            <a:ext cx="423333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ulim" pitchFamily="34" charset="-127"/>
              </a:rPr>
              <a:t>+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1892497" y="2518834"/>
            <a:ext cx="86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1680830" y="1866901"/>
            <a:ext cx="0" cy="4360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605564" y="3568701"/>
            <a:ext cx="107526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>
            <a:off x="1608865" y="3568701"/>
            <a:ext cx="11472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669064" y="4533900"/>
            <a:ext cx="86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1955997" y="4533900"/>
            <a:ext cx="86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1532664" y="4262967"/>
            <a:ext cx="423333" cy="558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 dirty="0" smtClean="0"/>
              <a:t>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211864" y="2026620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64" y="2026620"/>
                <a:ext cx="76623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53" t="-84" r="26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744330" y="1666846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30" y="1666846"/>
                <a:ext cx="766234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81" t="-151" r="53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773030" y="2166320"/>
                <a:ext cx="17792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030" y="2166320"/>
                <a:ext cx="1779288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35" t="-84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211864" y="3016962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64" y="3016962"/>
                <a:ext cx="76623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53" t="-19" r="26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2654497" y="3004202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497" y="3004202"/>
                <a:ext cx="766234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6" t="-4" r="-538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1244270" y="3013045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70" y="3013045"/>
                <a:ext cx="766234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40" t="-151" r="1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256576" y="4007304"/>
                <a:ext cx="766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76" y="4007304"/>
                <a:ext cx="76623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5" t="-113" r="60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2392228" y="4007304"/>
                <a:ext cx="14647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28" y="4007304"/>
                <a:ext cx="1464733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12" t="-113" r="41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Inner Product of Exponential Signals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/>
                  <a:t>Define inner product as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𝑗𝑛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 =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We have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𝑗𝑛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𝑗𝑛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 =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b="0" dirty="0"/>
                  <a:t> is </a:t>
                </a:r>
                <a:r>
                  <a:rPr lang="en-US" altLang="zh-CN" b="0" dirty="0" smtClean="0"/>
                  <a:t>the basis </a:t>
                </a:r>
                <a:r>
                  <a:rPr lang="en-US" altLang="zh-CN" b="0" dirty="0"/>
                  <a:t>of </a:t>
                </a:r>
                <a:r>
                  <a:rPr lang="en-US" altLang="zh-CN" b="0" dirty="0" smtClean="0"/>
                  <a:t>periodic signal space with period T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456" y="76200"/>
            <a:ext cx="7772400" cy="1143000"/>
          </a:xfrm>
        </p:spPr>
        <p:txBody>
          <a:bodyPr/>
          <a:lstStyle/>
          <a:p>
            <a:r>
              <a:rPr lang="en-US" altLang="zh-CN" dirty="0"/>
              <a:t>How to Obtain Fourier Coefficients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8224" y="1295400"/>
                <a:ext cx="8692896" cy="47117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 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en-US" altLang="zh-CN" b="0" dirty="0"/>
                  <a:t>Notice 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Similarly, we guess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Let’s double-check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nary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b="0" dirty="0"/>
                  <a:t> </a:t>
                </a:r>
                <a:endParaRPr lang="zh-CN" altLang="en-US" b="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224" y="1295400"/>
                <a:ext cx="8692896" cy="4711700"/>
              </a:xfrm>
              <a:blipFill rotWithShape="1">
                <a:blip r:embed="rId1"/>
                <a:stretch>
                  <a:fillRect l="-3" b="-8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268224" y="4181856"/>
            <a:ext cx="8692896" cy="235305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269875"/>
            <a:ext cx="7772400" cy="889000"/>
          </a:xfrm>
        </p:spPr>
        <p:txBody>
          <a:bodyPr vert="horz" wrap="square" lIns="92075" tIns="46038" rIns="92075" bIns="46038" anchor="ctr" anchorCtr="0"/>
          <a:p>
            <a:r>
              <a:rPr lang="en-GB" altLang="zh-CN" dirty="0">
                <a:ea typeface="宋体" panose="02010600030101010101" pitchFamily="2" charset="-122"/>
              </a:rPr>
              <a:t>Finally…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34819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34820" name="Picture 2"/>
          <p:cNvPicPr>
            <a:picLocks noChangeAspect="1"/>
          </p:cNvPicPr>
          <p:nvPr/>
        </p:nvPicPr>
        <p:blipFill>
          <a:blip r:embed="rId1"/>
          <a:srcRect b="66490"/>
          <a:stretch>
            <a:fillRect/>
          </a:stretch>
        </p:blipFill>
        <p:spPr>
          <a:xfrm>
            <a:off x="695325" y="1284288"/>
            <a:ext cx="7772400" cy="18065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4821" name="Group 7"/>
          <p:cNvGrpSpPr/>
          <p:nvPr/>
        </p:nvGrpSpPr>
        <p:grpSpPr>
          <a:xfrm>
            <a:off x="820738" y="3076575"/>
            <a:ext cx="7924800" cy="3352800"/>
            <a:chOff x="576" y="240"/>
            <a:chExt cx="4992" cy="2112"/>
          </a:xfrm>
        </p:grpSpPr>
        <p:pic>
          <p:nvPicPr>
            <p:cNvPr id="34824" name="Picture 2"/>
            <p:cNvPicPr>
              <a:picLocks noChangeAspect="1"/>
            </p:cNvPicPr>
            <p:nvPr/>
          </p:nvPicPr>
          <p:blipFill>
            <a:blip r:embed="rId1"/>
            <a:srcRect t="52856"/>
            <a:stretch>
              <a:fillRect/>
            </a:stretch>
          </p:blipFill>
          <p:spPr>
            <a:xfrm>
              <a:off x="672" y="751"/>
              <a:ext cx="4896" cy="160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4825" name="Picture 2"/>
            <p:cNvPicPr>
              <a:picLocks noChangeAspect="1"/>
            </p:cNvPicPr>
            <p:nvPr/>
          </p:nvPicPr>
          <p:blipFill>
            <a:blip r:embed="rId1"/>
            <a:srcRect t="30241" b="49971"/>
            <a:stretch>
              <a:fillRect/>
            </a:stretch>
          </p:blipFill>
          <p:spPr>
            <a:xfrm>
              <a:off x="576" y="240"/>
              <a:ext cx="4896" cy="67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4822" name="Rectangle 14"/>
          <p:cNvSpPr/>
          <p:nvPr/>
        </p:nvSpPr>
        <p:spPr>
          <a:xfrm>
            <a:off x="1479550" y="1320800"/>
            <a:ext cx="6561138" cy="871538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34823" name="Picture 2" descr="https://encrypted-tbn3.gstatic.com/images?q=tbn:ANd9GcQxbMN1KAVbi9TGHAzrbsr2Ns_whXPTclJwrYthzGfH68Wfi0y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2043113" cy="1433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296863"/>
            <a:ext cx="7772400" cy="784225"/>
          </a:xfrm>
        </p:spPr>
        <p:txBody>
          <a:bodyPr vert="horz" wrap="square" lIns="92075" tIns="46038" rIns="92075" bIns="46038" anchor="ctr" anchorCtr="0"/>
          <a:p>
            <a:r>
              <a:rPr lang="en-GB" altLang="zh-CN" dirty="0">
                <a:ea typeface="宋体" panose="02010600030101010101" pitchFamily="2" charset="-122"/>
              </a:rPr>
              <a:t>Example 3.5: Periodic Square Wave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3584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3584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1046163"/>
            <a:ext cx="8604250" cy="5811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5" name="TextBox 5"/>
          <p:cNvSpPr txBox="1"/>
          <p:nvPr/>
        </p:nvSpPr>
        <p:spPr>
          <a:xfrm>
            <a:off x="461963" y="5657850"/>
            <a:ext cx="525462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endParaRPr lang="zh-TW" altLang="en-US" sz="3200" baseline="-25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846" name="Text Box 7"/>
          <p:cNvSpPr txBox="1"/>
          <p:nvPr/>
        </p:nvSpPr>
        <p:spPr>
          <a:xfrm>
            <a:off x="4089400" y="4806950"/>
            <a:ext cx="4016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i="1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endParaRPr lang="en-US" altLang="zh-CN" sz="2800" b="1" i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AEB3A2D6-266F-4EAB-99FF-AE0BE238299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40963" name="圖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23030"/>
            <a:ext cx="4184650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Content Placeholder 4"/>
          <p:cNvSpPr>
            <a:spLocks noGrp="1"/>
          </p:cNvSpPr>
          <p:nvPr>
            <p:ph idx="1"/>
          </p:nvPr>
        </p:nvSpPr>
        <p:spPr>
          <a:xfrm>
            <a:off x="5181320" y="1307961"/>
            <a:ext cx="3800475" cy="2295525"/>
          </a:xfrm>
        </p:spPr>
        <p:txBody>
          <a:bodyPr/>
          <a:lstStyle/>
          <a:p>
            <a:pPr algn="just"/>
            <a:r>
              <a:rPr lang="en-GB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Gibbs Phenomenon: </a:t>
            </a:r>
            <a:r>
              <a:rPr lang="en-US" altLang="zh-TW" sz="1800" dirty="0">
                <a:solidFill>
                  <a:srgbClr val="000000"/>
                </a:solidFill>
                <a:ea typeface="DFKai-SB" pitchFamily="65" charset="-128"/>
              </a:rPr>
              <a:t>the partial sum in the vicinity of the discontinuity exhibits ripples whose amplitude does not seem to decrease with increasing </a:t>
            </a:r>
            <a:r>
              <a:rPr lang="en-US" altLang="zh-TW" sz="1800" i="1" dirty="0">
                <a:solidFill>
                  <a:srgbClr val="000000"/>
                </a:solidFill>
                <a:ea typeface="DFKai-SB" pitchFamily="65" charset="-128"/>
              </a:rPr>
              <a:t>N</a:t>
            </a:r>
            <a:endParaRPr lang="en-US" altLang="zh-TW" sz="1800" i="1" dirty="0">
              <a:solidFill>
                <a:srgbClr val="000000"/>
              </a:solidFill>
              <a:ea typeface="DFKai-SB" pitchFamily="65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zh-CN" sz="1800" dirty="0">
              <a:ea typeface="宋体" panose="02010600030101010101" pitchFamily="2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287338"/>
            <a:ext cx="7772400" cy="704850"/>
          </a:xfrm>
        </p:spPr>
        <p:txBody>
          <a:bodyPr/>
          <a:lstStyle/>
          <a:p>
            <a:r>
              <a:rPr lang="en-GB" altLang="zh-CN" dirty="0">
                <a:ea typeface="宋体" panose="02010600030101010101" pitchFamily="2" charset="-122"/>
              </a:rPr>
              <a:t>Example: Synthesis</a:t>
            </a:r>
            <a:endParaRPr lang="zh-CN" altLang="en-GB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5560" y="2455723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k=-1,0,1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4200" y="245572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k=-3,-2,-1,0,1,2,3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0600" y="4065943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k=-7,-</a:t>
            </a:r>
            <a:r>
              <a:rPr lang="en-US" sz="1400" dirty="0">
                <a:solidFill>
                  <a:srgbClr val="C00000"/>
                </a:solidFill>
              </a:rPr>
              <a:t>6</a:t>
            </a:r>
            <a:r>
              <a:rPr lang="en-US" sz="1400" dirty="0" smtClean="0">
                <a:solidFill>
                  <a:srgbClr val="C00000"/>
                </a:solidFill>
              </a:rPr>
              <a:t>, … ,6,7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24200" y="4065943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k=-19,-18, … ,18,19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59200" y="4871053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k=-79,-78, … ,78,79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98500" y="128588"/>
            <a:ext cx="7772400" cy="708025"/>
          </a:xfrm>
        </p:spPr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Periodic Impulse Train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4C19F28B-1C6A-4D65-AA08-6FDB250FAB98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969963"/>
            <a:ext cx="772318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75770" y="956796"/>
            <a:ext cx="2734210" cy="931537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 sz="3200">
                <a:noFill/>
                <a:latin typeface="Arial" panose="020B0604020202020204" pitchFamily="34" charset="0"/>
              </a:rPr>
              <a:t> </a:t>
            </a:r>
            <a:endParaRPr lang="en-GB" sz="3200">
              <a:noFill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1528" y="5621452"/>
            <a:ext cx="2539350" cy="947888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 sz="3200">
                <a:noFill/>
                <a:latin typeface="Arial" panose="020B0604020202020204" pitchFamily="34" charset="0"/>
              </a:rPr>
              <a:t> </a:t>
            </a:r>
            <a:endParaRPr lang="en-GB" sz="3200">
              <a:noFill/>
              <a:latin typeface="Arial" panose="020B0604020202020204" pitchFamily="34" charset="0"/>
            </a:endParaRPr>
          </a:p>
        </p:txBody>
      </p:sp>
      <p:sp>
        <p:nvSpPr>
          <p:cNvPr id="43015" name="TextBox 7"/>
          <p:cNvSpPr txBox="1">
            <a:spLocks noChangeArrowheads="1"/>
          </p:cNvSpPr>
          <p:nvPr/>
        </p:nvSpPr>
        <p:spPr bwMode="auto">
          <a:xfrm>
            <a:off x="3657600" y="31353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zh-TW" sz="2000"/>
              <a:t>0</a:t>
            </a:r>
            <a:endParaRPr lang="zh-TW" altLang="en-US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296863"/>
            <a:ext cx="7772400" cy="630237"/>
          </a:xfrm>
        </p:spPr>
        <p:txBody>
          <a:bodyPr/>
          <a:lstStyle/>
          <a:p>
            <a:r>
              <a:rPr lang="en-GB" altLang="zh-CN" dirty="0">
                <a:ea typeface="宋体" panose="02010600030101010101" pitchFamily="2" charset="-122"/>
              </a:rPr>
              <a:t>Convergence of CT Fourier Series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A5534D3D-46B7-46A8-9B2B-0C8AC9B88792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0" y="1316288"/>
                <a:ext cx="9144000" cy="4868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What kind of periodic signals have Fourier series expansion?</a:t>
                </a:r>
                <a:endParaRPr lang="en-US" altLang="zh-CN" sz="2400" b="0" dirty="0"/>
              </a:p>
              <a:p>
                <a:pPr marL="538480" indent="-53848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r>
                  <a:rPr lang="en-US" altLang="zh-CN" sz="2400" dirty="0"/>
                  <a:t>Define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Fourier series expansion exists &lt;=&gt;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(D1)</a:t>
                </a:r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Relaxation: </a:t>
                </a: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Fourier series expansion exists &lt;=&gt;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(D2)</a:t>
                </a:r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Two sufficient conditions for D2</a:t>
                </a:r>
                <a:endParaRPr lang="en-US" altLang="zh-CN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nary>
                  </m:oMath>
                </a14:m>
                <a:endParaRPr lang="en-US" altLang="zh-CN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 err="1"/>
                  <a:t>Dirichlet</a:t>
                </a:r>
                <a:r>
                  <a:rPr lang="en-US" altLang="zh-CN" sz="2400" dirty="0"/>
                  <a:t> condition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16288"/>
                <a:ext cx="9144000" cy="4868640"/>
              </a:xfrm>
              <a:prstGeom prst="rect">
                <a:avLst/>
              </a:prstGeom>
              <a:blipFill rotWithShape="1">
                <a:blip r:embed="rId1"/>
                <a:stretch>
                  <a:fillRect t="-12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244475"/>
            <a:ext cx="7772400" cy="823913"/>
          </a:xfrm>
        </p:spPr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Dirichlet Conditions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05B4CA4F-F3DC-4A87-9C93-B209BADC9ED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212850"/>
            <a:ext cx="8399462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98500" y="506413"/>
            <a:ext cx="7772400" cy="369887"/>
          </a:xfrm>
        </p:spPr>
        <p:txBody>
          <a:bodyPr vert="horz" wrap="square" lIns="92075" tIns="46038" rIns="92075" bIns="46038" anchor="ctr" anchorCtr="0"/>
          <a:p>
            <a:r>
              <a:rPr lang="en-GB" altLang="zh-CN" dirty="0">
                <a:ea typeface="宋体" panose="02010600030101010101" pitchFamily="2" charset="-122"/>
              </a:rPr>
              <a:t>CT Fourier Series Pairs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4096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4096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225" y="1149350"/>
            <a:ext cx="7539038" cy="5289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5" name="Rectangle 6"/>
          <p:cNvSpPr/>
          <p:nvPr/>
        </p:nvSpPr>
        <p:spPr>
          <a:xfrm>
            <a:off x="1654175" y="2192338"/>
            <a:ext cx="5662613" cy="2901950"/>
          </a:xfrm>
          <a:prstGeom prst="rect">
            <a:avLst/>
          </a:prstGeom>
          <a:noFill/>
          <a:ln w="349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15888" y="133350"/>
            <a:ext cx="8924925" cy="793750"/>
          </a:xfrm>
        </p:spPr>
        <p:txBody>
          <a:bodyPr vert="horz" wrap="square" lIns="92075" tIns="46038" rIns="92075" bIns="46038" anchor="ctr" anchorCtr="0"/>
          <a:p>
            <a:r>
              <a:rPr lang="en-GB" altLang="zh-CN" dirty="0">
                <a:ea typeface="宋体" panose="02010600030101010101" pitchFamily="2" charset="-122"/>
              </a:rPr>
              <a:t>(A Few ) Properties of CT Fourier Series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41987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0" y="898525"/>
            <a:ext cx="8431213" cy="5580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9" name="TextBox 4"/>
          <p:cNvSpPr txBox="1"/>
          <p:nvPr/>
        </p:nvSpPr>
        <p:spPr>
          <a:xfrm>
            <a:off x="3052763" y="1635125"/>
            <a:ext cx="746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GB" altLang="zh-CN" sz="2400" i="1" dirty="0">
                <a:latin typeface="Times New Roman" panose="02020603050405020304" pitchFamily="18" charset="0"/>
              </a:rPr>
              <a:t>real</a:t>
            </a:r>
            <a:endParaRPr lang="en-GB" altLang="zh-CN" sz="2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990" name="Rectangle 7"/>
          <p:cNvSpPr/>
          <p:nvPr/>
        </p:nvSpPr>
        <p:spPr>
          <a:xfrm>
            <a:off x="469900" y="2192338"/>
            <a:ext cx="8085138" cy="28289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71692" name="Group 12"/>
          <p:cNvGrpSpPr/>
          <p:nvPr/>
        </p:nvGrpSpPr>
        <p:grpSpPr>
          <a:xfrm>
            <a:off x="1035050" y="2940050"/>
            <a:ext cx="8108950" cy="1100138"/>
            <a:chOff x="652" y="1852"/>
            <a:chExt cx="5108" cy="693"/>
          </a:xfrm>
        </p:grpSpPr>
        <p:graphicFrame>
          <p:nvGraphicFramePr>
            <p:cNvPr id="41994" name="Object 8"/>
            <p:cNvGraphicFramePr>
              <a:graphicFrameLocks noChangeAspect="1"/>
            </p:cNvGraphicFramePr>
            <p:nvPr/>
          </p:nvGraphicFramePr>
          <p:xfrm>
            <a:off x="652" y="2282"/>
            <a:ext cx="160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2" imgW="1155700" imgH="203200" progId="Equation.DSMT4">
                    <p:embed/>
                  </p:oleObj>
                </mc:Choice>
                <mc:Fallback>
                  <p:oleObj name="" r:id="rId2" imgW="1155700" imgH="2032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52" y="2282"/>
                          <a:ext cx="1607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5" name="Object 9"/>
            <p:cNvGraphicFramePr>
              <a:graphicFrameLocks noChangeAspect="1"/>
            </p:cNvGraphicFramePr>
            <p:nvPr/>
          </p:nvGraphicFramePr>
          <p:xfrm>
            <a:off x="4534" y="2286"/>
            <a:ext cx="122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4" imgW="1054100" imgH="203200" progId="Equation.DSMT4">
                    <p:embed/>
                  </p:oleObj>
                </mc:Choice>
                <mc:Fallback>
                  <p:oleObj name="" r:id="rId4" imgW="1054100" imgH="2032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34" y="2286"/>
                          <a:ext cx="1226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6" name="Line 10"/>
            <p:cNvSpPr/>
            <p:nvPr/>
          </p:nvSpPr>
          <p:spPr>
            <a:xfrm flipH="1">
              <a:off x="1162" y="1852"/>
              <a:ext cx="256" cy="426"/>
            </a:xfrm>
            <a:prstGeom prst="line">
              <a:avLst/>
            </a:prstGeom>
            <a:ln w="47625" cap="flat" cmpd="sng">
              <a:solidFill>
                <a:srgbClr val="3399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997" name="Line 11"/>
            <p:cNvSpPr/>
            <p:nvPr/>
          </p:nvSpPr>
          <p:spPr>
            <a:xfrm>
              <a:off x="4922" y="1855"/>
              <a:ext cx="143" cy="417"/>
            </a:xfrm>
            <a:prstGeom prst="line">
              <a:avLst/>
            </a:prstGeom>
            <a:ln w="47625" cap="flat" cmpd="sng">
              <a:solidFill>
                <a:srgbClr val="339966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" name="矩形 1"/>
          <p:cNvSpPr/>
          <p:nvPr/>
        </p:nvSpPr>
        <p:spPr>
          <a:xfrm>
            <a:off x="944563" y="3606800"/>
            <a:ext cx="2854325" cy="428625"/>
          </a:xfrm>
          <a:prstGeom prst="rect">
            <a:avLst/>
          </a:prstGeom>
          <a:noFill/>
          <a:ln w="349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65963" y="3616325"/>
            <a:ext cx="2078037" cy="428625"/>
          </a:xfrm>
          <a:prstGeom prst="rect">
            <a:avLst/>
          </a:prstGeom>
          <a:noFill/>
          <a:ln w="349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609600"/>
            <a:ext cx="8636000" cy="1143000"/>
          </a:xfrm>
        </p:spPr>
        <p:txBody>
          <a:bodyPr/>
          <a:lstStyle/>
          <a:p>
            <a:r>
              <a:rPr lang="en-US" altLang="zh-TW" dirty="0"/>
              <a:t>From block diagram to difference equation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899B5-0640-4D22-8DC5-C18CF98B4A43}" type="slidenum">
              <a:rPr lang="en-US" smtClean="0"/>
            </a:fld>
            <a:endParaRPr lang="en-US"/>
          </a:p>
        </p:txBody>
      </p:sp>
      <p:pic>
        <p:nvPicPr>
          <p:cNvPr id="90114" name="Picture 2" descr="http://s3.amazonaws.com/answer-board-image/8591c184-1a7e-41ea-ae8d-1bddb1c7c4ce.jpeg"/>
          <p:cNvPicPr>
            <a:picLocks noChangeAspect="1" noChangeArrowheads="1"/>
          </p:cNvPicPr>
          <p:nvPr/>
        </p:nvPicPr>
        <p:blipFill>
          <a:blip r:embed="rId1" cstate="print"/>
          <a:srcRect t="21152"/>
          <a:stretch>
            <a:fillRect/>
          </a:stretch>
        </p:blipFill>
        <p:spPr bwMode="auto">
          <a:xfrm>
            <a:off x="866775" y="1854200"/>
            <a:ext cx="7686064" cy="33909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17600" y="2032000"/>
            <a:ext cx="84510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7300" y="1993900"/>
            <a:ext cx="84510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</a:t>
            </a:r>
            <a:endParaRPr lang="zh-TW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矩形 1"/>
          <p:cNvSpPr/>
          <p:nvPr/>
        </p:nvSpPr>
        <p:spPr>
          <a:xfrm>
            <a:off x="0" y="12700"/>
            <a:ext cx="9144000" cy="784225"/>
          </a:xfrm>
          <a:prstGeom prst="rect">
            <a:avLst/>
          </a:prstGeom>
          <a:noFill/>
          <a:ln w="9525">
            <a:noFill/>
          </a:ln>
        </p:spPr>
        <p:txBody>
          <a:bodyPr wrap="none" rIns="180000" anchor="ctr" anchorCtr="0"/>
          <a:p>
            <a:pPr marL="742950" indent="-285750">
              <a:lnSpc>
                <a:spcPct val="20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Reversal</a:t>
            </a:r>
            <a:endParaRPr lang="en-US" altLang="zh-TW" sz="3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5059" name="Object 62"/>
          <p:cNvGraphicFramePr>
            <a:graphicFrameLocks noChangeAspect="1"/>
          </p:cNvGraphicFramePr>
          <p:nvPr/>
        </p:nvGraphicFramePr>
        <p:xfrm>
          <a:off x="2287588" y="947738"/>
          <a:ext cx="27162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977900" imgH="228600" progId="Equation.DSMT4">
                  <p:embed/>
                </p:oleObj>
              </mc:Choice>
              <mc:Fallback>
                <p:oleObj name="" r:id="rId1" imgW="97790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7588" y="947738"/>
                        <a:ext cx="2716212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矩形 3"/>
          <p:cNvSpPr/>
          <p:nvPr/>
        </p:nvSpPr>
        <p:spPr>
          <a:xfrm>
            <a:off x="0" y="1541463"/>
            <a:ext cx="9144000" cy="1282700"/>
          </a:xfrm>
          <a:prstGeom prst="rect">
            <a:avLst/>
          </a:prstGeom>
          <a:noFill/>
          <a:ln w="9525">
            <a:noFill/>
          </a:ln>
        </p:spPr>
        <p:txBody>
          <a:bodyPr rIns="180000" anchor="ctr" anchorCtr="0">
            <a:spAutoFit/>
          </a:bodyPr>
          <a:p>
            <a:pPr marL="1114425">
              <a:buSzPct val="70000"/>
            </a:pP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the effect of sign change for </a:t>
            </a:r>
            <a:r>
              <a:rPr lang="en-US" altLang="zh-TW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) and </a:t>
            </a:r>
            <a:r>
              <a:rPr lang="en-US" altLang="zh-TW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are 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identical</a:t>
            </a:r>
            <a:endParaRPr lang="en-US" altLang="zh-TW" sz="2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1114425">
              <a:buSzPct val="70000"/>
            </a:pPr>
            <a:r>
              <a:rPr lang="en-US" altLang="zh-TW" sz="2600" i="1" dirty="0">
                <a:latin typeface="Times New Roman" panose="02020603050405020304" pitchFamily="18" charset="0"/>
              </a:rPr>
              <a:t>Example: 	x</a:t>
            </a:r>
            <a:r>
              <a:rPr lang="en-US" altLang="zh-TW" sz="2600" dirty="0">
                <a:latin typeface="Times New Roman" panose="02020603050405020304" pitchFamily="18" charset="0"/>
              </a:rPr>
              <a:t>(</a:t>
            </a:r>
            <a:r>
              <a:rPr lang="en-US" altLang="zh-TW" sz="2600" i="1" dirty="0">
                <a:latin typeface="Times New Roman" panose="02020603050405020304" pitchFamily="18" charset="0"/>
              </a:rPr>
              <a:t>t</a:t>
            </a:r>
            <a:r>
              <a:rPr lang="en-US" altLang="zh-TW" sz="2600" dirty="0">
                <a:latin typeface="Times New Roman" panose="02020603050405020304" pitchFamily="18" charset="0"/>
              </a:rPr>
              <a:t>):  </a:t>
            </a:r>
            <a:r>
              <a:rPr lang="en-US" altLang="zh-TW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TW" sz="2600" dirty="0">
                <a:latin typeface="Times New Roman" panose="02020603050405020304" pitchFamily="18" charset="0"/>
              </a:rPr>
              <a:t> 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baseline="-25000" dirty="0">
                <a:latin typeface="Times New Roman" panose="02020603050405020304" pitchFamily="18" charset="0"/>
              </a:rPr>
              <a:t>-2</a:t>
            </a:r>
            <a:r>
              <a:rPr lang="en-US" altLang="zh-TW" sz="2600" dirty="0">
                <a:latin typeface="Times New Roman" panose="02020603050405020304" pitchFamily="18" charset="0"/>
              </a:rPr>
              <a:t> 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baseline="-25000" dirty="0">
                <a:latin typeface="Times New Roman" panose="02020603050405020304" pitchFamily="18" charset="0"/>
              </a:rPr>
              <a:t>-1</a:t>
            </a:r>
            <a:r>
              <a:rPr lang="en-US" altLang="zh-TW" sz="2600" dirty="0">
                <a:latin typeface="Times New Roman" panose="02020603050405020304" pitchFamily="18" charset="0"/>
              </a:rPr>
              <a:t> 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baseline="-25000" dirty="0">
                <a:latin typeface="Times New Roman" panose="02020603050405020304" pitchFamily="18" charset="0"/>
              </a:rPr>
              <a:t>0</a:t>
            </a:r>
            <a:r>
              <a:rPr lang="en-US" altLang="zh-TW" sz="2600" dirty="0">
                <a:latin typeface="Times New Roman" panose="02020603050405020304" pitchFamily="18" charset="0"/>
              </a:rPr>
              <a:t> 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600" dirty="0">
                <a:latin typeface="Times New Roman" panose="02020603050405020304" pitchFamily="18" charset="0"/>
              </a:rPr>
              <a:t> 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600" dirty="0">
                <a:latin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en-US" altLang="zh-TW" sz="2600" dirty="0">
              <a:latin typeface="Times New Roman" panose="02020603050405020304" pitchFamily="18" charset="0"/>
            </a:endParaRPr>
          </a:p>
          <a:p>
            <a:pPr marL="1114425">
              <a:buSzPct val="70000"/>
            </a:pPr>
            <a:r>
              <a:rPr lang="en-US" altLang="zh-TW" sz="2600" dirty="0">
                <a:latin typeface="Times New Roman" panose="02020603050405020304" pitchFamily="18" charset="0"/>
              </a:rPr>
              <a:t>		</a:t>
            </a:r>
            <a:r>
              <a:rPr lang="en-US" altLang="zh-TW" sz="2600" i="1" dirty="0">
                <a:latin typeface="Times New Roman" panose="02020603050405020304" pitchFamily="18" charset="0"/>
              </a:rPr>
              <a:t>x</a:t>
            </a:r>
            <a:r>
              <a:rPr lang="en-US" altLang="zh-TW" sz="2600" dirty="0">
                <a:latin typeface="Times New Roman" panose="02020603050405020304" pitchFamily="18" charset="0"/>
              </a:rPr>
              <a:t>(-</a:t>
            </a:r>
            <a:r>
              <a:rPr lang="en-US" altLang="zh-TW" sz="2600" i="1" dirty="0">
                <a:latin typeface="Times New Roman" panose="02020603050405020304" pitchFamily="18" charset="0"/>
              </a:rPr>
              <a:t>t</a:t>
            </a:r>
            <a:r>
              <a:rPr lang="en-US" altLang="zh-TW" sz="2600" dirty="0">
                <a:latin typeface="Times New Roman" panose="02020603050405020304" pitchFamily="18" charset="0"/>
              </a:rPr>
              <a:t>): </a:t>
            </a:r>
            <a:r>
              <a:rPr lang="en-US" altLang="zh-TW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TW" sz="2600" dirty="0">
                <a:latin typeface="Times New Roman" panose="02020603050405020304" pitchFamily="18" charset="0"/>
              </a:rPr>
              <a:t>  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600" dirty="0">
                <a:latin typeface="Times New Roman" panose="02020603050405020304" pitchFamily="18" charset="0"/>
              </a:rPr>
              <a:t> 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600" dirty="0">
                <a:latin typeface="Times New Roman" panose="02020603050405020304" pitchFamily="18" charset="0"/>
              </a:rPr>
              <a:t>  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baseline="-25000" dirty="0">
                <a:latin typeface="Times New Roman" panose="02020603050405020304" pitchFamily="18" charset="0"/>
              </a:rPr>
              <a:t>0</a:t>
            </a:r>
            <a:r>
              <a:rPr lang="en-US" altLang="zh-TW" sz="2600" dirty="0">
                <a:latin typeface="Times New Roman" panose="02020603050405020304" pitchFamily="18" charset="0"/>
              </a:rPr>
              <a:t> 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i="1" baseline="-25000" dirty="0">
                <a:latin typeface="Times New Roman" panose="02020603050405020304" pitchFamily="18" charset="0"/>
              </a:rPr>
              <a:t>-</a:t>
            </a:r>
            <a:r>
              <a:rPr lang="en-US" altLang="zh-TW" sz="2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600" dirty="0">
                <a:latin typeface="Times New Roman" panose="02020603050405020304" pitchFamily="18" charset="0"/>
              </a:rPr>
              <a:t> 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i="1" baseline="-25000" dirty="0">
                <a:latin typeface="Times New Roman" panose="02020603050405020304" pitchFamily="18" charset="0"/>
              </a:rPr>
              <a:t>-</a:t>
            </a:r>
            <a:r>
              <a:rPr lang="en-US" altLang="zh-TW" sz="26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600" dirty="0">
                <a:latin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en-US" altLang="zh-TW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74152" name="Group 72"/>
          <p:cNvGrpSpPr/>
          <p:nvPr/>
        </p:nvGrpSpPr>
        <p:grpSpPr>
          <a:xfrm>
            <a:off x="0" y="2555875"/>
            <a:ext cx="9144000" cy="4181475"/>
            <a:chOff x="0" y="1610"/>
            <a:chExt cx="5760" cy="2634"/>
          </a:xfrm>
        </p:grpSpPr>
        <p:sp>
          <p:nvSpPr>
            <p:cNvPr id="45063" name="矩形 10"/>
            <p:cNvSpPr/>
            <p:nvPr/>
          </p:nvSpPr>
          <p:spPr>
            <a:xfrm>
              <a:off x="0" y="1610"/>
              <a:ext cx="5760" cy="4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Ins="180000" anchor="ctr" anchorCtr="0"/>
            <a:p>
              <a:pPr marL="742950" indent="-285750">
                <a:lnSpc>
                  <a:spcPct val="200000"/>
                </a:lnSpc>
                <a:buSzPct val="70000"/>
                <a:buFont typeface="Wingdings" panose="05000000000000000000" pitchFamily="2" charset="2"/>
                <a:buChar char="l"/>
              </a:pPr>
              <a:r>
                <a:rPr lang="en-US" altLang="zh-TW" sz="3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Time Scaling</a:t>
              </a:r>
              <a:endParaRPr lang="en-US" altLang="zh-TW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aphicFrame>
          <p:nvGraphicFramePr>
            <p:cNvPr id="45064" name="Object 63"/>
            <p:cNvGraphicFramePr>
              <a:graphicFrameLocks noChangeAspect="1"/>
            </p:cNvGraphicFramePr>
            <p:nvPr/>
          </p:nvGraphicFramePr>
          <p:xfrm>
            <a:off x="748" y="2154"/>
            <a:ext cx="745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3" imgW="405765" imgH="405765" progId="Equation.3">
                    <p:embed/>
                  </p:oleObj>
                </mc:Choice>
                <mc:Fallback>
                  <p:oleObj name="" r:id="rId3" imgW="405765" imgH="405765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8" y="2154"/>
                          <a:ext cx="745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5" name="文字方塊 12"/>
            <p:cNvSpPr txBox="1"/>
            <p:nvPr/>
          </p:nvSpPr>
          <p:spPr>
            <a:xfrm>
              <a:off x="1066" y="2078"/>
              <a:ext cx="4581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TW" sz="2600" dirty="0">
                  <a:latin typeface="Times New Roman" panose="02020603050405020304" pitchFamily="18" charset="0"/>
                  <a:ea typeface="PMingLiU" pitchFamily="18" charset="-120"/>
                </a:rPr>
                <a:t>positive real number</a:t>
              </a:r>
              <a:endParaRPr lang="en-US" altLang="zh-TW" sz="2600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graphicFrame>
          <p:nvGraphicFramePr>
            <p:cNvPr id="45066" name="Object 64"/>
            <p:cNvGraphicFramePr>
              <a:graphicFrameLocks noChangeAspect="1"/>
            </p:cNvGraphicFramePr>
            <p:nvPr/>
          </p:nvGraphicFramePr>
          <p:xfrm>
            <a:off x="748" y="2999"/>
            <a:ext cx="2266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5" imgW="1269365" imgH="431800" progId="Equation.3">
                    <p:embed/>
                  </p:oleObj>
                </mc:Choice>
                <mc:Fallback>
                  <p:oleObj name="" r:id="rId5" imgW="1269365" imgH="4318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8" y="2999"/>
                          <a:ext cx="2266" cy="7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7" name="矩形 14"/>
            <p:cNvSpPr/>
            <p:nvPr/>
          </p:nvSpPr>
          <p:spPr>
            <a:xfrm>
              <a:off x="1433" y="2471"/>
              <a:ext cx="4253" cy="5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ts val="1000"/>
                </a:spcBef>
              </a:pPr>
              <a:r>
                <a:rPr lang="en-US" altLang="zh-TW" sz="2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periodic with period </a:t>
              </a:r>
              <a:r>
                <a:rPr lang="en-US" altLang="zh-TW" sz="26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TW" sz="2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/</a:t>
              </a:r>
              <a:r>
                <a:rPr lang="el-GR" altLang="zh-TW" sz="26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α</a:t>
              </a:r>
              <a:r>
                <a:rPr lang="en-US" altLang="zh-TW" sz="2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and fundamental frequency </a:t>
              </a:r>
              <a:r>
                <a:rPr lang="el-GR" altLang="zh-TW" sz="26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α</a:t>
              </a:r>
              <a:r>
                <a:rPr lang="en-US" altLang="zh-TW" sz="26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TW" sz="26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zh-TW" altLang="en-US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068" name="矩形 15"/>
            <p:cNvSpPr/>
            <p:nvPr/>
          </p:nvSpPr>
          <p:spPr>
            <a:xfrm>
              <a:off x="0" y="3686"/>
              <a:ext cx="5760" cy="558"/>
            </a:xfrm>
            <a:prstGeom prst="rect">
              <a:avLst/>
            </a:prstGeom>
            <a:noFill/>
            <a:ln w="9525">
              <a:noFill/>
            </a:ln>
          </p:spPr>
          <p:txBody>
            <a:bodyPr rIns="180000" anchor="ctr" anchorCtr="0">
              <a:spAutoFit/>
            </a:bodyPr>
            <a:p>
              <a:pPr marL="1187450">
                <a:buSzPct val="70000"/>
              </a:pPr>
              <a:r>
                <a:rPr lang="en-US" altLang="zh-TW" sz="26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TW" sz="26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TW" sz="2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TW" sz="2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unchanged</a:t>
              </a:r>
              <a:r>
                <a:rPr lang="en-US" altLang="zh-TW" sz="2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but </a:t>
              </a:r>
              <a:r>
                <a:rPr lang="en-US" altLang="zh-TW" sz="26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TW" sz="2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l-GR" altLang="zh-TW" sz="26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α</a:t>
              </a:r>
              <a:r>
                <a:rPr lang="en-US" altLang="zh-TW" sz="26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TW" sz="2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 and each harmonic component are different</a:t>
              </a:r>
              <a:endPara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5062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46083" name="Picture 2"/>
          <p:cNvPicPr>
            <a:picLocks noChangeAspect="1"/>
          </p:cNvPicPr>
          <p:nvPr/>
        </p:nvPicPr>
        <p:blipFill>
          <a:blip r:embed="rId1"/>
          <a:srcRect t="43674"/>
          <a:stretch>
            <a:fillRect/>
          </a:stretch>
        </p:blipFill>
        <p:spPr>
          <a:xfrm>
            <a:off x="146050" y="1452563"/>
            <a:ext cx="8997950" cy="3867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5"/>
          <p:cNvSpPr txBox="1"/>
          <p:nvPr/>
        </p:nvSpPr>
        <p:spPr>
          <a:xfrm>
            <a:off x="247650" y="5486400"/>
            <a:ext cx="1841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TW" altLang="en-US" sz="3200" dirty="0">
              <a:latin typeface="Arial" panose="020B0604020202020204" pitchFamily="34" charset="0"/>
            </a:endParaRPr>
          </a:p>
        </p:txBody>
      </p:sp>
      <p:sp>
        <p:nvSpPr>
          <p:cNvPr id="46085" name="Rectangle 5"/>
          <p:cNvSpPr/>
          <p:nvPr/>
        </p:nvSpPr>
        <p:spPr>
          <a:xfrm>
            <a:off x="333375" y="4092575"/>
            <a:ext cx="8578850" cy="12906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245" y="113030"/>
            <a:ext cx="4342130" cy="183642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4369"/>
                <a:ext cx="7772400" cy="5549900"/>
              </a:xfrm>
            </p:spPr>
            <p:txBody>
              <a:bodyPr/>
              <a:lstStyle/>
              <a:p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Parseval Relation</a:t>
                </a:r>
                <a:endParaRPr lang="en-US" altLang="zh-CN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)|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𝑨𝒗𝒆𝒓𝒂𝒈𝒆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𝑺𝒊𝒈𝒏𝒂𝒍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𝑷𝒐𝒘𝒆𝒓</m:t>
                          </m:r>
                        </m:lim>
                      </m:limLow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groupChr>
                            </m:e>
                            <m:lim>
                              <m:eqArr>
                                <m:eqArr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𝑷𝒐𝒘𝒆𝒓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𝒐𝒇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𝒄𝒐𝒎𝒑𝒐𝒏𝒆𝒏𝒕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𝒋𝒌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</m:e>
                              </m:eqArr>
                            </m:lim>
                          </m:limLow>
                        </m:e>
                      </m:nary>
                    </m:oMath>
                  </m:oMathPara>
                </a14:m>
                <a:endParaRPr lang="en-US" altLang="zh-CN" sz="2400" b="0" dirty="0"/>
              </a:p>
              <a:p>
                <a:pPr marL="0" indent="0" algn="ctr" eaLnBrk="1" hangingPunct="1">
                  <a:buNone/>
                </a:pPr>
                <a:r>
                  <a:rPr lang="en-US" altLang="zh-CN" sz="2400" b="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Observation</a:t>
                </a:r>
                <a:r>
                  <a:rPr lang="en-US" altLang="zh-CN" sz="2400" b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: </a:t>
                </a:r>
                <a:r>
                  <a:rPr lang="en-US" altLang="zh-CN" sz="2400" b="0">
                    <a:latin typeface="Times New Roman" panose="02020603050405020304" pitchFamily="18" charset="0"/>
                  </a:rPr>
                  <a:t>power </a:t>
                </a:r>
                <a:r>
                  <a:rPr lang="en-US" altLang="zh-CN" sz="2400" b="0" dirty="0">
                    <a:latin typeface="Times New Roman" panose="02020603050405020304" pitchFamily="18" charset="0"/>
                  </a:rPr>
                  <a:t>is the same whether measured in the time-domain or the frequency-domain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sz="2400" b="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4369"/>
                <a:ext cx="7772400" cy="5549900"/>
              </a:xfrm>
              <a:blipFill rotWithShape="1">
                <a:blip r:embed="rId1"/>
                <a:stretch>
                  <a:fillRect t="-10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26721" y="3659079"/>
                <a:ext cx="8534399" cy="251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Proof: 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 &lt;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𝑗𝑙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+∞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1" y="3659079"/>
                <a:ext cx="8534399" cy="2514791"/>
              </a:xfrm>
              <a:prstGeom prst="rect">
                <a:avLst/>
              </a:prstGeom>
              <a:blipFill rotWithShape="1">
                <a:blip r:embed="rId2"/>
                <a:stretch>
                  <a:fillRect t="-8" b="-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 bwMode="auto">
          <a:xfrm>
            <a:off x="268224" y="3576918"/>
            <a:ext cx="8692896" cy="270734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r>
              <a:rPr lang="en-US" altLang="zh-TW" dirty="0">
                <a:ea typeface="PMingLiU" pitchFamily="18" charset="-120"/>
              </a:rPr>
              <a:t>More</a:t>
            </a:r>
            <a:endParaRPr lang="zh-TW" altLang="en-US" dirty="0">
              <a:ea typeface="PMingLiU" pitchFamily="18" charset="-120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277813" y="1981200"/>
            <a:ext cx="8180387" cy="4025900"/>
          </a:xfrm>
        </p:spPr>
        <p:txBody>
          <a:bodyPr vert="horz" wrap="square" lIns="91440" tIns="45720" rIns="91440" bIns="45720" anchor="t" anchorCtr="0"/>
          <a:p>
            <a:r>
              <a:rPr lang="en-US" altLang="zh-TW" dirty="0">
                <a:ea typeface="PMingLiU" pitchFamily="18" charset="-120"/>
              </a:rPr>
              <a:t>Frequency shifting</a:t>
            </a:r>
            <a:endParaRPr lang="en-US" altLang="zh-TW" dirty="0">
              <a:ea typeface="PMingLiU" pitchFamily="18" charset="-120"/>
            </a:endParaRPr>
          </a:p>
          <a:p>
            <a:endParaRPr lang="en-US" altLang="zh-TW" dirty="0">
              <a:ea typeface="PMingLiU" pitchFamily="18" charset="-120"/>
            </a:endParaRPr>
          </a:p>
          <a:p>
            <a:endParaRPr lang="en-US" altLang="zh-TW" dirty="0">
              <a:ea typeface="PMingLiU" pitchFamily="18" charset="-120"/>
            </a:endParaRPr>
          </a:p>
          <a:p>
            <a:r>
              <a:rPr lang="en-US" altLang="zh-TW" dirty="0">
                <a:ea typeface="PMingLiU" pitchFamily="18" charset="-120"/>
              </a:rPr>
              <a:t>Differentiation</a:t>
            </a:r>
            <a:endParaRPr lang="en-US" altLang="zh-TW" dirty="0">
              <a:ea typeface="PMingLiU" pitchFamily="18" charset="-120"/>
            </a:endParaRPr>
          </a:p>
          <a:p>
            <a:endParaRPr lang="en-US" altLang="zh-TW" dirty="0">
              <a:ea typeface="PMingLiU" pitchFamily="18" charset="-120"/>
            </a:endParaRPr>
          </a:p>
          <a:p>
            <a:endParaRPr lang="en-US" altLang="zh-TW" dirty="0">
              <a:ea typeface="PMingLiU" pitchFamily="18" charset="-120"/>
            </a:endParaRPr>
          </a:p>
          <a:p>
            <a:r>
              <a:rPr lang="en-US" altLang="zh-TW" dirty="0">
                <a:ea typeface="PMingLiU" pitchFamily="18" charset="-120"/>
              </a:rPr>
              <a:t>Integration</a:t>
            </a:r>
            <a:endParaRPr lang="zh-TW" altLang="en-US" dirty="0">
              <a:ea typeface="PMingLiU" pitchFamily="18" charset="-120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8133" name="Object 2"/>
          <p:cNvGraphicFramePr>
            <a:graphicFrameLocks noChangeAspect="1"/>
          </p:cNvGraphicFramePr>
          <p:nvPr/>
        </p:nvGraphicFramePr>
        <p:xfrm>
          <a:off x="942975" y="2586038"/>
          <a:ext cx="38433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257300" imgH="241300" progId="Equation.DSMT4">
                  <p:embed/>
                </p:oleObj>
              </mc:Choice>
              <mc:Fallback>
                <p:oleObj name="" r:id="rId1" imgW="1257300" imgH="2413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2975" y="2586038"/>
                        <a:ext cx="3843338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Box 5"/>
          <p:cNvSpPr txBox="1"/>
          <p:nvPr/>
        </p:nvSpPr>
        <p:spPr>
          <a:xfrm>
            <a:off x="5603875" y="1504950"/>
            <a:ext cx="3216275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200" dirty="0">
                <a:latin typeface="Times New Roman" panose="02020603050405020304" pitchFamily="18" charset="0"/>
              </a:rPr>
              <a:t>Note: </a:t>
            </a:r>
            <a:endParaRPr lang="en-US" altLang="zh-TW" sz="2200" dirty="0">
              <a:latin typeface="Times New Roman" panose="02020603050405020304" pitchFamily="18" charset="0"/>
            </a:endParaRPr>
          </a:p>
          <a:p>
            <a:r>
              <a:rPr lang="en-US" altLang="zh-TW" sz="2200" i="1" dirty="0">
                <a:latin typeface="Times New Roman" panose="02020603050405020304" pitchFamily="18" charset="0"/>
              </a:rPr>
              <a:t>x</a:t>
            </a:r>
            <a:r>
              <a:rPr lang="en-US" altLang="zh-TW" sz="2200" dirty="0"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</a:rPr>
              <a:t>t</a:t>
            </a:r>
            <a:r>
              <a:rPr lang="en-US" altLang="zh-TW" sz="2200" dirty="0">
                <a:latin typeface="Times New Roman" panose="02020603050405020304" pitchFamily="18" charset="0"/>
              </a:rPr>
              <a:t>) is periodic  with</a:t>
            </a:r>
            <a:endParaRPr lang="en-US" altLang="zh-TW" sz="2200" dirty="0">
              <a:latin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</a:rPr>
              <a:t>fundamental frequency </a:t>
            </a:r>
            <a:r>
              <a:rPr lang="el-GR" altLang="zh-TW" sz="2200" dirty="0">
                <a:latin typeface="Times New Roman" panose="02020603050405020304" pitchFamily="18" charset="0"/>
              </a:rPr>
              <a:t>ω</a:t>
            </a:r>
            <a:r>
              <a:rPr lang="en-US" altLang="zh-TW" sz="2200" baseline="-25000" dirty="0">
                <a:latin typeface="Times New Roman" panose="02020603050405020304" pitchFamily="18" charset="0"/>
              </a:rPr>
              <a:t>0</a:t>
            </a:r>
            <a:r>
              <a:rPr lang="en-US" altLang="zh-TW" sz="2200" dirty="0">
                <a:latin typeface="Times New Roman" panose="02020603050405020304" pitchFamily="18" charset="0"/>
              </a:rPr>
              <a:t> </a:t>
            </a:r>
            <a:endParaRPr lang="zh-TW" alt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8135" name="Object 3"/>
          <p:cNvGraphicFramePr>
            <a:graphicFrameLocks noChangeAspect="1"/>
          </p:cNvGraphicFramePr>
          <p:nvPr/>
        </p:nvGraphicFramePr>
        <p:xfrm>
          <a:off x="2182813" y="3965575"/>
          <a:ext cx="3144837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028065" imgH="393700" progId="Equation.DSMT4">
                  <p:embed/>
                </p:oleObj>
              </mc:Choice>
              <mc:Fallback>
                <p:oleObj name="" r:id="rId3" imgW="1028065" imgH="3937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2813" y="3965575"/>
                        <a:ext cx="3144837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4"/>
          <p:cNvGraphicFramePr>
            <a:graphicFrameLocks noChangeAspect="1"/>
          </p:cNvGraphicFramePr>
          <p:nvPr/>
        </p:nvGraphicFramePr>
        <p:xfrm>
          <a:off x="6248400" y="2662238"/>
          <a:ext cx="24066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787400" imgH="228600" progId="Equation.DSMT4">
                  <p:embed/>
                </p:oleObj>
              </mc:Choice>
              <mc:Fallback>
                <p:oleObj name="" r:id="rId5" imgW="787400" imgH="228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8400" y="2662238"/>
                        <a:ext cx="2406650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5"/>
          <p:cNvGraphicFramePr>
            <a:graphicFrameLocks noChangeAspect="1"/>
          </p:cNvGraphicFramePr>
          <p:nvPr/>
        </p:nvGraphicFramePr>
        <p:xfrm>
          <a:off x="966788" y="5395913"/>
          <a:ext cx="4697412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1536700" imgH="431800" progId="Equation.DSMT4">
                  <p:embed/>
                </p:oleObj>
              </mc:Choice>
              <mc:Fallback>
                <p:oleObj name="" r:id="rId7" imgW="1536700" imgH="431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6788" y="5395913"/>
                        <a:ext cx="4697412" cy="1300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Rectangle 9"/>
          <p:cNvSpPr/>
          <p:nvPr/>
        </p:nvSpPr>
        <p:spPr>
          <a:xfrm>
            <a:off x="5645150" y="1550988"/>
            <a:ext cx="3498850" cy="18081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endParaRPr lang="zh-TW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154" name="Picture 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52463" y="0"/>
            <a:ext cx="7762875" cy="6908800"/>
          </a:xfrm>
        </p:spPr>
      </p:pic>
      <p:sp>
        <p:nvSpPr>
          <p:cNvPr id="49155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r>
              <a:rPr lang="en-US" altLang="zh-CN" dirty="0">
                <a:ea typeface="宋体" panose="02010600030101010101" pitchFamily="2" charset="-122"/>
              </a:rPr>
              <a:t>Summary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Difference between periodic and aperiodic signals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Eigenfunction and eigenvalue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Fourier series for periodic signal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Analysis and synthesis equations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Properties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More: Gibbs phenomenon, Dirichlet conditions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r>
              <a:rPr lang="en-US" altLang="zh-CN" dirty="0">
                <a:ea typeface="宋体" panose="02010600030101010101" pitchFamily="2" charset="-122"/>
              </a:rPr>
              <a:t>Quiz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7385" y="2472055"/>
            <a:ext cx="5393055" cy="223647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r>
              <a:rPr lang="en-US" altLang="zh-CN" dirty="0">
                <a:ea typeface="宋体" panose="02010600030101010101" pitchFamily="2" charset="-122"/>
              </a:rPr>
              <a:t>Answer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0930" y="2404110"/>
            <a:ext cx="4532630" cy="1729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 vert="horz" wrap="square" lIns="92075" tIns="46038" rIns="92075" bIns="46038" anchor="ctr" anchorCtr="0"/>
          <a:p>
            <a:r>
              <a:rPr lang="en-US" altLang="zh-CN" dirty="0">
                <a:ea typeface="宋体" panose="02010600030101010101" pitchFamily="2" charset="-122"/>
              </a:rPr>
              <a:t>Review for Chapter 2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829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685800" y="1589088"/>
            <a:ext cx="7626350" cy="5268912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hlink"/>
              </a:buClr>
              <a:buSzPct val="80000"/>
              <a:buFont typeface="Wingdings" panose="05000000000000000000" pitchFamily="2" charset="2"/>
              <a:defRPr sz="2400"/>
            </a:lvl1pPr>
            <a:lvl2pPr lvl="1">
              <a:buClr>
                <a:schemeClr val="tx1"/>
              </a:buClr>
              <a:buSzPct val="90000"/>
              <a:buFontTx/>
              <a:buBlip>
                <a:blip r:embed="rId1"/>
              </a:buBlip>
              <a:defRPr sz="2000"/>
            </a:lvl2pPr>
            <a:lvl3pPr lvl="2">
              <a:buClr>
                <a:schemeClr val="accent1"/>
              </a:buClr>
              <a:buSzPct val="60000"/>
              <a:buFont typeface="Wingdings" panose="05000000000000000000" pitchFamily="2" charset="2"/>
              <a:defRPr sz="1800"/>
            </a:lvl3pPr>
            <a:lvl4pPr lvl="3">
              <a:buClr>
                <a:schemeClr val="tx1"/>
              </a:buClr>
              <a:buSzTx/>
              <a:buFontTx/>
              <a:defRPr sz="1800"/>
            </a:lvl4pPr>
            <a:lvl5pPr lvl="4">
              <a:buClr>
                <a:schemeClr val="accent1"/>
              </a:buClr>
              <a:buSzTx/>
              <a:buFontTx/>
              <a:defRPr sz="1400"/>
            </a:lvl5pPr>
          </a:lstStyle>
          <a:p>
            <a:pPr lvl="0"/>
            <a:r>
              <a:rPr lang="en-US" altLang="zh-CN" dirty="0">
                <a:ea typeface="宋体" panose="02010600030101010101" pitchFamily="2" charset="-122"/>
              </a:rPr>
              <a:t>Why to introduce unit impulse response?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Why to introduce convolution?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(DT or CT) Signal can be represented by a linear combination of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unit impulse function</a:t>
            </a:r>
            <a:endParaRPr lang="en-US" altLang="zh-CN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When it goes through the system, the output is computed via convolution of input signal and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unit impulse response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124" name="Picture 2"/>
          <p:cNvPicPr>
            <a:picLocks noChangeAspect="1"/>
          </p:cNvPicPr>
          <p:nvPr>
            <p:ph type="subTitle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84275" y="2197100"/>
            <a:ext cx="6472238" cy="20796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4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charRg st="45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75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8291">
                                            <p:txEl>
                                              <p:charRg st="75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161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68291">
                                            <p:txEl>
                                              <p:charRg st="161" end="2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534988" y="1598613"/>
            <a:ext cx="8021637" cy="1470025"/>
          </a:xfrm>
        </p:spPr>
        <p:txBody>
          <a:bodyPr vert="horz" wrap="square" lIns="92075" tIns="46038" rIns="92075" bIns="46038" anchor="ctr" anchorCtr="0"/>
          <a:p>
            <a:pPr eaLnBrk="1" hangingPunct="1">
              <a:buClrTx/>
              <a:buSzTx/>
              <a:buFontTx/>
            </a:pPr>
            <a:r>
              <a:rPr lang="en-US" altLang="zh-CN" sz="3600" dirty="0">
                <a:solidFill>
                  <a:srgbClr val="C00000"/>
                </a:solidFill>
                <a:ea typeface="宋体" panose="02010600030101010101" pitchFamily="2" charset="-122"/>
              </a:rPr>
              <a:t>Chapter 3</a:t>
            </a:r>
            <a:br>
              <a:rPr lang="en-US" altLang="zh-CN" sz="3600" dirty="0">
                <a:solidFill>
                  <a:srgbClr val="C00000"/>
                </a:solidFill>
                <a:ea typeface="宋体" panose="02010600030101010101" pitchFamily="2" charset="-122"/>
              </a:rPr>
            </a:br>
            <a:br>
              <a:rPr lang="en-US" altLang="zh-CN" sz="3600" dirty="0">
                <a:solidFill>
                  <a:srgbClr val="C00000"/>
                </a:solidFill>
                <a:ea typeface="宋体" panose="02010600030101010101" pitchFamily="2" charset="-122"/>
              </a:rPr>
            </a:br>
            <a:r>
              <a:rPr lang="en-US" altLang="zh-CN" sz="3600" dirty="0">
                <a:solidFill>
                  <a:srgbClr val="C00000"/>
                </a:solidFill>
                <a:ea typeface="宋体" panose="02010600030101010101" pitchFamily="2" charset="-122"/>
              </a:rPr>
              <a:t>Fourier Series Representation of Periodic Signals</a:t>
            </a:r>
            <a:endParaRPr lang="en-US" altLang="zh-CN" sz="36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4"/>
          <p:cNvSpPr>
            <a:spLocks noGrp="1"/>
          </p:cNvSpPr>
          <p:nvPr>
            <p:ph type="ctrTitle"/>
          </p:nvPr>
        </p:nvSpPr>
        <p:spPr/>
        <p:txBody>
          <a:bodyPr vert="horz" wrap="square" lIns="92075" tIns="46038" rIns="92075" bIns="46038" anchor="ctr" anchorCtr="0"/>
          <a:p>
            <a:pPr>
              <a:buClrTx/>
              <a:buSzTx/>
              <a:buFontTx/>
            </a:pPr>
            <a:r>
              <a:rPr lang="en-GB" altLang="zh-CN" dirty="0">
                <a:ea typeface="宋体" panose="02010600030101010101" pitchFamily="2" charset="-122"/>
              </a:rPr>
              <a:t>Fourier Series – A Time-Frequency Analysis Perspective 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7171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r>
              <a:rPr lang="en-GB" altLang="zh-CN" dirty="0">
                <a:ea typeface="宋体" panose="02010600030101010101" pitchFamily="2" charset="-122"/>
              </a:rPr>
              <a:t>Joseph Fourier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8195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8196" name="Picture 4" descr="http://www.frca.co.uk/images/fourier-1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7225" y="2184400"/>
            <a:ext cx="4157663" cy="3390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 descr="http://www.sciencephoto.com/images/download_wm_image.html/H406225-Joseph_Fourier-SPL.jpg?id=7240602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790700"/>
            <a:ext cx="3549650" cy="413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15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9219" name="Picture 8" descr="pris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1603375"/>
            <a:ext cx="7089775" cy="450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Rectangle 9"/>
          <p:cNvSpPr>
            <a:spLocks noGrp="1"/>
          </p:cNvSpPr>
          <p:nvPr>
            <p:ph type="title"/>
          </p:nvPr>
        </p:nvSpPr>
        <p:spPr>
          <a:xfrm>
            <a:off x="1004888" y="593725"/>
            <a:ext cx="7224712" cy="838200"/>
          </a:xfrm>
        </p:spPr>
        <p:txBody>
          <a:bodyPr vert="horz" wrap="square" lIns="92075" tIns="46038" rIns="92075" bIns="46038" anchor="ctr" anchorCtr="0"/>
          <a:p>
            <a:r>
              <a:rPr lang="en-GB" altLang="zh-CN" dirty="0">
                <a:ea typeface="宋体" panose="02010600030101010101" pitchFamily="2" charset="-122"/>
              </a:rPr>
              <a:t>A Useful Analogy</a:t>
            </a: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364,&quot;width&quot;:5700}"/>
</p:tagLst>
</file>

<file path=ppt/theme/theme1.xml><?xml version="1.0" encoding="utf-8"?>
<a:theme xmlns:a="http://schemas.openxmlformats.org/drawingml/2006/main" name="Soaring">
  <a:themeElements>
    <a:clrScheme name="Soaring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Gulim" pitchFamily="34" charset="-127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aring">
  <a:themeElements>
    <a:clrScheme name="Soaring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Gulim" pitchFamily="34" charset="-127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oaring">
  <a:themeElements>
    <a:clrScheme name="Soaring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Gulim" pitchFamily="34" charset="-127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Soaring">
  <a:themeElements>
    <a:clrScheme name="Soaring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Gulim" pitchFamily="34" charset="-127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Soaring">
  <a:themeElements>
    <a:clrScheme name="Soaring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Gulim" pitchFamily="34" charset="-127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5563</Words>
  <Application>WPS 演示</Application>
  <PresentationFormat/>
  <Paragraphs>381</Paragraphs>
  <Slides>47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47</vt:i4>
      </vt:variant>
    </vt:vector>
  </HeadingPairs>
  <TitlesOfParts>
    <vt:vector size="83" baseType="lpstr">
      <vt:lpstr>Arial</vt:lpstr>
      <vt:lpstr>宋体</vt:lpstr>
      <vt:lpstr>Wingdings</vt:lpstr>
      <vt:lpstr>Gulim</vt:lpstr>
      <vt:lpstr>Malgun Gothic</vt:lpstr>
      <vt:lpstr>Times New Roman</vt:lpstr>
      <vt:lpstr>PMingLiU</vt:lpstr>
      <vt:lpstr>MingLiU-ExtB</vt:lpstr>
      <vt:lpstr>Calibri</vt:lpstr>
      <vt:lpstr>Tahoma</vt:lpstr>
      <vt:lpstr>微软雅黑</vt:lpstr>
      <vt:lpstr>Arial Unicode MS</vt:lpstr>
      <vt:lpstr>Symbol</vt:lpstr>
      <vt:lpstr>DFKai-SB</vt:lpstr>
      <vt:lpstr>Cambria Math</vt:lpstr>
      <vt:lpstr>DFKai-SB</vt:lpstr>
      <vt:lpstr>Yu Gothic</vt:lpstr>
      <vt:lpstr>Soaring</vt:lpstr>
      <vt:lpstr>1_Soaring</vt:lpstr>
      <vt:lpstr>2_Soaring</vt:lpstr>
      <vt:lpstr>3_Soaring</vt:lpstr>
      <vt:lpstr>4_Soaring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Notes</vt:lpstr>
      <vt:lpstr>Block diagram representation - CT</vt:lpstr>
      <vt:lpstr>Block diagram representation - DT</vt:lpstr>
      <vt:lpstr>From block diagram to difference equation</vt:lpstr>
      <vt:lpstr>Review for Chapter 2</vt:lpstr>
      <vt:lpstr>Chapter 3  Fourier Series Representation of Periodic Signals</vt:lpstr>
      <vt:lpstr>Fourier Series – A Time-Frequency Analysis Perspective </vt:lpstr>
      <vt:lpstr>Joseph Fourier</vt:lpstr>
      <vt:lpstr>A Useful Analogy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Composite Signals and Periodicity</vt:lpstr>
      <vt:lpstr>Fourier Analysis</vt:lpstr>
      <vt:lpstr>PowerPoint 演示文稿</vt:lpstr>
      <vt:lpstr>Fourier Series – An LTI System Analysis Perspective</vt:lpstr>
      <vt:lpstr>How to represent signals in the study of LTI systems? </vt:lpstr>
      <vt:lpstr>Eigenfunctions k(t) and Their Properties</vt:lpstr>
      <vt:lpstr>Two Key Questions</vt:lpstr>
      <vt:lpstr>Various Eigenfunctions</vt:lpstr>
      <vt:lpstr>Complex Exponentials - The Only Eigenfunctions of Any LTI Systems</vt:lpstr>
      <vt:lpstr>System Functions H(s) or H(z)</vt:lpstr>
      <vt:lpstr>Question 2: What kinds of signals can we represent as “sums” of complex exponentials?</vt:lpstr>
      <vt:lpstr>PowerPoint 演示文稿</vt:lpstr>
      <vt:lpstr>Back to Fourier Series</vt:lpstr>
      <vt:lpstr>Inner Product of Exponential Signals</vt:lpstr>
      <vt:lpstr>How to Obtain Fourier Coefficients</vt:lpstr>
      <vt:lpstr>Finally…</vt:lpstr>
      <vt:lpstr>Example 3.5: Periodic Square Wave</vt:lpstr>
      <vt:lpstr>Example: Synthesis</vt:lpstr>
      <vt:lpstr>Periodic Impulse Train</vt:lpstr>
      <vt:lpstr>Convergence of CT Fourier Series</vt:lpstr>
      <vt:lpstr>Dirichlet Conditions</vt:lpstr>
      <vt:lpstr>CT Fourier Series Pairs</vt:lpstr>
      <vt:lpstr>(A Few ) Properties of CT Fourier Series</vt:lpstr>
      <vt:lpstr>PowerPoint 演示文稿</vt:lpstr>
      <vt:lpstr>PowerPoint 演示文稿</vt:lpstr>
      <vt:lpstr>PowerPoint 演示文稿</vt:lpstr>
      <vt:lpstr>More</vt:lpstr>
      <vt:lpstr>PowerPoint 演示文稿</vt:lpstr>
      <vt:lpstr>Summary</vt:lpstr>
      <vt:lpstr>Summary</vt:lpstr>
      <vt:lpstr>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SUWA_D2H2_E-medicine</dc:title>
  <dc:creator>E-medicine Team @ NTU</dc:creator>
  <cp:lastModifiedBy>Fan Liu</cp:lastModifiedBy>
  <cp:revision>1845</cp:revision>
  <cp:lastPrinted>2001-09-26T18:51:00Z</cp:lastPrinted>
  <dcterms:created xsi:type="dcterms:W3CDTF">1999-06-19T12:47:00Z</dcterms:created>
  <dcterms:modified xsi:type="dcterms:W3CDTF">2021-10-11T14:49:53Z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9E7FCD0D133C4ED7B36C1ACF841807D3</vt:lpwstr>
  </property>
</Properties>
</file>