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0" r:id="rId5"/>
    <p:sldId id="259" r:id="rId6"/>
    <p:sldId id="258" r:id="rId7"/>
    <p:sldId id="263" r:id="rId8"/>
    <p:sldId id="261" r:id="rId9"/>
    <p:sldId id="262" r:id="rId10"/>
    <p:sldId id="264" r:id="rId11"/>
    <p:sldId id="265" r:id="rId12"/>
    <p:sldId id="267" r:id="rId13"/>
    <p:sldId id="266" r:id="rId14"/>
    <p:sldId id="269" r:id="rId15"/>
    <p:sldId id="268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18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9215-838B-49CB-890D-9F88C1FF45E9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4B86-E2CA-449F-A80B-3C12C88CB6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STM32   </a:t>
            </a:r>
            <a:r>
              <a:rPr lang="en-US" altLang="zh-CN" dirty="0" smtClean="0">
                <a:solidFill>
                  <a:srgbClr val="FF0000"/>
                </a:solidFill>
              </a:rPr>
              <a:t>RTC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（时间）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位</a:t>
            </a:r>
            <a:r>
              <a:rPr lang="en-US" altLang="zh-CN" b="1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b="1" dirty="0"/>
              <a:t> CNF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配置标志 </a:t>
            </a:r>
            <a:r>
              <a:rPr lang="en-US" altLang="zh-CN" dirty="0"/>
              <a:t>(Configuration flag)</a:t>
            </a:r>
            <a:br>
              <a:rPr lang="en-US" altLang="zh-CN" dirty="0"/>
            </a:br>
            <a:r>
              <a:rPr lang="en-US" altLang="zh-CN" dirty="0" smtClean="0"/>
              <a:t>         </a:t>
            </a:r>
            <a:r>
              <a:rPr lang="zh-CN" altLang="en-US" dirty="0" smtClean="0"/>
              <a:t>此</a:t>
            </a:r>
            <a:r>
              <a:rPr lang="zh-CN" altLang="en-US" dirty="0"/>
              <a:t>位必须由软件</a:t>
            </a:r>
            <a:r>
              <a:rPr lang="zh-CN" altLang="en-US" dirty="0" smtClean="0"/>
              <a:t>置</a:t>
            </a:r>
            <a:r>
              <a:rPr lang="en-US" altLang="zh-CN" dirty="0" smtClean="0"/>
              <a:t>’1</a:t>
            </a:r>
            <a:r>
              <a:rPr lang="en-US" altLang="zh-CN" dirty="0"/>
              <a:t>’</a:t>
            </a:r>
            <a:r>
              <a:rPr lang="zh-CN" altLang="en-US" dirty="0"/>
              <a:t>以进入配置模式，从而允许向</a:t>
            </a:r>
            <a:r>
              <a:rPr lang="en-US" altLang="zh-CN" dirty="0"/>
              <a:t>RTC_</a:t>
            </a:r>
            <a:r>
              <a:rPr lang="en-US" altLang="zh-CN" dirty="0">
                <a:solidFill>
                  <a:srgbClr val="FF0000"/>
                </a:solidFill>
              </a:rPr>
              <a:t>CNT</a:t>
            </a:r>
            <a:r>
              <a:rPr lang="zh-CN" altLang="en-US" dirty="0"/>
              <a:t>、 </a:t>
            </a:r>
            <a:r>
              <a:rPr lang="en-US" altLang="zh-CN" dirty="0"/>
              <a:t>RTC_</a:t>
            </a:r>
            <a:r>
              <a:rPr lang="en-US" altLang="zh-CN" dirty="0">
                <a:solidFill>
                  <a:srgbClr val="FF0000"/>
                </a:solidFill>
              </a:rPr>
              <a:t>ALR</a:t>
            </a:r>
            <a:r>
              <a:rPr lang="zh-CN" altLang="en-US" dirty="0"/>
              <a:t>或</a:t>
            </a:r>
            <a:r>
              <a:rPr lang="en-US" altLang="zh-CN" dirty="0"/>
              <a:t>RTC_</a:t>
            </a:r>
            <a:r>
              <a:rPr lang="en-US" altLang="zh-CN" dirty="0">
                <a:solidFill>
                  <a:srgbClr val="FF0000"/>
                </a:solidFill>
              </a:rPr>
              <a:t>PRL</a:t>
            </a:r>
            <a:r>
              <a:rPr lang="zh-CN" altLang="en-US" dirty="0" smtClean="0"/>
              <a:t>寄存器写入</a:t>
            </a:r>
            <a:r>
              <a:rPr lang="zh-CN" altLang="en-US" dirty="0"/>
              <a:t>数据。只有当此位在被</a:t>
            </a:r>
            <a:r>
              <a:rPr lang="zh-CN" altLang="en-US" dirty="0" smtClean="0"/>
              <a:t>置</a:t>
            </a:r>
            <a:r>
              <a:rPr lang="en-US" altLang="zh-CN" dirty="0" smtClean="0"/>
              <a:t>’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/>
              <a:t>’</a:t>
            </a:r>
            <a:r>
              <a:rPr lang="zh-CN" altLang="en-US" dirty="0"/>
              <a:t>并重新由软件</a:t>
            </a:r>
            <a:r>
              <a:rPr lang="zh-CN" altLang="en-US" dirty="0" smtClean="0"/>
              <a:t>清</a:t>
            </a:r>
            <a:r>
              <a:rPr lang="en-US" altLang="zh-CN" dirty="0" smtClean="0"/>
              <a:t>’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/>
              <a:t>’</a:t>
            </a:r>
            <a:r>
              <a:rPr lang="zh-CN" altLang="en-US" dirty="0"/>
              <a:t>后，才会执行写操作。</a:t>
            </a:r>
            <a:br>
              <a:rPr lang="zh-CN" altLang="en-US" dirty="0"/>
            </a:br>
            <a:r>
              <a:rPr lang="en-US" altLang="zh-CN" dirty="0"/>
              <a:t>0</a:t>
            </a:r>
            <a:r>
              <a:rPr lang="zh-CN" altLang="en-US" dirty="0"/>
              <a:t>：退出配置模式</a:t>
            </a:r>
            <a:r>
              <a:rPr lang="en-US" altLang="zh-CN" dirty="0"/>
              <a:t>(</a:t>
            </a:r>
            <a:r>
              <a:rPr lang="zh-CN" altLang="en-US" dirty="0"/>
              <a:t>开始更新</a:t>
            </a:r>
            <a:r>
              <a:rPr lang="en-US" altLang="zh-CN" dirty="0"/>
              <a:t>RTC</a:t>
            </a:r>
            <a:r>
              <a:rPr lang="zh-CN" altLang="en-US" dirty="0"/>
              <a:t>寄存器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：进入配置模式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400600"/>
          </a:xfrm>
        </p:spPr>
        <p:txBody>
          <a:bodyPr>
            <a:normAutofit fontScale="92500" lnSpcReduction="10000"/>
          </a:bodyPr>
          <a:lstStyle/>
          <a:p>
            <a:pPr marL="0" indent="85725">
              <a:lnSpc>
                <a:spcPct val="170000"/>
              </a:lnSpc>
            </a:pPr>
            <a:r>
              <a:rPr lang="zh-CN" altLang="en-US" dirty="0" smtClean="0"/>
              <a:t>位</a:t>
            </a:r>
            <a:r>
              <a:rPr lang="en-US" altLang="zh-CN" dirty="0" smtClean="0"/>
              <a:t>3:</a:t>
            </a: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RSF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寄存器同步标志 </a:t>
            </a:r>
            <a:r>
              <a:rPr lang="en-US" altLang="zh-CN" dirty="0"/>
              <a:t>(Registers </a:t>
            </a:r>
            <a:r>
              <a:rPr lang="en-US" altLang="zh-CN" dirty="0" smtClean="0"/>
              <a:t>synch’ </a:t>
            </a:r>
            <a:r>
              <a:rPr lang="en-US" altLang="zh-CN" dirty="0"/>
              <a:t>flag)</a:t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每当</a:t>
            </a:r>
            <a:r>
              <a:rPr lang="en-US" altLang="zh-CN" dirty="0"/>
              <a:t>RTC_CNT</a:t>
            </a:r>
            <a:r>
              <a:rPr lang="zh-CN" altLang="en-US" dirty="0"/>
              <a:t>寄存器和</a:t>
            </a:r>
            <a:r>
              <a:rPr lang="en-US" altLang="zh-CN" dirty="0"/>
              <a:t>RTC_DIV</a:t>
            </a:r>
            <a:r>
              <a:rPr lang="zh-CN" altLang="en-US" dirty="0"/>
              <a:t>寄存器由软件更新或</a:t>
            </a:r>
            <a:r>
              <a:rPr lang="zh-CN" altLang="en-US" dirty="0" smtClean="0"/>
              <a:t>清</a:t>
            </a:r>
            <a:r>
              <a:rPr lang="en-US" altLang="zh-CN" dirty="0" smtClean="0"/>
              <a:t>’0</a:t>
            </a:r>
            <a:r>
              <a:rPr lang="en-US" altLang="zh-CN" dirty="0"/>
              <a:t>’</a:t>
            </a:r>
            <a:r>
              <a:rPr lang="zh-CN" altLang="en-US" dirty="0"/>
              <a:t>时，此位由硬件</a:t>
            </a:r>
            <a:r>
              <a:rPr lang="zh-CN" altLang="en-US" dirty="0" smtClean="0"/>
              <a:t>置</a:t>
            </a:r>
            <a:r>
              <a:rPr lang="en-US" altLang="zh-CN" dirty="0" smtClean="0"/>
              <a:t>’1</a:t>
            </a:r>
            <a:r>
              <a:rPr lang="en-US" altLang="zh-CN" dirty="0"/>
              <a:t>’</a:t>
            </a:r>
            <a:r>
              <a:rPr lang="zh-CN" altLang="en-US" dirty="0" smtClean="0"/>
              <a:t>。要</a:t>
            </a:r>
            <a:r>
              <a:rPr lang="zh-CN" altLang="en-US" dirty="0"/>
              <a:t>进行任何的读操作之前，用户程序必须</a:t>
            </a:r>
            <a:r>
              <a:rPr lang="zh-CN" altLang="en-US" dirty="0" smtClean="0"/>
              <a:t>等待这</a:t>
            </a:r>
            <a:r>
              <a:rPr lang="zh-CN" altLang="en-US" dirty="0"/>
              <a:t>位被硬件</a:t>
            </a:r>
            <a:r>
              <a:rPr lang="zh-CN" altLang="en-US" dirty="0" smtClean="0"/>
              <a:t>置</a:t>
            </a:r>
            <a:r>
              <a:rPr lang="en-US" altLang="zh-CN" dirty="0" smtClean="0"/>
              <a:t>’1</a:t>
            </a:r>
            <a:r>
              <a:rPr lang="en-US" altLang="zh-CN" dirty="0"/>
              <a:t>’</a:t>
            </a:r>
            <a:r>
              <a:rPr lang="zh-CN" altLang="en-US" dirty="0"/>
              <a:t>，以确保</a:t>
            </a:r>
            <a:r>
              <a:rPr lang="en-US" altLang="zh-CN" dirty="0">
                <a:solidFill>
                  <a:srgbClr val="FF0000"/>
                </a:solidFill>
              </a:rPr>
              <a:t>RTC_CNT</a:t>
            </a:r>
            <a:r>
              <a:rPr lang="zh-CN" altLang="en-US" dirty="0">
                <a:solidFill>
                  <a:srgbClr val="FF0000"/>
                </a:solidFill>
              </a:rPr>
              <a:t>、 </a:t>
            </a:r>
            <a:r>
              <a:rPr lang="en-US" altLang="zh-CN" dirty="0">
                <a:solidFill>
                  <a:srgbClr val="FF0000"/>
                </a:solidFill>
              </a:rPr>
              <a:t>RTC_ALR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RTC_PRL</a:t>
            </a:r>
            <a:r>
              <a:rPr lang="zh-CN" altLang="en-US" dirty="0"/>
              <a:t>已经被同步。</a:t>
            </a:r>
            <a:br>
              <a:rPr lang="zh-CN" altLang="en-US" dirty="0"/>
            </a:br>
            <a:r>
              <a:rPr lang="en-US" altLang="zh-CN" dirty="0"/>
              <a:t>0</a:t>
            </a:r>
            <a:r>
              <a:rPr lang="zh-CN" altLang="en-US" dirty="0"/>
              <a:t>：寄存器尚未被同步；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：寄存器已经被同步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 smtClean="0"/>
              <a:t>位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OWF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溢出标志 </a:t>
            </a:r>
            <a:r>
              <a:rPr lang="en-US" altLang="zh-CN" dirty="0"/>
              <a:t>(Overflow flag)</a:t>
            </a:r>
            <a:br>
              <a:rPr lang="en-US" altLang="zh-CN" dirty="0"/>
            </a:br>
            <a:r>
              <a:rPr lang="en-US" altLang="zh-CN" dirty="0" smtClean="0"/>
              <a:t>        </a:t>
            </a:r>
            <a:r>
              <a:rPr lang="zh-CN" altLang="en-US" dirty="0" smtClean="0"/>
              <a:t>当</a:t>
            </a:r>
            <a:r>
              <a:rPr lang="en-US" altLang="zh-CN" dirty="0"/>
              <a:t>32</a:t>
            </a:r>
            <a:r>
              <a:rPr lang="zh-CN" altLang="en-US" dirty="0"/>
              <a:t>位可编程计数器溢出时，此位由硬件</a:t>
            </a:r>
            <a:r>
              <a:rPr lang="zh-CN" altLang="en-US" dirty="0" smtClean="0"/>
              <a:t>置</a:t>
            </a:r>
            <a:r>
              <a:rPr lang="en-US" altLang="zh-CN" dirty="0" smtClean="0"/>
              <a:t>’1</a:t>
            </a:r>
            <a:r>
              <a:rPr lang="en-US" altLang="zh-CN" dirty="0"/>
              <a:t>’</a:t>
            </a:r>
            <a:r>
              <a:rPr lang="zh-CN" altLang="en-US" dirty="0"/>
              <a:t>。如果</a:t>
            </a:r>
            <a:r>
              <a:rPr lang="en-US" altLang="zh-CN" dirty="0"/>
              <a:t>RTC_CRH</a:t>
            </a:r>
            <a:r>
              <a:rPr lang="zh-CN" altLang="en-US" dirty="0"/>
              <a:t>寄存器中</a:t>
            </a:r>
            <a:r>
              <a:rPr lang="en-US" altLang="zh-CN" dirty="0"/>
              <a:t>OWIE=1</a:t>
            </a:r>
            <a:r>
              <a:rPr lang="zh-CN" altLang="en-US" dirty="0"/>
              <a:t>，则产生</a:t>
            </a:r>
            <a:r>
              <a:rPr lang="zh-CN" altLang="en-US" dirty="0" smtClean="0"/>
              <a:t>中断</a:t>
            </a:r>
            <a:r>
              <a:rPr lang="zh-CN" altLang="en-US" dirty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此位只能由软件</a:t>
            </a:r>
            <a:r>
              <a:rPr lang="zh-CN" altLang="en-US" b="1" dirty="0" smtClean="0">
                <a:solidFill>
                  <a:srgbClr val="FF0000"/>
                </a:solidFill>
              </a:rPr>
              <a:t>清</a:t>
            </a:r>
            <a:r>
              <a:rPr lang="en-US" altLang="zh-CN" b="1" dirty="0" smtClean="0">
                <a:solidFill>
                  <a:srgbClr val="FF0000"/>
                </a:solidFill>
              </a:rPr>
              <a:t>’0</a:t>
            </a:r>
            <a:r>
              <a:rPr lang="en-US" altLang="zh-CN" b="1" dirty="0">
                <a:solidFill>
                  <a:srgbClr val="FF0000"/>
                </a:solidFill>
              </a:rPr>
              <a:t>’</a:t>
            </a:r>
            <a:r>
              <a:rPr lang="zh-CN" altLang="en-US" dirty="0"/>
              <a:t>。对此位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写</a:t>
            </a:r>
            <a:r>
              <a:rPr lang="en-US" altLang="zh-CN" b="1" u="sng" dirty="0" smtClean="0">
                <a:solidFill>
                  <a:srgbClr val="FF0000"/>
                </a:solidFill>
              </a:rPr>
              <a:t>’1’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无效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0</a:t>
            </a:r>
            <a:r>
              <a:rPr lang="zh-CN" altLang="en-US" dirty="0"/>
              <a:t>：无溢出；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zh-CN" altLang="en-US" dirty="0" smtClean="0"/>
              <a:t>计数器</a:t>
            </a:r>
            <a:r>
              <a:rPr lang="zh-CN" altLang="en-US" dirty="0"/>
              <a:t>溢出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b="1" dirty="0" smtClean="0"/>
              <a:t>位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ALRF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闹钟标志 </a:t>
            </a:r>
            <a:r>
              <a:rPr lang="en-US" altLang="zh-CN" dirty="0"/>
              <a:t>(Alarm flag)</a:t>
            </a:r>
            <a:br>
              <a:rPr lang="en-US" altLang="zh-CN" dirty="0"/>
            </a:br>
            <a:r>
              <a:rPr lang="en-US" altLang="zh-CN" dirty="0" smtClean="0"/>
              <a:t>        </a:t>
            </a:r>
            <a:r>
              <a:rPr lang="zh-CN" altLang="en-US" dirty="0" smtClean="0"/>
              <a:t>当</a:t>
            </a:r>
            <a:r>
              <a:rPr lang="en-US" altLang="zh-CN" dirty="0"/>
              <a:t>32</a:t>
            </a:r>
            <a:r>
              <a:rPr lang="zh-CN" altLang="en-US" dirty="0"/>
              <a:t>位可编程计数器达到</a:t>
            </a:r>
            <a:r>
              <a:rPr lang="en-US" altLang="zh-CN" dirty="0"/>
              <a:t>RTC_ALR</a:t>
            </a:r>
            <a:r>
              <a:rPr lang="zh-CN" altLang="en-US" dirty="0"/>
              <a:t>寄存器所设置的预定值，此位由硬件</a:t>
            </a:r>
            <a:r>
              <a:rPr lang="zh-CN" altLang="en-US" dirty="0" smtClean="0"/>
              <a:t>置</a:t>
            </a:r>
            <a:r>
              <a:rPr lang="en-US" altLang="zh-CN" dirty="0" smtClean="0"/>
              <a:t>’1</a:t>
            </a:r>
            <a:r>
              <a:rPr lang="en-US" altLang="zh-CN" dirty="0"/>
              <a:t>’</a:t>
            </a:r>
            <a:r>
              <a:rPr lang="zh-CN" altLang="en-US" dirty="0" smtClean="0"/>
              <a:t>。此</a:t>
            </a:r>
            <a:r>
              <a:rPr lang="zh-CN" altLang="en-US" dirty="0"/>
              <a:t>位只能由软件</a:t>
            </a:r>
            <a:r>
              <a:rPr lang="zh-CN" altLang="en-US" dirty="0" smtClean="0"/>
              <a:t>清</a:t>
            </a:r>
            <a:r>
              <a:rPr lang="en-US" altLang="zh-CN" dirty="0" smtClean="0"/>
              <a:t>’0</a:t>
            </a:r>
            <a:r>
              <a:rPr lang="en-US" altLang="zh-CN" dirty="0"/>
              <a:t>’</a:t>
            </a:r>
            <a:r>
              <a:rPr lang="zh-CN" altLang="en-US" dirty="0"/>
              <a:t>。对此位</a:t>
            </a:r>
            <a:r>
              <a:rPr lang="zh-CN" altLang="en-US" dirty="0" smtClean="0"/>
              <a:t>写</a:t>
            </a:r>
            <a:r>
              <a:rPr lang="en-US" altLang="zh-CN" dirty="0" smtClean="0"/>
              <a:t>’1’</a:t>
            </a:r>
            <a:r>
              <a:rPr lang="zh-CN" altLang="en-US" dirty="0" smtClean="0"/>
              <a:t>无效。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0</a:t>
            </a:r>
            <a:r>
              <a:rPr lang="zh-CN" altLang="en-US" dirty="0"/>
              <a:t>：无闹钟；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：有闹钟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6166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</a:pPr>
            <a:r>
              <a:rPr lang="zh-CN" altLang="en-US" dirty="0" smtClean="0"/>
              <a:t>位</a:t>
            </a:r>
            <a:r>
              <a:rPr lang="en-US" altLang="zh-CN" dirty="0" smtClean="0"/>
              <a:t>0: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SECF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秒标志 </a:t>
            </a:r>
            <a:r>
              <a:rPr lang="en-US" altLang="zh-CN" dirty="0"/>
              <a:t>(Second flag)</a:t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此</a:t>
            </a:r>
            <a:r>
              <a:rPr lang="zh-CN" altLang="en-US" dirty="0"/>
              <a:t>位由硬件</a:t>
            </a:r>
            <a:r>
              <a:rPr lang="zh-CN" altLang="en-US" dirty="0" smtClean="0"/>
              <a:t>置</a:t>
            </a:r>
            <a:r>
              <a:rPr lang="en-US" altLang="zh-CN" dirty="0" smtClean="0"/>
              <a:t>’1</a:t>
            </a:r>
            <a:r>
              <a:rPr lang="en-US" altLang="zh-CN" dirty="0"/>
              <a:t>’</a:t>
            </a:r>
            <a:r>
              <a:rPr lang="zh-CN" altLang="en-US" dirty="0"/>
              <a:t>同时</a:t>
            </a:r>
            <a:r>
              <a:rPr lang="en-US" altLang="zh-CN" dirty="0"/>
              <a:t>RTC</a:t>
            </a:r>
            <a:r>
              <a:rPr lang="zh-CN" altLang="en-US" dirty="0"/>
              <a:t>计数器加</a:t>
            </a:r>
            <a:r>
              <a:rPr lang="en-US" altLang="zh-CN" dirty="0"/>
              <a:t>1</a:t>
            </a:r>
            <a:r>
              <a:rPr lang="zh-CN" altLang="en-US" dirty="0" smtClean="0"/>
              <a:t>。此</a:t>
            </a:r>
            <a:r>
              <a:rPr lang="zh-CN" altLang="en-US" dirty="0"/>
              <a:t>标志为分辨率</a:t>
            </a:r>
            <a:r>
              <a:rPr lang="zh-CN" altLang="en-US" dirty="0" smtClean="0"/>
              <a:t>可编程</a:t>
            </a:r>
            <a:r>
              <a:rPr lang="zh-CN" altLang="en-US" dirty="0"/>
              <a:t>的</a:t>
            </a:r>
            <a:r>
              <a:rPr lang="en-US" altLang="zh-CN" dirty="0"/>
              <a:t>RTC</a:t>
            </a:r>
            <a:r>
              <a:rPr lang="zh-CN" altLang="en-US" dirty="0"/>
              <a:t>计数器提供一个周期性的信号</a:t>
            </a:r>
            <a:r>
              <a:rPr lang="en-US" altLang="zh-CN" dirty="0"/>
              <a:t>(</a:t>
            </a:r>
            <a:r>
              <a:rPr lang="zh-CN" altLang="en-US" dirty="0"/>
              <a:t>通常为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 smtClean="0"/>
              <a:t>。此</a:t>
            </a:r>
            <a:r>
              <a:rPr lang="zh-CN" altLang="en-US" dirty="0"/>
              <a:t>位只能由软件清除。对此位</a:t>
            </a:r>
            <a:r>
              <a:rPr lang="zh-CN" altLang="en-US" dirty="0" smtClean="0"/>
              <a:t>写</a:t>
            </a:r>
            <a:r>
              <a:rPr lang="en-US" altLang="zh-CN" dirty="0" smtClean="0"/>
              <a:t>’1</a:t>
            </a:r>
            <a:r>
              <a:rPr lang="en-US" altLang="zh-CN" dirty="0"/>
              <a:t>’</a:t>
            </a:r>
            <a:r>
              <a:rPr lang="zh-CN" altLang="en-US" dirty="0"/>
              <a:t>是无效的。</a:t>
            </a:r>
            <a:br>
              <a:rPr lang="zh-CN" altLang="en-US" dirty="0"/>
            </a:br>
            <a:r>
              <a:rPr lang="en-US" altLang="zh-CN" dirty="0"/>
              <a:t>0</a:t>
            </a:r>
            <a:r>
              <a:rPr lang="zh-CN" altLang="en-US" dirty="0"/>
              <a:t>：秒标志条件不成立；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：秒标志条件成立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b="1" dirty="0"/>
              <a:t> RTC</a:t>
            </a:r>
            <a:r>
              <a:rPr lang="zh-CN" altLang="en-US" sz="2800" dirty="0"/>
              <a:t>预分频装载</a:t>
            </a:r>
            <a:r>
              <a:rPr lang="zh-CN" altLang="en-US" sz="2800" dirty="0" smtClean="0"/>
              <a:t>寄存器</a:t>
            </a:r>
            <a:r>
              <a:rPr lang="en-US" altLang="zh-CN" b="1" dirty="0" smtClean="0"/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RTC_PRLH/RTC_PRLL</a:t>
            </a:r>
            <a:r>
              <a:rPr lang="en-US" altLang="zh-CN" b="1" dirty="0"/>
              <a:t>)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052736"/>
            <a:ext cx="302433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060848"/>
            <a:ext cx="86764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7704" y="3861048"/>
            <a:ext cx="59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0" i="0" dirty="0" err="1" smtClean="0">
                <a:solidFill>
                  <a:srgbClr val="FF0000"/>
                </a:solidFill>
                <a:latin typeface="ArialMT"/>
              </a:rPr>
              <a:t>f</a:t>
            </a:r>
            <a:r>
              <a:rPr lang="en-US" altLang="zh-CN" sz="1400" b="0" i="0" dirty="0" err="1" smtClean="0">
                <a:solidFill>
                  <a:srgbClr val="FF0000"/>
                </a:solidFill>
                <a:latin typeface="ArialMT"/>
              </a:rPr>
              <a:t>TR_CLK</a:t>
            </a:r>
            <a:r>
              <a:rPr lang="en-US" altLang="zh-CN" sz="1400" b="0" i="0" dirty="0" smtClean="0">
                <a:solidFill>
                  <a:srgbClr val="FF0000"/>
                </a:solidFill>
                <a:latin typeface="ArialMT"/>
              </a:rPr>
              <a:t> </a:t>
            </a:r>
            <a:r>
              <a:rPr lang="en-US" altLang="zh-CN" sz="4000" b="0" i="0" dirty="0" smtClean="0">
                <a:solidFill>
                  <a:srgbClr val="FF0000"/>
                </a:solidFill>
                <a:latin typeface="ArialMT"/>
              </a:rPr>
              <a:t>= </a:t>
            </a:r>
            <a:r>
              <a:rPr lang="en-US" altLang="zh-CN" sz="4000" b="0" i="0" dirty="0" err="1" smtClean="0">
                <a:solidFill>
                  <a:srgbClr val="FF0000"/>
                </a:solidFill>
                <a:latin typeface="ArialMT"/>
              </a:rPr>
              <a:t>f</a:t>
            </a:r>
            <a:r>
              <a:rPr lang="en-US" altLang="zh-CN" sz="1400" b="0" i="0" dirty="0" err="1" smtClean="0">
                <a:solidFill>
                  <a:srgbClr val="FF0000"/>
                </a:solidFill>
                <a:latin typeface="ArialMT"/>
              </a:rPr>
              <a:t>RTCCLK</a:t>
            </a:r>
            <a:r>
              <a:rPr lang="en-US" altLang="zh-CN" sz="4000" b="0" i="0" dirty="0" smtClean="0">
                <a:solidFill>
                  <a:srgbClr val="FF0000"/>
                </a:solidFill>
                <a:latin typeface="ArialMT"/>
              </a:rPr>
              <a:t>/(PRL[19:0]+1)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b="1" dirty="0"/>
              <a:t> </a:t>
            </a:r>
            <a:r>
              <a:rPr lang="en-US" altLang="zh-CN" b="1" dirty="0"/>
              <a:t>RTC</a:t>
            </a:r>
            <a:r>
              <a:rPr lang="zh-CN" altLang="en-US" dirty="0"/>
              <a:t>预分频器余数寄存器</a:t>
            </a:r>
            <a:r>
              <a:rPr lang="en-US" altLang="zh-CN" b="1" dirty="0"/>
              <a:t>(RTC_DIVH</a:t>
            </a:r>
            <a:r>
              <a:rPr lang="zh-CN" altLang="en-US" dirty="0" smtClean="0"/>
              <a:t> </a:t>
            </a:r>
            <a:r>
              <a:rPr lang="en-US" altLang="zh-CN" b="1" dirty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RTC</a:t>
            </a:r>
            <a:r>
              <a:rPr lang="zh-CN" altLang="en-US" dirty="0"/>
              <a:t>计数器寄存器 </a:t>
            </a:r>
            <a:r>
              <a:rPr lang="en-US" altLang="zh-CN" b="1" dirty="0"/>
              <a:t>(RTC_CNTH )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RTC</a:t>
            </a:r>
            <a:r>
              <a:rPr lang="zh-CN" altLang="en-US" dirty="0"/>
              <a:t>闹钟</a:t>
            </a:r>
            <a:r>
              <a:rPr lang="zh-CN" altLang="en-US" dirty="0" smtClean="0"/>
              <a:t>寄存器</a:t>
            </a:r>
            <a:r>
              <a:rPr lang="en-US" altLang="zh-CN" b="1" dirty="0"/>
              <a:t>(RTC_ALRH/RTC_ALRL)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365104"/>
            <a:ext cx="8568952" cy="99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620688"/>
            <a:ext cx="31908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en-US" dirty="0" smtClean="0"/>
              <a:t>实例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一、使能时钟和去掉写保护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RCC_APB1PeriphClockCmd(RCC_APB1Periph_</a:t>
            </a:r>
            <a:r>
              <a:rPr lang="en-US" altLang="zh-CN" dirty="0">
                <a:solidFill>
                  <a:srgbClr val="FF0000"/>
                </a:solidFill>
              </a:rPr>
              <a:t>PWR</a:t>
            </a:r>
            <a:r>
              <a:rPr lang="en-US" altLang="zh-CN" dirty="0"/>
              <a:t>, ENABLE); </a:t>
            </a:r>
          </a:p>
          <a:p>
            <a:r>
              <a:rPr lang="en-US" altLang="zh-CN" dirty="0" smtClean="0"/>
              <a:t>RCC_APB1PeriphClockCmd(RCC_APB1Periph_</a:t>
            </a:r>
            <a:r>
              <a:rPr lang="en-US" altLang="zh-CN" dirty="0" smtClean="0">
                <a:solidFill>
                  <a:srgbClr val="FF0000"/>
                </a:solidFill>
              </a:rPr>
              <a:t>BKP</a:t>
            </a:r>
            <a:r>
              <a:rPr lang="en-US" altLang="zh-CN" dirty="0"/>
              <a:t>, ENABLE);</a:t>
            </a:r>
          </a:p>
          <a:p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0070C0"/>
                </a:solidFill>
              </a:rPr>
              <a:t>PWR</a:t>
            </a:r>
            <a:r>
              <a:rPr lang="en-US" altLang="zh-CN" dirty="0" err="1"/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Backup</a:t>
            </a:r>
            <a:r>
              <a:rPr lang="en-US" altLang="zh-CN" dirty="0" err="1"/>
              <a:t>AccessCmd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ENABLE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6886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二、设置时钟源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#if  </a:t>
            </a:r>
            <a:r>
              <a:rPr lang="en-US" altLang="zh-CN" dirty="0">
                <a:solidFill>
                  <a:srgbClr val="FF0000"/>
                </a:solidFill>
              </a:rPr>
              <a:t>defined</a:t>
            </a:r>
            <a:r>
              <a:rPr lang="en-US" altLang="zh-CN" dirty="0"/>
              <a:t>(</a:t>
            </a:r>
            <a:r>
              <a:rPr lang="en-US" altLang="zh-CN" dirty="0" err="1"/>
              <a:t>LSI_my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RCC_LSICmd</a:t>
            </a:r>
            <a:r>
              <a:rPr lang="en-US" altLang="zh-CN" dirty="0"/>
              <a:t>( ENABLE );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RCC_RTCCLKConfig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RCC_RTCCLKSource_LSI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en-US" altLang="zh-CN" dirty="0" err="1">
                <a:solidFill>
                  <a:srgbClr val="0070C0"/>
                </a:solidFill>
              </a:rPr>
              <a:t>elif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defined</a:t>
            </a:r>
            <a:r>
              <a:rPr lang="en-US" altLang="zh-CN" dirty="0"/>
              <a:t>(</a:t>
            </a:r>
            <a:r>
              <a:rPr lang="en-US" altLang="zh-CN" dirty="0" err="1"/>
              <a:t>HSE_my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RCC_RTCCLKConfig</a:t>
            </a:r>
            <a:r>
              <a:rPr lang="en-US" altLang="zh-CN" dirty="0"/>
              <a:t>(RCC_RTCCLKSource_HSE_Div128);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en-US" altLang="zh-CN" dirty="0" err="1">
                <a:solidFill>
                  <a:srgbClr val="0070C0"/>
                </a:solidFill>
              </a:rPr>
              <a:t>elif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defined</a:t>
            </a:r>
            <a:r>
              <a:rPr lang="en-US" altLang="zh-CN" dirty="0"/>
              <a:t>(</a:t>
            </a:r>
            <a:r>
              <a:rPr lang="en-US" altLang="zh-CN" dirty="0" err="1"/>
              <a:t>LSE_my</a:t>
            </a:r>
            <a:r>
              <a:rPr lang="en-US" altLang="zh-CN" dirty="0"/>
              <a:t>)	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RCC_LSEConfig</a:t>
            </a:r>
            <a:r>
              <a:rPr lang="en-US" altLang="zh-CN" dirty="0"/>
              <a:t>(RCC_LSE_ON);</a:t>
            </a:r>
          </a:p>
          <a:p>
            <a:pPr marL="0" indent="0">
              <a:buNone/>
            </a:pPr>
            <a:r>
              <a:rPr lang="en-US" altLang="zh-CN" dirty="0"/>
              <a:t>  while (</a:t>
            </a:r>
            <a:r>
              <a:rPr lang="en-US" altLang="zh-CN" dirty="0" err="1"/>
              <a:t>RCC_GetFlagStatus</a:t>
            </a:r>
            <a:r>
              <a:rPr lang="en-US" altLang="zh-CN" dirty="0"/>
              <a:t>(RCC_FLAG_LSERDY) == RESET);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RCC_RTCCLKConfig</a:t>
            </a:r>
            <a:r>
              <a:rPr lang="en-US" altLang="zh-CN" dirty="0"/>
              <a:t>(</a:t>
            </a:r>
            <a:r>
              <a:rPr lang="en-US" altLang="zh-CN" dirty="0" err="1"/>
              <a:t>RCC_RTCCLKSource_LSE</a:t>
            </a:r>
            <a:r>
              <a:rPr lang="en-US" altLang="zh-CN" dirty="0"/>
              <a:t>);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en-US" altLang="zh-CN" dirty="0" err="1">
                <a:solidFill>
                  <a:srgbClr val="0070C0"/>
                </a:solidFill>
              </a:rPr>
              <a:t>endif</a:t>
            </a:r>
            <a:r>
              <a:rPr lang="en-US" altLang="zh-CN" dirty="0">
                <a:solidFill>
                  <a:srgbClr val="0070C0"/>
                </a:solidFill>
              </a:rPr>
              <a:t>	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2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三、配置</a:t>
            </a:r>
            <a:r>
              <a:rPr lang="en-US" altLang="zh-CN" dirty="0" smtClean="0"/>
              <a:t>RTC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RCC_RTC</a:t>
            </a:r>
            <a:r>
              <a:rPr lang="en-US" altLang="zh-CN" dirty="0" err="1">
                <a:solidFill>
                  <a:srgbClr val="FF0000"/>
                </a:solidFill>
              </a:rPr>
              <a:t>CLK</a:t>
            </a:r>
            <a:r>
              <a:rPr lang="en-US" altLang="zh-CN" dirty="0" err="1"/>
              <a:t>Cmd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ENABLE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RTC_WaitFor</a:t>
            </a:r>
            <a:r>
              <a:rPr lang="en-US" altLang="zh-CN" dirty="0" err="1">
                <a:solidFill>
                  <a:srgbClr val="FF0000"/>
                </a:solidFill>
              </a:rPr>
              <a:t>Synchro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RTC_WaitFor</a:t>
            </a:r>
            <a:r>
              <a:rPr lang="en-US" altLang="zh-CN" dirty="0" err="1">
                <a:solidFill>
                  <a:srgbClr val="FF0000"/>
                </a:solidFill>
              </a:rPr>
              <a:t>LastTask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RTC_ITConfig</a:t>
            </a:r>
            <a:r>
              <a:rPr lang="en-US" altLang="zh-CN" dirty="0"/>
              <a:t>(RTC_IT_</a:t>
            </a:r>
            <a:r>
              <a:rPr lang="en-US" altLang="zh-CN" dirty="0">
                <a:solidFill>
                  <a:srgbClr val="FF0000"/>
                </a:solidFill>
              </a:rPr>
              <a:t>SEC</a:t>
            </a:r>
            <a:r>
              <a:rPr lang="en-US" altLang="zh-CN" dirty="0"/>
              <a:t>, ENABLE);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RTC_WaitFor</a:t>
            </a:r>
            <a:r>
              <a:rPr lang="en-US" altLang="zh-CN" dirty="0" err="1">
                <a:solidFill>
                  <a:srgbClr val="FF0000"/>
                </a:solidFill>
              </a:rPr>
              <a:t>LastTask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25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RTC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实时时钟</a:t>
            </a:r>
            <a:r>
              <a:rPr lang="zh-CN" altLang="en-US" dirty="0"/>
              <a:t>是一个独立的</a:t>
            </a:r>
            <a:r>
              <a:rPr lang="zh-CN" altLang="en-US" dirty="0">
                <a:solidFill>
                  <a:srgbClr val="FF0000"/>
                </a:solidFill>
              </a:rPr>
              <a:t>定时器</a:t>
            </a:r>
            <a:r>
              <a:rPr lang="zh-CN" altLang="en-US" dirty="0"/>
              <a:t>。 </a:t>
            </a:r>
            <a:r>
              <a:rPr lang="en-US" altLang="zh-CN" dirty="0"/>
              <a:t>RTC</a:t>
            </a:r>
            <a:r>
              <a:rPr lang="zh-CN" altLang="en-US" dirty="0"/>
              <a:t>模块拥有一组连续计数的</a:t>
            </a:r>
            <a:r>
              <a:rPr lang="zh-CN" altLang="en-US" u="sng" dirty="0" smtClean="0">
                <a:solidFill>
                  <a:srgbClr val="FF0000"/>
                </a:solidFill>
              </a:rPr>
              <a:t>计数器</a:t>
            </a:r>
            <a:r>
              <a:rPr lang="zh-CN" altLang="en-US" dirty="0" smtClean="0"/>
              <a:t>，可提供</a:t>
            </a:r>
            <a:r>
              <a:rPr lang="zh-CN" altLang="en-US" u="sng" dirty="0">
                <a:solidFill>
                  <a:srgbClr val="FF0000"/>
                </a:solidFill>
              </a:rPr>
              <a:t>时钟日历</a:t>
            </a:r>
            <a:r>
              <a:rPr lang="zh-CN" altLang="en-US" dirty="0"/>
              <a:t>的功能。修改计数器的值可以重新设置系统当前的时间和日期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RTC</a:t>
            </a:r>
            <a:r>
              <a:rPr lang="zh-CN" altLang="en-US" dirty="0"/>
              <a:t>模块和时钟配置系统</a:t>
            </a:r>
            <a:r>
              <a:rPr lang="en-US" altLang="zh-CN" dirty="0"/>
              <a:t>(RCC_BDCR</a:t>
            </a:r>
            <a:r>
              <a:rPr lang="zh-CN" altLang="en-US" dirty="0"/>
              <a:t>寄存器</a:t>
            </a:r>
            <a:r>
              <a:rPr lang="en-US" altLang="zh-CN" dirty="0"/>
              <a:t>)</a:t>
            </a:r>
            <a:r>
              <a:rPr lang="zh-CN" altLang="en-US" dirty="0"/>
              <a:t>处于后备区域，即在系统复位或从待机模式</a:t>
            </a:r>
            <a:r>
              <a:rPr lang="zh-CN" altLang="en-US" dirty="0" smtClean="0"/>
              <a:t>唤醒后</a:t>
            </a:r>
            <a:r>
              <a:rPr lang="zh-CN" altLang="en-US" dirty="0"/>
              <a:t>， </a:t>
            </a:r>
            <a:r>
              <a:rPr lang="en-US" altLang="zh-CN" dirty="0"/>
              <a:t>RTC</a:t>
            </a:r>
            <a:r>
              <a:rPr lang="zh-CN" altLang="en-US" dirty="0"/>
              <a:t>的设置和时间维持不变。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设置分频系数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#if  </a:t>
            </a:r>
            <a:r>
              <a:rPr lang="en-US" altLang="zh-CN" dirty="0">
                <a:solidFill>
                  <a:srgbClr val="FF0000"/>
                </a:solidFill>
              </a:rPr>
              <a:t>defined</a:t>
            </a:r>
            <a:r>
              <a:rPr lang="en-US" altLang="zh-CN" dirty="0"/>
              <a:t>(</a:t>
            </a:r>
            <a:r>
              <a:rPr lang="en-US" altLang="zh-CN" dirty="0" err="1"/>
              <a:t>LSI_my</a:t>
            </a:r>
            <a:r>
              <a:rPr lang="en-US" altLang="zh-CN" dirty="0"/>
              <a:t>)		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RTC_Set</a:t>
            </a:r>
            <a:r>
              <a:rPr lang="en-US" altLang="zh-CN" dirty="0" err="1">
                <a:solidFill>
                  <a:srgbClr val="FF0000"/>
                </a:solidFill>
              </a:rPr>
              <a:t>Prescaler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39999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en-US" altLang="zh-CN" dirty="0" err="1">
                <a:solidFill>
                  <a:srgbClr val="0070C0"/>
                </a:solidFill>
              </a:rPr>
              <a:t>elif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defined</a:t>
            </a:r>
            <a:r>
              <a:rPr lang="en-US" altLang="zh-CN" dirty="0"/>
              <a:t>(</a:t>
            </a:r>
            <a:r>
              <a:rPr lang="en-US" altLang="zh-CN" dirty="0" err="1"/>
              <a:t>HSE_my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RTC_Set</a:t>
            </a:r>
            <a:r>
              <a:rPr lang="en-US" altLang="zh-CN" dirty="0" err="1">
                <a:solidFill>
                  <a:srgbClr val="FF0000"/>
                </a:solidFill>
              </a:rPr>
              <a:t>Prescaler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62499</a:t>
            </a:r>
            <a:r>
              <a:rPr lang="en-US" altLang="zh-CN" dirty="0"/>
              <a:t>);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en-US" altLang="zh-CN" dirty="0" err="1">
                <a:solidFill>
                  <a:srgbClr val="0070C0"/>
                </a:solidFill>
              </a:rPr>
              <a:t>elif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defined</a:t>
            </a:r>
            <a:r>
              <a:rPr lang="en-US" altLang="zh-CN" dirty="0"/>
              <a:t>(</a:t>
            </a:r>
            <a:r>
              <a:rPr lang="en-US" altLang="zh-CN" dirty="0" err="1"/>
              <a:t>LSE_my</a:t>
            </a:r>
            <a:r>
              <a:rPr lang="en-US" altLang="zh-CN" dirty="0"/>
              <a:t>)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RTC_Set</a:t>
            </a:r>
            <a:r>
              <a:rPr lang="en-US" altLang="zh-CN" dirty="0" err="1">
                <a:solidFill>
                  <a:srgbClr val="FF0000"/>
                </a:solidFill>
              </a:rPr>
              <a:t>Prescaler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32767</a:t>
            </a:r>
            <a:r>
              <a:rPr lang="en-US" altLang="zh-CN" dirty="0"/>
              <a:t>);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en-US" altLang="zh-CN" dirty="0" err="1" smtClean="0">
                <a:solidFill>
                  <a:srgbClr val="0070C0"/>
                </a:solidFill>
              </a:rPr>
              <a:t>endif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RTC_WaitForLastTask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6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19872" y="6021288"/>
            <a:ext cx="2279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简化的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RTC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框图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699135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51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832648"/>
          </a:xfrm>
        </p:spPr>
        <p:txBody>
          <a:bodyPr>
            <a:normAutofit/>
          </a:bodyPr>
          <a:lstStyle/>
          <a:p>
            <a:pPr marL="0" indent="714375">
              <a:lnSpc>
                <a:spcPct val="150000"/>
              </a:lnSpc>
            </a:pPr>
            <a:r>
              <a:rPr lang="zh-CN" altLang="en-US" dirty="0" smtClean="0"/>
              <a:t>  系统</a:t>
            </a:r>
            <a:r>
              <a:rPr lang="zh-CN" altLang="en-US" dirty="0"/>
              <a:t>复位后</a:t>
            </a:r>
            <a:r>
              <a:rPr lang="zh-CN" altLang="en-US" dirty="0" smtClean="0"/>
              <a:t>，禁止访问后备</a:t>
            </a:r>
            <a:r>
              <a:rPr lang="zh-CN" altLang="en-US" dirty="0"/>
              <a:t>寄存器和</a:t>
            </a:r>
            <a:r>
              <a:rPr lang="en-US" altLang="zh-CN" dirty="0"/>
              <a:t>RTC</a:t>
            </a:r>
            <a:r>
              <a:rPr lang="zh-CN" altLang="en-US" dirty="0" smtClean="0"/>
              <a:t>的，防止</a:t>
            </a:r>
            <a:r>
              <a:rPr lang="zh-CN" altLang="en-US" dirty="0"/>
              <a:t>对后备区域</a:t>
            </a:r>
            <a:r>
              <a:rPr lang="en-US" altLang="zh-CN" dirty="0"/>
              <a:t>(BKP)</a:t>
            </a:r>
            <a:r>
              <a:rPr lang="zh-CN" altLang="en-US" dirty="0"/>
              <a:t>的意外写</a:t>
            </a:r>
            <a:r>
              <a:rPr lang="zh-CN" altLang="en-US" dirty="0" smtClean="0"/>
              <a:t>操作</a:t>
            </a:r>
            <a:r>
              <a:rPr lang="zh-CN" altLang="en-US" dirty="0"/>
              <a:t>。执行以下操作将使能对后备寄存器和</a:t>
            </a:r>
            <a:r>
              <a:rPr lang="en-US" altLang="zh-CN" dirty="0"/>
              <a:t>RTC</a:t>
            </a:r>
            <a:r>
              <a:rPr lang="zh-CN" altLang="en-US" dirty="0"/>
              <a:t>的访问：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、设置</a:t>
            </a:r>
            <a:r>
              <a:rPr lang="zh-CN" altLang="en-US" dirty="0"/>
              <a:t>寄存器</a:t>
            </a:r>
            <a:r>
              <a:rPr lang="en-US" altLang="zh-CN" dirty="0"/>
              <a:t>RCC_APB1ENR</a:t>
            </a:r>
            <a:r>
              <a:rPr lang="zh-CN" altLang="en-US" dirty="0"/>
              <a:t>的</a:t>
            </a:r>
            <a:r>
              <a:rPr lang="en-US" altLang="zh-CN" dirty="0"/>
              <a:t>PWREN</a:t>
            </a:r>
            <a:r>
              <a:rPr lang="zh-CN" altLang="en-US" dirty="0"/>
              <a:t>和</a:t>
            </a:r>
            <a:r>
              <a:rPr lang="en-US" altLang="zh-CN" dirty="0"/>
              <a:t>BKPEN</a:t>
            </a:r>
            <a:r>
              <a:rPr lang="zh-CN" altLang="en-US" dirty="0"/>
              <a:t>位，使能电源和后备接口</a:t>
            </a:r>
            <a:r>
              <a:rPr lang="zh-CN" altLang="en-US" dirty="0" smtClean="0"/>
              <a:t>时钟。</a:t>
            </a:r>
            <a:br>
              <a:rPr lang="zh-CN" altLang="en-US" dirty="0" smtClean="0"/>
            </a:br>
            <a:r>
              <a:rPr lang="zh-CN" altLang="en-US" dirty="0" smtClean="0"/>
              <a:t>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、设置</a:t>
            </a:r>
            <a:r>
              <a:rPr lang="zh-CN" altLang="en-US" dirty="0"/>
              <a:t>寄存器</a:t>
            </a:r>
            <a:r>
              <a:rPr lang="en-US" altLang="zh-CN" dirty="0"/>
              <a:t>PWR_CR</a:t>
            </a:r>
            <a:r>
              <a:rPr lang="zh-CN" altLang="en-US" dirty="0"/>
              <a:t>的</a:t>
            </a:r>
            <a:r>
              <a:rPr lang="en-US" altLang="zh-CN" dirty="0"/>
              <a:t>DBP</a:t>
            </a:r>
            <a:r>
              <a:rPr lang="zh-CN" altLang="en-US" dirty="0"/>
              <a:t>位，使能对后备寄存器和</a:t>
            </a:r>
            <a:r>
              <a:rPr lang="en-US" altLang="zh-CN" dirty="0"/>
              <a:t>RTC</a:t>
            </a:r>
            <a:r>
              <a:rPr lang="zh-CN" altLang="en-US" dirty="0"/>
              <a:t>的访问。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二、主要特性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19256" cy="51125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、 可编程的预分频系数：分频系数最高为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+mn-ea"/>
              </a:rPr>
              <a:t>20</a:t>
            </a:r>
            <a:r>
              <a:rPr lang="zh-CN" altLang="en-US" sz="2800" dirty="0" smtClean="0">
                <a:latin typeface="+mn-ea"/>
              </a:rPr>
              <a:t>。</a:t>
            </a:r>
          </a:p>
          <a:p>
            <a:pPr>
              <a:lnSpc>
                <a:spcPct val="170000"/>
              </a:lnSpc>
              <a:buNone/>
            </a:pP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32</a:t>
            </a:r>
            <a:r>
              <a:rPr lang="zh-CN" altLang="en-US" sz="2800" dirty="0" smtClean="0">
                <a:latin typeface="+mn-ea"/>
              </a:rPr>
              <a:t>位的可编程计数器，可用于较长时间段的测量。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800" dirty="0" smtClean="0">
                <a:latin typeface="+mn-ea"/>
              </a:rPr>
              <a:t>3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3</a:t>
            </a:r>
            <a:r>
              <a:rPr lang="zh-CN" altLang="en-US" sz="2800" dirty="0" smtClean="0">
                <a:latin typeface="+mn-ea"/>
              </a:rPr>
              <a:t>个专门的可屏蔽中断：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sz="2800" dirty="0" smtClean="0">
                <a:latin typeface="+mn-ea"/>
              </a:rPr>
              <a:t>      闹钟中断       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    </a:t>
            </a:r>
            <a:r>
              <a:rPr lang="zh-CN" altLang="en-US" sz="2800" dirty="0" smtClean="0">
                <a:latin typeface="+mn-ea"/>
              </a:rPr>
              <a:t>秒中断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    </a:t>
            </a:r>
            <a:r>
              <a:rPr lang="zh-CN" altLang="en-US" sz="2800" dirty="0" smtClean="0">
                <a:latin typeface="+mn-ea"/>
              </a:rPr>
              <a:t>溢出</a:t>
            </a:r>
            <a:r>
              <a:rPr lang="zh-CN" altLang="en-US" sz="2800" dirty="0">
                <a:latin typeface="+mn-ea"/>
              </a:rPr>
              <a:t>中断</a:t>
            </a:r>
            <a:r>
              <a:rPr lang="zh-CN" altLang="en-US" sz="2800" dirty="0" smtClean="0">
                <a:latin typeface="+mn-ea"/>
              </a:rPr>
              <a:t> 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三、时钟源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40768"/>
            <a:ext cx="6876256" cy="499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19872" y="6021288"/>
            <a:ext cx="2279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简化的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RTC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框图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699135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RTC</a:t>
            </a:r>
            <a:r>
              <a:rPr lang="zh-CN" altLang="en-US" dirty="0"/>
              <a:t>寄存器描述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1</a:t>
            </a:r>
            <a:r>
              <a:rPr lang="zh-CN" altLang="en-US" dirty="0" smtClean="0">
                <a:solidFill>
                  <a:srgbClr val="002060"/>
                </a:solidFill>
              </a:rPr>
              <a:t>、</a:t>
            </a:r>
            <a:r>
              <a:rPr lang="en-US" altLang="zh-CN" b="1" dirty="0">
                <a:solidFill>
                  <a:srgbClr val="002060"/>
                </a:solidFill>
              </a:rPr>
              <a:t> RTC</a:t>
            </a:r>
            <a:r>
              <a:rPr lang="zh-CN" altLang="en-US" dirty="0">
                <a:solidFill>
                  <a:srgbClr val="002060"/>
                </a:solidFill>
              </a:rPr>
              <a:t>控制寄存器高位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RTC_CRH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br>
              <a:rPr lang="en-US" altLang="zh-CN" dirty="0" smtClean="0">
                <a:solidFill>
                  <a:srgbClr val="002060"/>
                </a:solidFill>
              </a:rPr>
            </a:b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813690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44824"/>
            <a:ext cx="8875167" cy="101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/>
              <a:t> RTC</a:t>
            </a:r>
            <a:r>
              <a:rPr lang="zh-CN" altLang="en-US" dirty="0"/>
              <a:t>控制寄存器低位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RTC_CRL</a:t>
            </a:r>
            <a:r>
              <a:rPr lang="en-US" altLang="zh-CN" b="1" dirty="0"/>
              <a:t>)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388424" cy="111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270892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Arial-BoldMT"/>
              </a:rPr>
              <a:t>位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Arial-BoldMT"/>
              </a:rPr>
              <a:t>5</a:t>
            </a:r>
            <a:r>
              <a:rPr lang="zh-CN" altLang="en-US" sz="2400" b="1" i="0" dirty="0" smtClean="0">
                <a:solidFill>
                  <a:srgbClr val="000000"/>
                </a:solidFill>
                <a:latin typeface="Arial-BoldMT"/>
              </a:rPr>
              <a:t>： 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Arial-BoldMT"/>
              </a:rPr>
              <a:t>RTOFF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>：</a:t>
            </a: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RTC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>操作关闭 </a:t>
            </a: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(RTC operation OFF)</a:t>
            </a:r>
            <a:b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</a:b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       RTC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>模块利用这位来指示对其寄存器进行的最后一次操作是否完成。若此位为‘</a:t>
            </a: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0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ArialMT"/>
              </a:rPr>
              <a:t>’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>，则表示无法对</a:t>
            </a: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RTC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>寄存器进行写操作。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SimSun"/>
              </a:rPr>
              <a:t>此位为只读位。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/>
            </a:r>
            <a:b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</a:b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0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>：上一次对</a:t>
            </a: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RTC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>寄存器的写操作仍在进行</a:t>
            </a: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;</a:t>
            </a:r>
            <a:b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</a:b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1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>：上一次对</a:t>
            </a:r>
            <a:r>
              <a:rPr lang="en-US" altLang="zh-CN" sz="2400" b="0" i="0" dirty="0" smtClean="0">
                <a:solidFill>
                  <a:srgbClr val="000000"/>
                </a:solidFill>
                <a:latin typeface="ArialMT"/>
              </a:rPr>
              <a:t>RTC</a:t>
            </a:r>
            <a:r>
              <a:rPr lang="zh-CN" altLang="en-US" sz="2400" b="0" i="0" dirty="0" smtClean="0">
                <a:solidFill>
                  <a:srgbClr val="000000"/>
                </a:solidFill>
                <a:latin typeface="SimSun"/>
              </a:rPr>
              <a:t>寄存器的写操作已经完成。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394</Words>
  <Application>Microsoft Office PowerPoint</Application>
  <PresentationFormat>全屏显示(4:3)</PresentationFormat>
  <Paragraphs>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Arial-BoldMT</vt:lpstr>
      <vt:lpstr>ArialMT</vt:lpstr>
      <vt:lpstr>宋体</vt:lpstr>
      <vt:lpstr>宋体</vt:lpstr>
      <vt:lpstr>Arial</vt:lpstr>
      <vt:lpstr>Calibri</vt:lpstr>
      <vt:lpstr>Office 主题</vt:lpstr>
      <vt:lpstr>STM32   RTC （时间）</vt:lpstr>
      <vt:lpstr>一、RTC简介</vt:lpstr>
      <vt:lpstr>PowerPoint 演示文稿</vt:lpstr>
      <vt:lpstr>PowerPoint 演示文稿</vt:lpstr>
      <vt:lpstr>二、主要特性</vt:lpstr>
      <vt:lpstr>三、时钟源</vt:lpstr>
      <vt:lpstr>PowerPoint 演示文稿</vt:lpstr>
      <vt:lpstr>四、 RTC寄存器描述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五、实例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RTC</dc:title>
  <dc:creator>Administrator</dc:creator>
  <cp:lastModifiedBy>User</cp:lastModifiedBy>
  <cp:revision>28</cp:revision>
  <dcterms:created xsi:type="dcterms:W3CDTF">2017-12-16T11:40:42Z</dcterms:created>
  <dcterms:modified xsi:type="dcterms:W3CDTF">2017-12-21T11:02:00Z</dcterms:modified>
</cp:coreProperties>
</file>