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7" r:id="rId3"/>
    <p:sldId id="291" r:id="rId4"/>
    <p:sldId id="292" r:id="rId5"/>
    <p:sldId id="289" r:id="rId6"/>
    <p:sldId id="260" r:id="rId7"/>
    <p:sldId id="263" r:id="rId8"/>
    <p:sldId id="264" r:id="rId9"/>
    <p:sldId id="288" r:id="rId10"/>
    <p:sldId id="266" r:id="rId11"/>
    <p:sldId id="268" r:id="rId12"/>
    <p:sldId id="276" r:id="rId13"/>
    <p:sldId id="282" r:id="rId14"/>
    <p:sldId id="290" r:id="rId15"/>
    <p:sldId id="293" r:id="rId16"/>
    <p:sldId id="294"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0" d="100"/>
          <a:sy n="100" d="100"/>
        </p:scale>
        <p:origin x="-186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5950C8E-564F-49EF-88F2-CC5B245990CC}" type="datetimeFigureOut">
              <a:rPr lang="zh-CN" altLang="en-US" smtClean="0"/>
              <a:t>2016/8/3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3C0B02-6D2D-4B19-92AD-7EC6D66992C5}" type="slidenum">
              <a:rPr lang="zh-CN" altLang="en-US" smtClean="0"/>
              <a:t>‹#›</a:t>
            </a:fld>
            <a:endParaRPr lang="zh-CN" altLang="en-US"/>
          </a:p>
        </p:txBody>
      </p:sp>
    </p:spTree>
    <p:extLst>
      <p:ext uri="{BB962C8B-B14F-4D97-AF65-F5344CB8AC3E}">
        <p14:creationId xmlns:p14="http://schemas.microsoft.com/office/powerpoint/2010/main" val="2121849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950C8E-564F-49EF-88F2-CC5B245990CC}" type="datetimeFigureOut">
              <a:rPr lang="zh-CN" altLang="en-US" smtClean="0"/>
              <a:t>2016/8/3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3C0B02-6D2D-4B19-92AD-7EC6D66992C5}" type="slidenum">
              <a:rPr lang="zh-CN" altLang="en-US" smtClean="0"/>
              <a:t>‹#›</a:t>
            </a:fld>
            <a:endParaRPr lang="zh-CN" altLang="en-US"/>
          </a:p>
        </p:txBody>
      </p:sp>
    </p:spTree>
    <p:extLst>
      <p:ext uri="{BB962C8B-B14F-4D97-AF65-F5344CB8AC3E}">
        <p14:creationId xmlns:p14="http://schemas.microsoft.com/office/powerpoint/2010/main" val="622348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950C8E-564F-49EF-88F2-CC5B245990CC}" type="datetimeFigureOut">
              <a:rPr lang="zh-CN" altLang="en-US" smtClean="0"/>
              <a:t>2016/8/3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3C0B02-6D2D-4B19-92AD-7EC6D66992C5}" type="slidenum">
              <a:rPr lang="zh-CN" altLang="en-US" smtClean="0"/>
              <a:t>‹#›</a:t>
            </a:fld>
            <a:endParaRPr lang="zh-CN" altLang="en-US"/>
          </a:p>
        </p:txBody>
      </p:sp>
    </p:spTree>
    <p:extLst>
      <p:ext uri="{BB962C8B-B14F-4D97-AF65-F5344CB8AC3E}">
        <p14:creationId xmlns:p14="http://schemas.microsoft.com/office/powerpoint/2010/main" val="2847181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950C8E-564F-49EF-88F2-CC5B245990CC}" type="datetimeFigureOut">
              <a:rPr lang="zh-CN" altLang="en-US" smtClean="0"/>
              <a:t>2016/8/3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3C0B02-6D2D-4B19-92AD-7EC6D66992C5}" type="slidenum">
              <a:rPr lang="zh-CN" altLang="en-US" smtClean="0"/>
              <a:t>‹#›</a:t>
            </a:fld>
            <a:endParaRPr lang="zh-CN" altLang="en-US"/>
          </a:p>
        </p:txBody>
      </p:sp>
    </p:spTree>
    <p:extLst>
      <p:ext uri="{BB962C8B-B14F-4D97-AF65-F5344CB8AC3E}">
        <p14:creationId xmlns:p14="http://schemas.microsoft.com/office/powerpoint/2010/main" val="1695012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5950C8E-564F-49EF-88F2-CC5B245990CC}" type="datetimeFigureOut">
              <a:rPr lang="zh-CN" altLang="en-US" smtClean="0"/>
              <a:t>2016/8/3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3C0B02-6D2D-4B19-92AD-7EC6D66992C5}" type="slidenum">
              <a:rPr lang="zh-CN" altLang="en-US" smtClean="0"/>
              <a:t>‹#›</a:t>
            </a:fld>
            <a:endParaRPr lang="zh-CN" altLang="en-US"/>
          </a:p>
        </p:txBody>
      </p:sp>
    </p:spTree>
    <p:extLst>
      <p:ext uri="{BB962C8B-B14F-4D97-AF65-F5344CB8AC3E}">
        <p14:creationId xmlns:p14="http://schemas.microsoft.com/office/powerpoint/2010/main" val="756237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5950C8E-564F-49EF-88F2-CC5B245990CC}" type="datetimeFigureOut">
              <a:rPr lang="zh-CN" altLang="en-US" smtClean="0"/>
              <a:t>2016/8/3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3C0B02-6D2D-4B19-92AD-7EC6D66992C5}" type="slidenum">
              <a:rPr lang="zh-CN" altLang="en-US" smtClean="0"/>
              <a:t>‹#›</a:t>
            </a:fld>
            <a:endParaRPr lang="zh-CN" altLang="en-US"/>
          </a:p>
        </p:txBody>
      </p:sp>
    </p:spTree>
    <p:extLst>
      <p:ext uri="{BB962C8B-B14F-4D97-AF65-F5344CB8AC3E}">
        <p14:creationId xmlns:p14="http://schemas.microsoft.com/office/powerpoint/2010/main" val="3294805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5950C8E-564F-49EF-88F2-CC5B245990CC}" type="datetimeFigureOut">
              <a:rPr lang="zh-CN" altLang="en-US" smtClean="0"/>
              <a:t>2016/8/3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03C0B02-6D2D-4B19-92AD-7EC6D66992C5}" type="slidenum">
              <a:rPr lang="zh-CN" altLang="en-US" smtClean="0"/>
              <a:t>‹#›</a:t>
            </a:fld>
            <a:endParaRPr lang="zh-CN" altLang="en-US"/>
          </a:p>
        </p:txBody>
      </p:sp>
    </p:spTree>
    <p:extLst>
      <p:ext uri="{BB962C8B-B14F-4D97-AF65-F5344CB8AC3E}">
        <p14:creationId xmlns:p14="http://schemas.microsoft.com/office/powerpoint/2010/main" val="2496101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5950C8E-564F-49EF-88F2-CC5B245990CC}" type="datetimeFigureOut">
              <a:rPr lang="zh-CN" altLang="en-US" smtClean="0"/>
              <a:t>2016/8/3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03C0B02-6D2D-4B19-92AD-7EC6D66992C5}" type="slidenum">
              <a:rPr lang="zh-CN" altLang="en-US" smtClean="0"/>
              <a:t>‹#›</a:t>
            </a:fld>
            <a:endParaRPr lang="zh-CN" altLang="en-US"/>
          </a:p>
        </p:txBody>
      </p:sp>
    </p:spTree>
    <p:extLst>
      <p:ext uri="{BB962C8B-B14F-4D97-AF65-F5344CB8AC3E}">
        <p14:creationId xmlns:p14="http://schemas.microsoft.com/office/powerpoint/2010/main" val="3115124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5950C8E-564F-49EF-88F2-CC5B245990CC}" type="datetimeFigureOut">
              <a:rPr lang="zh-CN" altLang="en-US" smtClean="0"/>
              <a:t>2016/8/3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03C0B02-6D2D-4B19-92AD-7EC6D66992C5}" type="slidenum">
              <a:rPr lang="zh-CN" altLang="en-US" smtClean="0"/>
              <a:t>‹#›</a:t>
            </a:fld>
            <a:endParaRPr lang="zh-CN" altLang="en-US"/>
          </a:p>
        </p:txBody>
      </p:sp>
    </p:spTree>
    <p:extLst>
      <p:ext uri="{BB962C8B-B14F-4D97-AF65-F5344CB8AC3E}">
        <p14:creationId xmlns:p14="http://schemas.microsoft.com/office/powerpoint/2010/main" val="756377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5950C8E-564F-49EF-88F2-CC5B245990CC}" type="datetimeFigureOut">
              <a:rPr lang="zh-CN" altLang="en-US" smtClean="0"/>
              <a:t>2016/8/3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3C0B02-6D2D-4B19-92AD-7EC6D66992C5}" type="slidenum">
              <a:rPr lang="zh-CN" altLang="en-US" smtClean="0"/>
              <a:t>‹#›</a:t>
            </a:fld>
            <a:endParaRPr lang="zh-CN" altLang="en-US"/>
          </a:p>
        </p:txBody>
      </p:sp>
    </p:spTree>
    <p:extLst>
      <p:ext uri="{BB962C8B-B14F-4D97-AF65-F5344CB8AC3E}">
        <p14:creationId xmlns:p14="http://schemas.microsoft.com/office/powerpoint/2010/main" val="3738635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5950C8E-564F-49EF-88F2-CC5B245990CC}" type="datetimeFigureOut">
              <a:rPr lang="zh-CN" altLang="en-US" smtClean="0"/>
              <a:t>2016/8/3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3C0B02-6D2D-4B19-92AD-7EC6D66992C5}" type="slidenum">
              <a:rPr lang="zh-CN" altLang="en-US" smtClean="0"/>
              <a:t>‹#›</a:t>
            </a:fld>
            <a:endParaRPr lang="zh-CN" altLang="en-US"/>
          </a:p>
        </p:txBody>
      </p:sp>
    </p:spTree>
    <p:extLst>
      <p:ext uri="{BB962C8B-B14F-4D97-AF65-F5344CB8AC3E}">
        <p14:creationId xmlns:p14="http://schemas.microsoft.com/office/powerpoint/2010/main" val="3997517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950C8E-564F-49EF-88F2-CC5B245990CC}" type="datetimeFigureOut">
              <a:rPr lang="zh-CN" altLang="en-US" smtClean="0"/>
              <a:t>2016/8/3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3C0B02-6D2D-4B19-92AD-7EC6D66992C5}" type="slidenum">
              <a:rPr lang="zh-CN" altLang="en-US" smtClean="0"/>
              <a:t>‹#›</a:t>
            </a:fld>
            <a:endParaRPr lang="zh-CN" altLang="en-US"/>
          </a:p>
        </p:txBody>
      </p:sp>
    </p:spTree>
    <p:extLst>
      <p:ext uri="{BB962C8B-B14F-4D97-AF65-F5344CB8AC3E}">
        <p14:creationId xmlns:p14="http://schemas.microsoft.com/office/powerpoint/2010/main" val="1547913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mtClean="0"/>
              <a:t>IIC</a:t>
            </a:r>
            <a:r>
              <a:rPr lang="zh-CN" altLang="en-US" smtClean="0"/>
              <a:t>硬件</a:t>
            </a:r>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3271239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body" idx="1"/>
          </p:nvPr>
        </p:nvSpPr>
        <p:spPr>
          <a:xfrm>
            <a:off x="539750" y="692150"/>
            <a:ext cx="8135938" cy="1223963"/>
          </a:xfrm>
        </p:spPr>
        <p:txBody>
          <a:bodyPr/>
          <a:lstStyle/>
          <a:p>
            <a:pPr marL="812800" indent="-812800" eaLnBrk="1" hangingPunct="1">
              <a:buFont typeface="Wingdings" pitchFamily="2" charset="2"/>
              <a:buNone/>
              <a:defRPr/>
            </a:pPr>
            <a:r>
              <a:rPr lang="zh-CN" altLang="en-US" b="1" smtClean="0"/>
              <a:t>三、数据传送</a:t>
            </a:r>
            <a:r>
              <a:rPr lang="zh-CN" altLang="en-US" b="1" smtClean="0"/>
              <a:t>格式</a:t>
            </a:r>
            <a:endParaRPr lang="zh-CN" altLang="en-US" b="1" smtClean="0"/>
          </a:p>
        </p:txBody>
      </p:sp>
      <p:sp>
        <p:nvSpPr>
          <p:cNvPr id="11267" name="Rectangle 4"/>
          <p:cNvSpPr>
            <a:spLocks noChangeArrowheads="1"/>
          </p:cNvSpPr>
          <p:nvPr/>
        </p:nvSpPr>
        <p:spPr bwMode="auto">
          <a:xfrm>
            <a:off x="4419600" y="487680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8" name="Rectangle 8"/>
          <p:cNvSpPr>
            <a:spLocks noChangeArrowheads="1"/>
          </p:cNvSpPr>
          <p:nvPr/>
        </p:nvSpPr>
        <p:spPr bwMode="auto">
          <a:xfrm>
            <a:off x="0" y="2009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69" name="Rectangle 10"/>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70" name="Text Box 16"/>
          <p:cNvSpPr txBox="1">
            <a:spLocks noChangeArrowheads="1"/>
          </p:cNvSpPr>
          <p:nvPr/>
        </p:nvSpPr>
        <p:spPr bwMode="auto">
          <a:xfrm>
            <a:off x="539750" y="2349500"/>
            <a:ext cx="5832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Garamond" pitchFamily="18" charset="0"/>
                <a:ea typeface="宋体" charset="-122"/>
              </a:defRPr>
            </a:lvl1pPr>
            <a:lvl2pPr marL="742950" indent="-285750" eaLnBrk="0" hangingPunct="0">
              <a:defRPr>
                <a:solidFill>
                  <a:schemeClr val="tx1"/>
                </a:solidFill>
                <a:latin typeface="Garamond" pitchFamily="18" charset="0"/>
                <a:ea typeface="宋体" charset="-122"/>
              </a:defRPr>
            </a:lvl2pPr>
            <a:lvl3pPr marL="1143000" indent="-228600" eaLnBrk="0" hangingPunct="0">
              <a:defRPr>
                <a:solidFill>
                  <a:schemeClr val="tx1"/>
                </a:solidFill>
                <a:latin typeface="Garamond" pitchFamily="18" charset="0"/>
                <a:ea typeface="宋体" charset="-122"/>
              </a:defRPr>
            </a:lvl3pPr>
            <a:lvl4pPr marL="1600200" indent="-228600" eaLnBrk="0" hangingPunct="0">
              <a:defRPr>
                <a:solidFill>
                  <a:schemeClr val="tx1"/>
                </a:solidFill>
                <a:latin typeface="Garamond" pitchFamily="18" charset="0"/>
                <a:ea typeface="宋体" charset="-122"/>
              </a:defRPr>
            </a:lvl4pPr>
            <a:lvl5pPr marL="2057400" indent="-228600" eaLnBrk="0" hangingPunct="0">
              <a:defRPr>
                <a:solidFill>
                  <a:schemeClr val="tx1"/>
                </a:solidFill>
                <a:latin typeface="Garamond" pitchFamily="18" charset="0"/>
                <a:ea typeface="宋体" charset="-122"/>
              </a:defRPr>
            </a:lvl5pPr>
            <a:lvl6pPr marL="2514600" indent="-228600" eaLnBrk="0" fontAlgn="base" hangingPunct="0">
              <a:spcBef>
                <a:spcPct val="0"/>
              </a:spcBef>
              <a:spcAft>
                <a:spcPct val="0"/>
              </a:spcAft>
              <a:defRPr>
                <a:solidFill>
                  <a:schemeClr val="tx1"/>
                </a:solidFill>
                <a:latin typeface="Garamond" pitchFamily="18" charset="0"/>
                <a:ea typeface="宋体" charset="-122"/>
              </a:defRPr>
            </a:lvl6pPr>
            <a:lvl7pPr marL="2971800" indent="-228600" eaLnBrk="0" fontAlgn="base" hangingPunct="0">
              <a:spcBef>
                <a:spcPct val="0"/>
              </a:spcBef>
              <a:spcAft>
                <a:spcPct val="0"/>
              </a:spcAft>
              <a:defRPr>
                <a:solidFill>
                  <a:schemeClr val="tx1"/>
                </a:solidFill>
                <a:latin typeface="Garamond" pitchFamily="18" charset="0"/>
                <a:ea typeface="宋体" charset="-122"/>
              </a:defRPr>
            </a:lvl7pPr>
            <a:lvl8pPr marL="3429000" indent="-228600" eaLnBrk="0" fontAlgn="base" hangingPunct="0">
              <a:spcBef>
                <a:spcPct val="0"/>
              </a:spcBef>
              <a:spcAft>
                <a:spcPct val="0"/>
              </a:spcAft>
              <a:defRPr>
                <a:solidFill>
                  <a:schemeClr val="tx1"/>
                </a:solidFill>
                <a:latin typeface="Garamond" pitchFamily="18" charset="0"/>
                <a:ea typeface="宋体" charset="-122"/>
              </a:defRPr>
            </a:lvl8pPr>
            <a:lvl9pPr marL="3886200" indent="-228600" eaLnBrk="0" fontAlgn="base" hangingPunct="0">
              <a:spcBef>
                <a:spcPct val="0"/>
              </a:spcBef>
              <a:spcAft>
                <a:spcPct val="0"/>
              </a:spcAft>
              <a:defRPr>
                <a:solidFill>
                  <a:schemeClr val="tx1"/>
                </a:solidFill>
                <a:latin typeface="Garamond" pitchFamily="18" charset="0"/>
                <a:ea typeface="宋体" charset="-122"/>
              </a:defRPr>
            </a:lvl9pPr>
          </a:lstStyle>
          <a:p>
            <a:pPr eaLnBrk="1" hangingPunct="1">
              <a:spcBef>
                <a:spcPct val="50000"/>
              </a:spcBef>
            </a:pPr>
            <a:endParaRPr lang="zh-CN" altLang="zh-CN" sz="3200">
              <a:latin typeface="Arial" charset="0"/>
            </a:endParaRPr>
          </a:p>
        </p:txBody>
      </p:sp>
      <p:sp>
        <p:nvSpPr>
          <p:cNvPr id="236561" name="Text Box 17"/>
          <p:cNvSpPr txBox="1">
            <a:spLocks noChangeArrowheads="1"/>
          </p:cNvSpPr>
          <p:nvPr/>
        </p:nvSpPr>
        <p:spPr bwMode="auto">
          <a:xfrm>
            <a:off x="755650" y="1844675"/>
            <a:ext cx="7777163"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Garamond" pitchFamily="18" charset="0"/>
                <a:ea typeface="宋体" charset="-122"/>
              </a:defRPr>
            </a:lvl1pPr>
            <a:lvl2pPr marL="742950" indent="-285750" eaLnBrk="0" hangingPunct="0">
              <a:defRPr>
                <a:solidFill>
                  <a:schemeClr val="tx1"/>
                </a:solidFill>
                <a:latin typeface="Garamond" pitchFamily="18" charset="0"/>
                <a:ea typeface="宋体" charset="-122"/>
              </a:defRPr>
            </a:lvl2pPr>
            <a:lvl3pPr marL="1143000" indent="-228600" eaLnBrk="0" hangingPunct="0">
              <a:defRPr>
                <a:solidFill>
                  <a:schemeClr val="tx1"/>
                </a:solidFill>
                <a:latin typeface="Garamond" pitchFamily="18" charset="0"/>
                <a:ea typeface="宋体" charset="-122"/>
              </a:defRPr>
            </a:lvl3pPr>
            <a:lvl4pPr marL="1600200" indent="-228600" eaLnBrk="0" hangingPunct="0">
              <a:defRPr>
                <a:solidFill>
                  <a:schemeClr val="tx1"/>
                </a:solidFill>
                <a:latin typeface="Garamond" pitchFamily="18" charset="0"/>
                <a:ea typeface="宋体" charset="-122"/>
              </a:defRPr>
            </a:lvl4pPr>
            <a:lvl5pPr marL="2057400" indent="-228600" eaLnBrk="0" hangingPunct="0">
              <a:defRPr>
                <a:solidFill>
                  <a:schemeClr val="tx1"/>
                </a:solidFill>
                <a:latin typeface="Garamond" pitchFamily="18" charset="0"/>
                <a:ea typeface="宋体" charset="-122"/>
              </a:defRPr>
            </a:lvl5pPr>
            <a:lvl6pPr marL="2514600" indent="-228600" eaLnBrk="0" fontAlgn="base" hangingPunct="0">
              <a:spcBef>
                <a:spcPct val="0"/>
              </a:spcBef>
              <a:spcAft>
                <a:spcPct val="0"/>
              </a:spcAft>
              <a:defRPr>
                <a:solidFill>
                  <a:schemeClr val="tx1"/>
                </a:solidFill>
                <a:latin typeface="Garamond" pitchFamily="18" charset="0"/>
                <a:ea typeface="宋体" charset="-122"/>
              </a:defRPr>
            </a:lvl6pPr>
            <a:lvl7pPr marL="2971800" indent="-228600" eaLnBrk="0" fontAlgn="base" hangingPunct="0">
              <a:spcBef>
                <a:spcPct val="0"/>
              </a:spcBef>
              <a:spcAft>
                <a:spcPct val="0"/>
              </a:spcAft>
              <a:defRPr>
                <a:solidFill>
                  <a:schemeClr val="tx1"/>
                </a:solidFill>
                <a:latin typeface="Garamond" pitchFamily="18" charset="0"/>
                <a:ea typeface="宋体" charset="-122"/>
              </a:defRPr>
            </a:lvl7pPr>
            <a:lvl8pPr marL="3429000" indent="-228600" eaLnBrk="0" fontAlgn="base" hangingPunct="0">
              <a:spcBef>
                <a:spcPct val="0"/>
              </a:spcBef>
              <a:spcAft>
                <a:spcPct val="0"/>
              </a:spcAft>
              <a:defRPr>
                <a:solidFill>
                  <a:schemeClr val="tx1"/>
                </a:solidFill>
                <a:latin typeface="Garamond" pitchFamily="18" charset="0"/>
                <a:ea typeface="宋体" charset="-122"/>
              </a:defRPr>
            </a:lvl8pPr>
            <a:lvl9pPr marL="3886200" indent="-228600" eaLnBrk="0" fontAlgn="base" hangingPunct="0">
              <a:spcBef>
                <a:spcPct val="0"/>
              </a:spcBef>
              <a:spcAft>
                <a:spcPct val="0"/>
              </a:spcAft>
              <a:defRPr>
                <a:solidFill>
                  <a:schemeClr val="tx1"/>
                </a:solidFill>
                <a:latin typeface="Garamond" pitchFamily="18" charset="0"/>
                <a:ea typeface="宋体" charset="-122"/>
              </a:defRPr>
            </a:lvl9pPr>
          </a:lstStyle>
          <a:p>
            <a:pPr eaLnBrk="1" hangingPunct="1">
              <a:spcBef>
                <a:spcPct val="50000"/>
              </a:spcBef>
            </a:pPr>
            <a:r>
              <a:rPr lang="en-US" altLang="zh-CN" sz="3200" b="1">
                <a:latin typeface="Arial" charset="0"/>
              </a:rPr>
              <a:t>    </a:t>
            </a:r>
            <a:r>
              <a:rPr lang="zh-CN" altLang="en-US" sz="2400" b="1">
                <a:latin typeface="Arial" charset="0"/>
              </a:rPr>
              <a:t>每一个字节必须保证是</a:t>
            </a:r>
            <a:r>
              <a:rPr lang="en-US" altLang="zh-CN" sz="2400" b="1">
                <a:latin typeface="Arial" charset="0"/>
              </a:rPr>
              <a:t>8</a:t>
            </a:r>
            <a:r>
              <a:rPr lang="zh-CN" altLang="en-US" sz="2400" b="1">
                <a:latin typeface="Arial" charset="0"/>
              </a:rPr>
              <a:t>位长度。数据传送时，先传送最高位（</a:t>
            </a:r>
            <a:r>
              <a:rPr lang="en-US" altLang="zh-CN" sz="2400" b="1">
                <a:latin typeface="Arial" charset="0"/>
              </a:rPr>
              <a:t>MSB</a:t>
            </a:r>
            <a:r>
              <a:rPr lang="zh-CN" altLang="en-US" sz="2400" b="1">
                <a:latin typeface="Arial" charset="0"/>
              </a:rPr>
              <a:t>），每一个被传送的字节后面都必须跟随一位应答位（即一帧共有</a:t>
            </a:r>
            <a:r>
              <a:rPr lang="en-US" altLang="zh-CN" sz="2400" b="1">
                <a:latin typeface="Arial" charset="0"/>
              </a:rPr>
              <a:t>9</a:t>
            </a:r>
            <a:r>
              <a:rPr lang="zh-CN" altLang="en-US" sz="2400" b="1">
                <a:latin typeface="Arial" charset="0"/>
              </a:rPr>
              <a:t>位）。</a:t>
            </a:r>
            <a:r>
              <a:rPr lang="zh-CN" altLang="en-US" sz="3200">
                <a:latin typeface="Arial" charset="0"/>
              </a:rPr>
              <a:t> </a:t>
            </a:r>
          </a:p>
        </p:txBody>
      </p:sp>
      <p:pic>
        <p:nvPicPr>
          <p:cNvPr id="236562"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3429000"/>
            <a:ext cx="7345362" cy="25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7771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236546"/>
                                        </p:tgtEl>
                                        <p:attrNameLst>
                                          <p:attrName>style.visibility</p:attrName>
                                        </p:attrNameLst>
                                      </p:cBhvr>
                                      <p:to>
                                        <p:strVal val="visible"/>
                                      </p:to>
                                    </p:set>
                                    <p:anim calcmode="lin" valueType="num">
                                      <p:cBhvr additive="base">
                                        <p:cTn id="7" dur="500" fill="hold"/>
                                        <p:tgtEl>
                                          <p:spTgt spid="236546"/>
                                        </p:tgtEl>
                                        <p:attrNameLst>
                                          <p:attrName>ppt_x</p:attrName>
                                        </p:attrNameLst>
                                      </p:cBhvr>
                                      <p:tavLst>
                                        <p:tav tm="0">
                                          <p:val>
                                            <p:strVal val="#ppt_x"/>
                                          </p:val>
                                        </p:tav>
                                        <p:tav tm="100000">
                                          <p:val>
                                            <p:strVal val="#ppt_x"/>
                                          </p:val>
                                        </p:tav>
                                      </p:tavLst>
                                    </p:anim>
                                    <p:anim calcmode="lin" valueType="num">
                                      <p:cBhvr additive="base">
                                        <p:cTn id="8" dur="500" fill="hold"/>
                                        <p:tgtEl>
                                          <p:spTgt spid="23654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6561"/>
                                        </p:tgtEl>
                                        <p:attrNameLst>
                                          <p:attrName>style.visibility</p:attrName>
                                        </p:attrNameLst>
                                      </p:cBhvr>
                                      <p:to>
                                        <p:strVal val="visible"/>
                                      </p:to>
                                    </p:set>
                                    <p:anim calcmode="lin" valueType="num">
                                      <p:cBhvr additive="base">
                                        <p:cTn id="13" dur="500" fill="hold"/>
                                        <p:tgtEl>
                                          <p:spTgt spid="236561"/>
                                        </p:tgtEl>
                                        <p:attrNameLst>
                                          <p:attrName>ppt_x</p:attrName>
                                        </p:attrNameLst>
                                      </p:cBhvr>
                                      <p:tavLst>
                                        <p:tav tm="0">
                                          <p:val>
                                            <p:strVal val="0-#ppt_w/2"/>
                                          </p:val>
                                        </p:tav>
                                        <p:tav tm="100000">
                                          <p:val>
                                            <p:strVal val="#ppt_x"/>
                                          </p:val>
                                        </p:tav>
                                      </p:tavLst>
                                    </p:anim>
                                    <p:anim calcmode="lin" valueType="num">
                                      <p:cBhvr additive="base">
                                        <p:cTn id="14" dur="500" fill="hold"/>
                                        <p:tgtEl>
                                          <p:spTgt spid="23656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36562"/>
                                        </p:tgtEl>
                                        <p:attrNameLst>
                                          <p:attrName>style.visibility</p:attrName>
                                        </p:attrNameLst>
                                      </p:cBhvr>
                                      <p:to>
                                        <p:strVal val="visible"/>
                                      </p:to>
                                    </p:set>
                                    <p:anim calcmode="lin" valueType="num">
                                      <p:cBhvr additive="base">
                                        <p:cTn id="19" dur="500" fill="hold"/>
                                        <p:tgtEl>
                                          <p:spTgt spid="236562"/>
                                        </p:tgtEl>
                                        <p:attrNameLst>
                                          <p:attrName>ppt_x</p:attrName>
                                        </p:attrNameLst>
                                      </p:cBhvr>
                                      <p:tavLst>
                                        <p:tav tm="0">
                                          <p:val>
                                            <p:strVal val="#ppt_x"/>
                                          </p:val>
                                        </p:tav>
                                        <p:tav tm="100000">
                                          <p:val>
                                            <p:strVal val="#ppt_x"/>
                                          </p:val>
                                        </p:tav>
                                      </p:tavLst>
                                    </p:anim>
                                    <p:anim calcmode="lin" valueType="num">
                                      <p:cBhvr additive="base">
                                        <p:cTn id="20" dur="500" fill="hold"/>
                                        <p:tgtEl>
                                          <p:spTgt spid="2365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6" grpId="0"/>
      <p:bldP spid="23656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Oval 3"/>
          <p:cNvSpPr>
            <a:spLocks noChangeArrowheads="1"/>
          </p:cNvSpPr>
          <p:nvPr/>
        </p:nvSpPr>
        <p:spPr bwMode="auto">
          <a:xfrm>
            <a:off x="3810000" y="4724400"/>
            <a:ext cx="1143000" cy="381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6" name="Rectangle 4"/>
          <p:cNvSpPr>
            <a:spLocks noChangeArrowheads="1"/>
          </p:cNvSpPr>
          <p:nvPr/>
        </p:nvSpPr>
        <p:spPr bwMode="auto">
          <a:xfrm>
            <a:off x="4419600" y="487680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7" name="Rectangle 5"/>
          <p:cNvSpPr>
            <a:spLocks noChangeArrowheads="1"/>
          </p:cNvSpPr>
          <p:nvPr/>
        </p:nvSpPr>
        <p:spPr bwMode="auto">
          <a:xfrm>
            <a:off x="0" y="2009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318" name="Rectangle 6"/>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319" name="Rectangle 7"/>
          <p:cNvSpPr>
            <a:spLocks noChangeArrowheads="1"/>
          </p:cNvSpPr>
          <p:nvPr/>
        </p:nvSpPr>
        <p:spPr bwMode="auto">
          <a:xfrm>
            <a:off x="0" y="3000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8654" name="Rectangle 14"/>
          <p:cNvSpPr>
            <a:spLocks noChangeArrowheads="1"/>
          </p:cNvSpPr>
          <p:nvPr/>
        </p:nvSpPr>
        <p:spPr bwMode="auto">
          <a:xfrm>
            <a:off x="396081" y="1196752"/>
            <a:ext cx="8351837" cy="3027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spcBef>
                <a:spcPct val="20000"/>
              </a:spcBef>
              <a:buClr>
                <a:schemeClr val="hlink"/>
              </a:buClr>
              <a:buSzPct val="70000"/>
              <a:buFont typeface="Wingdings" pitchFamily="2" charset="2"/>
              <a:buNone/>
              <a:defRPr/>
            </a:pPr>
            <a:r>
              <a:rPr lang="en-US" altLang="zh-CN" sz="2800" b="1">
                <a:effectLst>
                  <a:outerShdw blurRad="38100" dist="38100" dir="2700000" algn="tl">
                    <a:srgbClr val="000000"/>
                  </a:outerShdw>
                </a:effectLst>
                <a:ea typeface="宋体" pitchFamily="2" charset="-122"/>
              </a:rPr>
              <a:t>   </a:t>
            </a:r>
            <a:r>
              <a:rPr lang="en-US" altLang="zh-CN" sz="2800" b="1" smtClean="0">
                <a:effectLst>
                  <a:outerShdw blurRad="38100" dist="38100" dir="2700000" algn="tl">
                    <a:srgbClr val="000000"/>
                  </a:outerShdw>
                </a:effectLst>
                <a:ea typeface="宋体" pitchFamily="2" charset="-122"/>
              </a:rPr>
              <a:t>     </a:t>
            </a:r>
            <a:r>
              <a:rPr lang="zh-CN" altLang="en-US" sz="2800" b="1" smtClean="0">
                <a:ea typeface="宋体" pitchFamily="2" charset="-122"/>
              </a:rPr>
              <a:t>在</a:t>
            </a:r>
            <a:r>
              <a:rPr lang="zh-CN" altLang="en-US" sz="2800" b="1">
                <a:ea typeface="宋体" pitchFamily="2" charset="-122"/>
              </a:rPr>
              <a:t>起始信号后必须传送一个从机的地址（</a:t>
            </a:r>
            <a:r>
              <a:rPr lang="en-US" altLang="zh-CN" sz="2800" b="1">
                <a:ea typeface="宋体" pitchFamily="2" charset="-122"/>
              </a:rPr>
              <a:t>7</a:t>
            </a:r>
            <a:r>
              <a:rPr lang="zh-CN" altLang="en-US" sz="2800" b="1">
                <a:ea typeface="宋体" pitchFamily="2" charset="-122"/>
              </a:rPr>
              <a:t>位），第</a:t>
            </a:r>
            <a:r>
              <a:rPr lang="en-US" altLang="zh-CN" sz="2800" b="1">
                <a:ea typeface="宋体" pitchFamily="2" charset="-122"/>
              </a:rPr>
              <a:t>8</a:t>
            </a:r>
            <a:r>
              <a:rPr lang="zh-CN" altLang="en-US" sz="2800" b="1">
                <a:ea typeface="宋体" pitchFamily="2" charset="-122"/>
              </a:rPr>
              <a:t>位是数据的传送方向位（</a:t>
            </a:r>
            <a:r>
              <a:rPr lang="en-US" altLang="zh-CN" sz="2800" b="1">
                <a:ea typeface="宋体" pitchFamily="2" charset="-122"/>
              </a:rPr>
              <a:t>R/</a:t>
            </a:r>
            <a:r>
              <a:rPr lang="zh-CN" altLang="en-US" sz="2800" b="1">
                <a:ea typeface="宋体" pitchFamily="2" charset="-122"/>
              </a:rPr>
              <a:t>），用</a:t>
            </a:r>
            <a:r>
              <a:rPr lang="zh-CN" altLang="en-US" sz="2800" b="1">
                <a:latin typeface="Arial"/>
                <a:ea typeface="宋体" pitchFamily="2" charset="-122"/>
              </a:rPr>
              <a:t>“</a:t>
            </a:r>
            <a:r>
              <a:rPr lang="en-US" altLang="zh-CN" sz="2800" b="1">
                <a:ea typeface="宋体" pitchFamily="2" charset="-122"/>
              </a:rPr>
              <a:t>0</a:t>
            </a:r>
            <a:r>
              <a:rPr lang="en-US" altLang="zh-CN" sz="2800" b="1">
                <a:latin typeface="Arial"/>
                <a:ea typeface="宋体" pitchFamily="2" charset="-122"/>
              </a:rPr>
              <a:t>”</a:t>
            </a:r>
            <a:r>
              <a:rPr lang="zh-CN" altLang="en-US" sz="2800" b="1">
                <a:ea typeface="宋体" pitchFamily="2" charset="-122"/>
              </a:rPr>
              <a:t>表示主机发送数据（</a:t>
            </a:r>
            <a:r>
              <a:rPr lang="en-US" altLang="zh-CN" sz="2800" b="1">
                <a:ea typeface="宋体" pitchFamily="2" charset="-122"/>
              </a:rPr>
              <a:t>T</a:t>
            </a:r>
            <a:r>
              <a:rPr lang="zh-CN" altLang="en-US" sz="2800" b="1">
                <a:ea typeface="宋体" pitchFamily="2" charset="-122"/>
              </a:rPr>
              <a:t>），</a:t>
            </a:r>
            <a:r>
              <a:rPr lang="zh-CN" altLang="en-US" sz="2800" b="1">
                <a:latin typeface="Arial"/>
                <a:ea typeface="宋体" pitchFamily="2" charset="-122"/>
              </a:rPr>
              <a:t>“</a:t>
            </a:r>
            <a:r>
              <a:rPr lang="en-US" altLang="zh-CN" sz="2800" b="1">
                <a:ea typeface="宋体" pitchFamily="2" charset="-122"/>
              </a:rPr>
              <a:t>1</a:t>
            </a:r>
            <a:r>
              <a:rPr lang="en-US" altLang="zh-CN" sz="2800" b="1">
                <a:latin typeface="Arial"/>
                <a:ea typeface="宋体" pitchFamily="2" charset="-122"/>
              </a:rPr>
              <a:t>”</a:t>
            </a:r>
            <a:r>
              <a:rPr lang="zh-CN" altLang="en-US" sz="2800" b="1">
                <a:ea typeface="宋体" pitchFamily="2" charset="-122"/>
              </a:rPr>
              <a:t>表示主机接收数据（</a:t>
            </a:r>
            <a:r>
              <a:rPr lang="en-US" altLang="zh-CN" sz="2800" b="1">
                <a:ea typeface="宋体" pitchFamily="2" charset="-122"/>
              </a:rPr>
              <a:t>R</a:t>
            </a:r>
            <a:r>
              <a:rPr lang="zh-CN" altLang="en-US" sz="2800" b="1">
                <a:ea typeface="宋体" pitchFamily="2" charset="-122"/>
              </a:rPr>
              <a:t>）。每次数据传送总是由主机产生的终止信号结束</a:t>
            </a:r>
            <a:r>
              <a:rPr lang="zh-CN" altLang="en-US" sz="2800" b="1" smtClean="0">
                <a:ea typeface="宋体" pitchFamily="2" charset="-122"/>
              </a:rPr>
              <a:t>。</a:t>
            </a:r>
            <a:endParaRPr lang="zh-CN" altLang="en-US" sz="2800">
              <a:ea typeface="宋体" pitchFamily="2" charset="-122"/>
            </a:endParaRPr>
          </a:p>
        </p:txBody>
      </p:sp>
    </p:spTree>
    <p:extLst>
      <p:ext uri="{BB962C8B-B14F-4D97-AF65-F5344CB8AC3E}">
        <p14:creationId xmlns:p14="http://schemas.microsoft.com/office/powerpoint/2010/main" val="3809176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54"/>
                                        </p:tgtEl>
                                        <p:attrNameLst>
                                          <p:attrName>style.visibility</p:attrName>
                                        </p:attrNameLst>
                                      </p:cBhvr>
                                      <p:to>
                                        <p:strVal val="visible"/>
                                      </p:to>
                                    </p:set>
                                    <p:anim calcmode="lin" valueType="num">
                                      <p:cBhvr additive="base">
                                        <p:cTn id="7" dur="500" fill="hold"/>
                                        <p:tgtEl>
                                          <p:spTgt spid="368654"/>
                                        </p:tgtEl>
                                        <p:attrNameLst>
                                          <p:attrName>ppt_x</p:attrName>
                                        </p:attrNameLst>
                                      </p:cBhvr>
                                      <p:tavLst>
                                        <p:tav tm="0">
                                          <p:val>
                                            <p:strVal val="0-#ppt_w/2"/>
                                          </p:val>
                                        </p:tav>
                                        <p:tav tm="100000">
                                          <p:val>
                                            <p:strVal val="#ppt_x"/>
                                          </p:val>
                                        </p:tav>
                                      </p:tavLst>
                                    </p:anim>
                                    <p:anim calcmode="lin" valueType="num">
                                      <p:cBhvr additive="base">
                                        <p:cTn id="8" dur="500" fill="hold"/>
                                        <p:tgtEl>
                                          <p:spTgt spid="3686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5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Oval 2"/>
          <p:cNvSpPr>
            <a:spLocks noChangeArrowheads="1"/>
          </p:cNvSpPr>
          <p:nvPr/>
        </p:nvSpPr>
        <p:spPr bwMode="auto">
          <a:xfrm>
            <a:off x="3810000" y="4724400"/>
            <a:ext cx="1143000" cy="381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7" name="Rectangle 3"/>
          <p:cNvSpPr>
            <a:spLocks noChangeArrowheads="1"/>
          </p:cNvSpPr>
          <p:nvPr/>
        </p:nvSpPr>
        <p:spPr bwMode="auto">
          <a:xfrm>
            <a:off x="4419600" y="487680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50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510" name="Rectangle 8"/>
          <p:cNvSpPr>
            <a:spLocks noChangeArrowheads="1"/>
          </p:cNvSpPr>
          <p:nvPr/>
        </p:nvSpPr>
        <p:spPr bwMode="auto">
          <a:xfrm>
            <a:off x="0"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377876"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178050"/>
            <a:ext cx="8642350" cy="273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5098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377876"/>
                                        </p:tgtEl>
                                        <p:attrNameLst>
                                          <p:attrName>style.visibility</p:attrName>
                                        </p:attrNameLst>
                                      </p:cBhvr>
                                      <p:to>
                                        <p:strVal val="visible"/>
                                      </p:to>
                                    </p:set>
                                    <p:anim calcmode="lin" valueType="num">
                                      <p:cBhvr additive="base">
                                        <p:cTn id="7" dur="500" fill="hold"/>
                                        <p:tgtEl>
                                          <p:spTgt spid="377876"/>
                                        </p:tgtEl>
                                        <p:attrNameLst>
                                          <p:attrName>ppt_x</p:attrName>
                                        </p:attrNameLst>
                                      </p:cBhvr>
                                      <p:tavLst>
                                        <p:tav tm="0">
                                          <p:val>
                                            <p:strVal val="#ppt_x"/>
                                          </p:val>
                                        </p:tav>
                                        <p:tav tm="100000">
                                          <p:val>
                                            <p:strVal val="#ppt_x"/>
                                          </p:val>
                                        </p:tav>
                                      </p:tavLst>
                                    </p:anim>
                                    <p:anim calcmode="lin" valueType="num">
                                      <p:cBhvr additive="base">
                                        <p:cTn id="8" dur="500" fill="hold"/>
                                        <p:tgtEl>
                                          <p:spTgt spid="3778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body" idx="1"/>
          </p:nvPr>
        </p:nvSpPr>
        <p:spPr>
          <a:xfrm>
            <a:off x="684213" y="2133600"/>
            <a:ext cx="7772400" cy="3887788"/>
          </a:xfrm>
        </p:spPr>
        <p:txBody>
          <a:bodyPr/>
          <a:lstStyle/>
          <a:p>
            <a:pPr marL="0" indent="476250" eaLnBrk="1" hangingPunct="1">
              <a:buFont typeface="Wingdings" pitchFamily="2" charset="2"/>
              <a:buNone/>
              <a:defRPr/>
            </a:pPr>
            <a:r>
              <a:rPr lang="en-US" altLang="zh-CN" sz="2800" b="1" smtClean="0"/>
              <a:t>  </a:t>
            </a:r>
            <a:endParaRPr lang="en-US" altLang="zh-CN" b="1" smtClean="0"/>
          </a:p>
        </p:txBody>
      </p:sp>
      <p:sp>
        <p:nvSpPr>
          <p:cNvPr id="27651" name="Oval 3"/>
          <p:cNvSpPr>
            <a:spLocks noChangeArrowheads="1"/>
          </p:cNvSpPr>
          <p:nvPr/>
        </p:nvSpPr>
        <p:spPr bwMode="auto">
          <a:xfrm>
            <a:off x="3810000" y="4724400"/>
            <a:ext cx="1143000" cy="381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393" name="Rectangle 9"/>
          <p:cNvSpPr>
            <a:spLocks noChangeArrowheads="1"/>
          </p:cNvSpPr>
          <p:nvPr/>
        </p:nvSpPr>
        <p:spPr bwMode="auto">
          <a:xfrm>
            <a:off x="611560" y="908720"/>
            <a:ext cx="29527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defRPr/>
            </a:pPr>
            <a:r>
              <a:rPr lang="en-US" altLang="zh-CN" sz="3200" b="1">
                <a:ea typeface="宋体" pitchFamily="2" charset="-122"/>
              </a:rPr>
              <a:t>8.1.3</a:t>
            </a:r>
            <a:r>
              <a:rPr lang="zh-CN" altLang="en-US" sz="3200" b="1" smtClean="0">
                <a:ea typeface="宋体" pitchFamily="2" charset="-122"/>
              </a:rPr>
              <a:t>扩展电路</a:t>
            </a:r>
            <a:r>
              <a:rPr lang="zh-CN" altLang="en-US" sz="3200" smtClean="0">
                <a:ea typeface="宋体" pitchFamily="2" charset="-122"/>
              </a:rPr>
              <a:t> </a:t>
            </a:r>
            <a:endParaRPr lang="zh-CN" altLang="en-US" sz="2400" b="1">
              <a:ea typeface="宋体" pitchFamily="2" charset="-122"/>
            </a:endParaRPr>
          </a:p>
          <a:p>
            <a:pPr>
              <a:spcBef>
                <a:spcPct val="20000"/>
              </a:spcBef>
              <a:buClr>
                <a:schemeClr val="hlink"/>
              </a:buClr>
              <a:buSzPct val="70000"/>
              <a:buFont typeface="Wingdings" pitchFamily="2" charset="2"/>
              <a:buNone/>
              <a:defRPr/>
            </a:pPr>
            <a:r>
              <a:rPr lang="zh-CN" altLang="en-US" sz="2400" b="1">
                <a:effectLst>
                  <a:outerShdw blurRad="38100" dist="38100" dir="2700000" algn="tl">
                    <a:srgbClr val="000000"/>
                  </a:outerShdw>
                </a:effectLst>
                <a:ea typeface="宋体" pitchFamily="2" charset="-122"/>
              </a:rPr>
              <a:t>   </a:t>
            </a:r>
          </a:p>
        </p:txBody>
      </p:sp>
      <p:sp>
        <p:nvSpPr>
          <p:cNvPr id="27654" name="Rectangle 11"/>
          <p:cNvSpPr>
            <a:spLocks noChangeArrowheads="1"/>
          </p:cNvSpPr>
          <p:nvPr/>
        </p:nvSpPr>
        <p:spPr bwMode="auto">
          <a:xfrm>
            <a:off x="0" y="2557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144402" name="Picture 18"/>
          <p:cNvPicPr>
            <a:picLocks noChangeAspect="1" noChangeArrowheads="1"/>
          </p:cNvPicPr>
          <p:nvPr/>
        </p:nvPicPr>
        <p:blipFill rotWithShape="1">
          <a:blip r:embed="rId2">
            <a:extLst>
              <a:ext uri="{28A0092B-C50C-407E-A947-70E740481C1C}">
                <a14:useLocalDpi xmlns:a14="http://schemas.microsoft.com/office/drawing/2010/main" val="0"/>
              </a:ext>
            </a:extLst>
          </a:blip>
          <a:srcRect l="21469"/>
          <a:stretch/>
        </p:blipFill>
        <p:spPr bwMode="auto">
          <a:xfrm>
            <a:off x="1403648" y="1916113"/>
            <a:ext cx="6840240" cy="402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0758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4393"/>
                                        </p:tgtEl>
                                        <p:attrNameLst>
                                          <p:attrName>style.visibility</p:attrName>
                                        </p:attrNameLst>
                                      </p:cBhvr>
                                      <p:to>
                                        <p:strVal val="visible"/>
                                      </p:to>
                                    </p:set>
                                    <p:anim calcmode="lin" valueType="num">
                                      <p:cBhvr additive="base">
                                        <p:cTn id="7" dur="500" fill="hold"/>
                                        <p:tgtEl>
                                          <p:spTgt spid="144393"/>
                                        </p:tgtEl>
                                        <p:attrNameLst>
                                          <p:attrName>ppt_x</p:attrName>
                                        </p:attrNameLst>
                                      </p:cBhvr>
                                      <p:tavLst>
                                        <p:tav tm="0">
                                          <p:val>
                                            <p:strVal val="#ppt_x"/>
                                          </p:val>
                                        </p:tav>
                                        <p:tav tm="100000">
                                          <p:val>
                                            <p:strVal val="#ppt_x"/>
                                          </p:val>
                                        </p:tav>
                                      </p:tavLst>
                                    </p:anim>
                                    <p:anim calcmode="lin" valueType="num">
                                      <p:cBhvr additive="base">
                                        <p:cTn id="8" dur="500" fill="hold"/>
                                        <p:tgtEl>
                                          <p:spTgt spid="14439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4402"/>
                                        </p:tgtEl>
                                        <p:attrNameLst>
                                          <p:attrName>style.visibility</p:attrName>
                                        </p:attrNameLst>
                                      </p:cBhvr>
                                      <p:to>
                                        <p:strVal val="visible"/>
                                      </p:to>
                                    </p:set>
                                    <p:anim calcmode="lin" valueType="num">
                                      <p:cBhvr additive="base">
                                        <p:cTn id="11" dur="500" fill="hold"/>
                                        <p:tgtEl>
                                          <p:spTgt spid="144402"/>
                                        </p:tgtEl>
                                        <p:attrNameLst>
                                          <p:attrName>ppt_x</p:attrName>
                                        </p:attrNameLst>
                                      </p:cBhvr>
                                      <p:tavLst>
                                        <p:tav tm="0">
                                          <p:val>
                                            <p:strVal val="#ppt_x"/>
                                          </p:val>
                                        </p:tav>
                                        <p:tav tm="100000">
                                          <p:val>
                                            <p:strVal val="#ppt_x"/>
                                          </p:val>
                                        </p:tav>
                                      </p:tavLst>
                                    </p:anim>
                                    <p:anim calcmode="lin" valueType="num">
                                      <p:cBhvr additive="base">
                                        <p:cTn id="12" dur="500" fill="hold"/>
                                        <p:tgtEl>
                                          <p:spTgt spid="1444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92696"/>
            <a:ext cx="8229600" cy="5433467"/>
          </a:xfrm>
        </p:spPr>
        <p:txBody>
          <a:bodyPr/>
          <a:lstStyle/>
          <a:p>
            <a:pPr marL="0" indent="0">
              <a:buNone/>
            </a:pPr>
            <a:r>
              <a:rPr lang="en-US" altLang="zh-CN" smtClean="0"/>
              <a:t>8.1.4 </a:t>
            </a:r>
            <a:r>
              <a:rPr lang="zh-CN" altLang="en-US" smtClean="0"/>
              <a:t>实例</a:t>
            </a:r>
            <a:endParaRPr lang="en-US" altLang="zh-CN" smtClean="0"/>
          </a:p>
          <a:p>
            <a:pPr marL="0" indent="0">
              <a:buNone/>
            </a:pPr>
            <a:r>
              <a:rPr lang="en-US" altLang="zh-CN" smtClean="0"/>
              <a:t>1.</a:t>
            </a:r>
            <a:r>
              <a:rPr lang="zh-CN" altLang="en-US" smtClean="0"/>
              <a:t>字节写</a:t>
            </a:r>
            <a:endParaRPr lang="en-US" altLang="zh-CN" smtClean="0"/>
          </a:p>
          <a:p>
            <a:pPr marL="0" indent="0">
              <a:buNone/>
            </a:pPr>
            <a:endParaRPr lang="zh-CN" altLang="en-US"/>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667" t="-3147" r="691" b="3147"/>
          <a:stretch/>
        </p:blipFill>
        <p:spPr bwMode="auto">
          <a:xfrm>
            <a:off x="251520" y="2204864"/>
            <a:ext cx="8568951" cy="2723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0196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smtClean="0"/>
              <a:t>（</a:t>
            </a:r>
            <a:r>
              <a:rPr lang="en-US" altLang="zh-CN" smtClean="0"/>
              <a:t>4</a:t>
            </a:r>
            <a:r>
              <a:rPr lang="zh-CN" altLang="en-US" smtClean="0"/>
              <a:t>）</a:t>
            </a:r>
            <a:r>
              <a:rPr lang="zh-CN" altLang="en-US" smtClean="0"/>
              <a:t>随机读</a:t>
            </a:r>
            <a:endParaRPr lang="zh-CN"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420888"/>
            <a:ext cx="9252520" cy="28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1219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smtClean="0"/>
              <a:t>（</a:t>
            </a:r>
            <a:r>
              <a:rPr lang="en-US" altLang="zh-CN" smtClean="0"/>
              <a:t>3</a:t>
            </a:r>
            <a:r>
              <a:rPr lang="zh-CN" altLang="en-US" smtClean="0"/>
              <a:t>）当前地址读</a:t>
            </a:r>
            <a:endParaRPr lang="zh-CN" altLang="en-US"/>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420888"/>
            <a:ext cx="8712968"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4653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857250"/>
            <a:ext cx="737235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8240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675" y="217934"/>
            <a:ext cx="7667625"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3060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620688"/>
            <a:ext cx="8424936" cy="5688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4187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body" idx="1"/>
          </p:nvPr>
        </p:nvSpPr>
        <p:spPr>
          <a:xfrm>
            <a:off x="684213" y="2133600"/>
            <a:ext cx="7772400" cy="3887788"/>
          </a:xfrm>
        </p:spPr>
        <p:txBody>
          <a:bodyPr/>
          <a:lstStyle/>
          <a:p>
            <a:pPr marL="0" indent="476250" eaLnBrk="1" hangingPunct="1">
              <a:buFont typeface="Wingdings" pitchFamily="2" charset="2"/>
              <a:buNone/>
              <a:defRPr/>
            </a:pPr>
            <a:r>
              <a:rPr lang="en-US" altLang="zh-CN" sz="2800" b="1" smtClean="0"/>
              <a:t>  </a:t>
            </a:r>
            <a:endParaRPr lang="en-US" altLang="zh-CN" b="1" smtClean="0"/>
          </a:p>
        </p:txBody>
      </p:sp>
      <p:sp>
        <p:nvSpPr>
          <p:cNvPr id="28675" name="Oval 3"/>
          <p:cNvSpPr>
            <a:spLocks noChangeArrowheads="1"/>
          </p:cNvSpPr>
          <p:nvPr/>
        </p:nvSpPr>
        <p:spPr bwMode="auto">
          <a:xfrm>
            <a:off x="3810000" y="4724400"/>
            <a:ext cx="1143000" cy="381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77" name="Rectangle 6"/>
          <p:cNvSpPr>
            <a:spLocks noChangeArrowheads="1"/>
          </p:cNvSpPr>
          <p:nvPr/>
        </p:nvSpPr>
        <p:spPr bwMode="auto">
          <a:xfrm>
            <a:off x="0" y="2557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8678" name="Rectangle 7"/>
          <p:cNvSpPr>
            <a:spLocks noChangeArrowheads="1"/>
          </p:cNvSpPr>
          <p:nvPr/>
        </p:nvSpPr>
        <p:spPr bwMode="auto">
          <a:xfrm>
            <a:off x="0" y="2824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8679" name="Rectangle 10"/>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8681" name="Rectangle 13"/>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2994" name="Rectangle 18"/>
          <p:cNvSpPr>
            <a:spLocks noChangeArrowheads="1"/>
          </p:cNvSpPr>
          <p:nvPr/>
        </p:nvSpPr>
        <p:spPr bwMode="auto">
          <a:xfrm>
            <a:off x="468313" y="3284538"/>
            <a:ext cx="7343775" cy="273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defRPr/>
            </a:pPr>
            <a:endParaRPr lang="zh-CN" altLang="zh-CN" sz="2800" b="1">
              <a:effectLst>
                <a:outerShdw blurRad="38100" dist="38100" dir="2700000" algn="tl">
                  <a:srgbClr val="000000"/>
                </a:outerShdw>
              </a:effectLst>
              <a:ea typeface="宋体" pitchFamily="2" charset="-122"/>
            </a:endParaRPr>
          </a:p>
        </p:txBody>
      </p:sp>
      <p:sp>
        <p:nvSpPr>
          <p:cNvPr id="382995" name="Rectangle 19"/>
          <p:cNvSpPr>
            <a:spLocks noChangeArrowheads="1"/>
          </p:cNvSpPr>
          <p:nvPr/>
        </p:nvSpPr>
        <p:spPr bwMode="auto">
          <a:xfrm>
            <a:off x="827584" y="1998832"/>
            <a:ext cx="727233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lnSpc>
                <a:spcPct val="150000"/>
              </a:lnSpc>
            </a:pPr>
            <a:r>
              <a:rPr kumimoji="1" lang="en-US" altLang="zh-CN" sz="3200">
                <a:latin typeface="Arial" charset="0"/>
              </a:rPr>
              <a:t>   AT24C01</a:t>
            </a:r>
            <a:r>
              <a:rPr kumimoji="1" lang="zh-CN" altLang="en-US" sz="3200">
                <a:latin typeface="Arial" charset="0"/>
              </a:rPr>
              <a:t>：</a:t>
            </a:r>
            <a:r>
              <a:rPr kumimoji="1" lang="en-US" altLang="zh-CN" sz="3200">
                <a:latin typeface="Arial" charset="0"/>
              </a:rPr>
              <a:t>128</a:t>
            </a:r>
            <a:r>
              <a:rPr kumimoji="1" lang="zh-CN" altLang="en-US" sz="3200">
                <a:latin typeface="Arial" charset="0"/>
              </a:rPr>
              <a:t>字节（</a:t>
            </a:r>
            <a:r>
              <a:rPr kumimoji="1" lang="en-US" altLang="zh-CN" sz="3200">
                <a:latin typeface="Arial" charset="0"/>
              </a:rPr>
              <a:t>128×8</a:t>
            </a:r>
            <a:r>
              <a:rPr kumimoji="1" lang="zh-CN" altLang="en-US" sz="3200">
                <a:latin typeface="Arial" charset="0"/>
              </a:rPr>
              <a:t>位）；</a:t>
            </a:r>
          </a:p>
          <a:p>
            <a:pPr algn="ctr">
              <a:lnSpc>
                <a:spcPct val="150000"/>
              </a:lnSpc>
            </a:pPr>
            <a:r>
              <a:rPr kumimoji="1" lang="zh-CN" altLang="en-US" sz="3200">
                <a:latin typeface="Arial" charset="0"/>
              </a:rPr>
              <a:t>   </a:t>
            </a:r>
            <a:r>
              <a:rPr kumimoji="1" lang="en-US" altLang="zh-CN" sz="3200">
                <a:latin typeface="Arial" charset="0"/>
              </a:rPr>
              <a:t>AT24C02</a:t>
            </a:r>
            <a:r>
              <a:rPr kumimoji="1" lang="zh-CN" altLang="en-US" sz="3200">
                <a:latin typeface="Arial" charset="0"/>
              </a:rPr>
              <a:t>：</a:t>
            </a:r>
            <a:r>
              <a:rPr kumimoji="1" lang="en-US" altLang="zh-CN" sz="3200">
                <a:latin typeface="Arial" charset="0"/>
              </a:rPr>
              <a:t>256</a:t>
            </a:r>
            <a:r>
              <a:rPr kumimoji="1" lang="zh-CN" altLang="en-US" sz="3200">
                <a:latin typeface="Arial" charset="0"/>
              </a:rPr>
              <a:t>字节（</a:t>
            </a:r>
            <a:r>
              <a:rPr kumimoji="1" lang="en-US" altLang="zh-CN" sz="3200">
                <a:latin typeface="Arial" charset="0"/>
              </a:rPr>
              <a:t>256×8</a:t>
            </a:r>
            <a:r>
              <a:rPr kumimoji="1" lang="zh-CN" altLang="en-US" sz="3200">
                <a:latin typeface="Arial" charset="0"/>
              </a:rPr>
              <a:t>位）；</a:t>
            </a:r>
          </a:p>
          <a:p>
            <a:pPr algn="ctr">
              <a:lnSpc>
                <a:spcPct val="150000"/>
              </a:lnSpc>
            </a:pPr>
            <a:r>
              <a:rPr kumimoji="1" lang="en-US" altLang="zh-CN" sz="3200">
                <a:latin typeface="Arial" charset="0"/>
              </a:rPr>
              <a:t>AT24C04</a:t>
            </a:r>
            <a:r>
              <a:rPr kumimoji="1" lang="zh-CN" altLang="en-US" sz="3200">
                <a:latin typeface="Arial" charset="0"/>
              </a:rPr>
              <a:t>：</a:t>
            </a:r>
            <a:r>
              <a:rPr kumimoji="1" lang="en-US" altLang="zh-CN" sz="3200">
                <a:latin typeface="Arial" charset="0"/>
              </a:rPr>
              <a:t>512</a:t>
            </a:r>
            <a:r>
              <a:rPr kumimoji="1" lang="zh-CN" altLang="en-US" sz="3200">
                <a:latin typeface="Arial" charset="0"/>
              </a:rPr>
              <a:t>字节（</a:t>
            </a:r>
            <a:r>
              <a:rPr kumimoji="1" lang="en-US" altLang="zh-CN" sz="3200">
                <a:latin typeface="Arial" charset="0"/>
              </a:rPr>
              <a:t>512×8</a:t>
            </a:r>
            <a:r>
              <a:rPr kumimoji="1" lang="zh-CN" altLang="en-US" sz="3200">
                <a:latin typeface="Arial" charset="0"/>
              </a:rPr>
              <a:t>位）</a:t>
            </a:r>
            <a:r>
              <a:rPr kumimoji="1" lang="en-US" altLang="zh-CN" sz="3200">
                <a:latin typeface="Arial" charset="0"/>
              </a:rPr>
              <a:t>AT24C08</a:t>
            </a:r>
            <a:r>
              <a:rPr kumimoji="1" lang="zh-CN" altLang="en-US" sz="3200">
                <a:latin typeface="Arial" charset="0"/>
              </a:rPr>
              <a:t>：</a:t>
            </a:r>
            <a:r>
              <a:rPr kumimoji="1" lang="en-US" altLang="zh-CN" sz="3200">
                <a:latin typeface="Arial" charset="0"/>
              </a:rPr>
              <a:t>1K</a:t>
            </a:r>
            <a:r>
              <a:rPr kumimoji="1" lang="zh-CN" altLang="en-US" sz="3200">
                <a:latin typeface="Arial" charset="0"/>
              </a:rPr>
              <a:t>字节（</a:t>
            </a:r>
            <a:r>
              <a:rPr kumimoji="1" lang="en-US" altLang="zh-CN" sz="3200">
                <a:latin typeface="Arial" charset="0"/>
              </a:rPr>
              <a:t>1K×8</a:t>
            </a:r>
            <a:r>
              <a:rPr kumimoji="1" lang="zh-CN" altLang="en-US" sz="3200">
                <a:latin typeface="Arial" charset="0"/>
              </a:rPr>
              <a:t>位）；</a:t>
            </a:r>
          </a:p>
          <a:p>
            <a:pPr algn="ctr">
              <a:lnSpc>
                <a:spcPct val="150000"/>
              </a:lnSpc>
            </a:pPr>
            <a:r>
              <a:rPr kumimoji="1" lang="en-US" altLang="zh-CN" sz="3200">
                <a:latin typeface="Arial" charset="0"/>
              </a:rPr>
              <a:t>AT24C16</a:t>
            </a:r>
            <a:r>
              <a:rPr kumimoji="1" lang="zh-CN" altLang="en-US" sz="3200">
                <a:latin typeface="Arial" charset="0"/>
              </a:rPr>
              <a:t>：</a:t>
            </a:r>
            <a:r>
              <a:rPr kumimoji="1" lang="en-US" altLang="zh-CN" sz="3200">
                <a:latin typeface="Arial" charset="0"/>
              </a:rPr>
              <a:t>2K</a:t>
            </a:r>
            <a:r>
              <a:rPr kumimoji="1" lang="zh-CN" altLang="en-US" sz="3200">
                <a:latin typeface="Arial" charset="0"/>
              </a:rPr>
              <a:t>字节（</a:t>
            </a:r>
            <a:r>
              <a:rPr kumimoji="1" lang="en-US" altLang="zh-CN" sz="3200">
                <a:latin typeface="Arial" charset="0"/>
              </a:rPr>
              <a:t>2K×8</a:t>
            </a:r>
            <a:r>
              <a:rPr kumimoji="1" lang="zh-CN" altLang="en-US" sz="3200">
                <a:latin typeface="Arial" charset="0"/>
              </a:rPr>
              <a:t>位）； </a:t>
            </a:r>
          </a:p>
        </p:txBody>
      </p:sp>
      <p:sp>
        <p:nvSpPr>
          <p:cNvPr id="382996" name="Rectangle 20"/>
          <p:cNvSpPr>
            <a:spLocks noChangeArrowheads="1"/>
          </p:cNvSpPr>
          <p:nvPr/>
        </p:nvSpPr>
        <p:spPr bwMode="auto">
          <a:xfrm>
            <a:off x="755576" y="980728"/>
            <a:ext cx="540067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defRPr/>
            </a:pPr>
            <a:r>
              <a:rPr lang="en-US" altLang="zh-CN" sz="2800" b="1">
                <a:ea typeface="宋体" pitchFamily="2" charset="-122"/>
              </a:rPr>
              <a:t>ATMEL</a:t>
            </a:r>
            <a:r>
              <a:rPr lang="zh-CN" altLang="en-US" sz="2800" b="1">
                <a:ea typeface="宋体" pitchFamily="2" charset="-122"/>
              </a:rPr>
              <a:t>公司的</a:t>
            </a:r>
            <a:r>
              <a:rPr lang="en-US" altLang="zh-CN" sz="2800" b="1">
                <a:ea typeface="宋体" pitchFamily="2" charset="-122"/>
              </a:rPr>
              <a:t>AT24C</a:t>
            </a:r>
            <a:r>
              <a:rPr lang="zh-CN" altLang="en-US" sz="2800" b="1">
                <a:ea typeface="宋体" pitchFamily="2" charset="-122"/>
              </a:rPr>
              <a:t>系列：</a:t>
            </a:r>
            <a:r>
              <a:rPr lang="zh-CN" altLang="en-US" sz="2400" b="1">
                <a:ea typeface="宋体" pitchFamily="2" charset="-122"/>
              </a:rPr>
              <a:t>  </a:t>
            </a:r>
          </a:p>
        </p:txBody>
      </p:sp>
    </p:spTree>
    <p:extLst>
      <p:ext uri="{BB962C8B-B14F-4D97-AF65-F5344CB8AC3E}">
        <p14:creationId xmlns:p14="http://schemas.microsoft.com/office/powerpoint/2010/main" val="388584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2996"/>
                                        </p:tgtEl>
                                        <p:attrNameLst>
                                          <p:attrName>style.visibility</p:attrName>
                                        </p:attrNameLst>
                                      </p:cBhvr>
                                      <p:to>
                                        <p:strVal val="visible"/>
                                      </p:to>
                                    </p:set>
                                    <p:anim calcmode="lin" valueType="num">
                                      <p:cBhvr additive="base">
                                        <p:cTn id="7" dur="500" fill="hold"/>
                                        <p:tgtEl>
                                          <p:spTgt spid="382996"/>
                                        </p:tgtEl>
                                        <p:attrNameLst>
                                          <p:attrName>ppt_x</p:attrName>
                                        </p:attrNameLst>
                                      </p:cBhvr>
                                      <p:tavLst>
                                        <p:tav tm="0">
                                          <p:val>
                                            <p:strVal val="#ppt_x"/>
                                          </p:val>
                                        </p:tav>
                                        <p:tav tm="100000">
                                          <p:val>
                                            <p:strVal val="#ppt_x"/>
                                          </p:val>
                                        </p:tav>
                                      </p:tavLst>
                                    </p:anim>
                                    <p:anim calcmode="lin" valueType="num">
                                      <p:cBhvr additive="base">
                                        <p:cTn id="8" dur="500" fill="hold"/>
                                        <p:tgtEl>
                                          <p:spTgt spid="38299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82995"/>
                                        </p:tgtEl>
                                        <p:attrNameLst>
                                          <p:attrName>style.visibility</p:attrName>
                                        </p:attrNameLst>
                                      </p:cBhvr>
                                      <p:to>
                                        <p:strVal val="visible"/>
                                      </p:to>
                                    </p:set>
                                    <p:anim calcmode="lin" valueType="num">
                                      <p:cBhvr additive="base">
                                        <p:cTn id="11" dur="500" fill="hold"/>
                                        <p:tgtEl>
                                          <p:spTgt spid="382995"/>
                                        </p:tgtEl>
                                        <p:attrNameLst>
                                          <p:attrName>ppt_x</p:attrName>
                                        </p:attrNameLst>
                                      </p:cBhvr>
                                      <p:tavLst>
                                        <p:tav tm="0">
                                          <p:val>
                                            <p:strVal val="#ppt_x"/>
                                          </p:val>
                                        </p:tav>
                                        <p:tav tm="100000">
                                          <p:val>
                                            <p:strVal val="#ppt_x"/>
                                          </p:val>
                                        </p:tav>
                                      </p:tavLst>
                                    </p:anim>
                                    <p:anim calcmode="lin" valueType="num">
                                      <p:cBhvr additive="base">
                                        <p:cTn id="12" dur="500" fill="hold"/>
                                        <p:tgtEl>
                                          <p:spTgt spid="3829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95" grpId="0"/>
      <p:bldP spid="38299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9" name="Rectangle 3"/>
          <p:cNvSpPr>
            <a:spLocks noGrp="1" noChangeArrowheads="1"/>
          </p:cNvSpPr>
          <p:nvPr>
            <p:ph type="body" idx="1"/>
          </p:nvPr>
        </p:nvSpPr>
        <p:spPr>
          <a:xfrm>
            <a:off x="685800" y="620713"/>
            <a:ext cx="4965700" cy="576262"/>
          </a:xfrm>
        </p:spPr>
        <p:txBody>
          <a:bodyPr/>
          <a:lstStyle/>
          <a:p>
            <a:pPr marL="0" indent="0" eaLnBrk="1" hangingPunct="1">
              <a:lnSpc>
                <a:spcPct val="90000"/>
              </a:lnSpc>
              <a:buFont typeface="Wingdings" pitchFamily="2" charset="2"/>
              <a:buNone/>
              <a:defRPr/>
            </a:pPr>
            <a:r>
              <a:rPr lang="en-US" altLang="zh-CN" b="1" smtClean="0">
                <a:latin typeface="宋体" pitchFamily="2" charset="-122"/>
                <a:cs typeface="Times New Roman" pitchFamily="18" charset="0"/>
              </a:rPr>
              <a:t>8.1.1  </a:t>
            </a:r>
            <a:r>
              <a:rPr lang="en-US" altLang="zh-CN" b="1" smtClean="0"/>
              <a:t>I</a:t>
            </a:r>
            <a:r>
              <a:rPr lang="en-US" altLang="zh-CN" baseline="30000" smtClean="0"/>
              <a:t>2</a:t>
            </a:r>
            <a:r>
              <a:rPr lang="en-US" altLang="zh-CN" b="1" smtClean="0"/>
              <a:t>C</a:t>
            </a:r>
            <a:r>
              <a:rPr lang="zh-CN" altLang="en-US" b="1" smtClean="0"/>
              <a:t>串行总线概述</a:t>
            </a:r>
            <a:endParaRPr lang="zh-CN" altLang="en-US" smtClean="0">
              <a:cs typeface="Times New Roman" pitchFamily="18" charset="0"/>
            </a:endParaRPr>
          </a:p>
        </p:txBody>
      </p:sp>
      <p:sp>
        <p:nvSpPr>
          <p:cNvPr id="5123" name="Oval 4"/>
          <p:cNvSpPr>
            <a:spLocks noChangeArrowheads="1"/>
          </p:cNvSpPr>
          <p:nvPr/>
        </p:nvSpPr>
        <p:spPr bwMode="auto">
          <a:xfrm>
            <a:off x="3810000" y="4724400"/>
            <a:ext cx="1143000" cy="381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 name="Rectangle 5"/>
          <p:cNvSpPr>
            <a:spLocks noChangeArrowheads="1"/>
          </p:cNvSpPr>
          <p:nvPr/>
        </p:nvSpPr>
        <p:spPr bwMode="auto">
          <a:xfrm>
            <a:off x="4419600" y="487680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09" name="Rectangle 13"/>
          <p:cNvSpPr>
            <a:spLocks noChangeArrowheads="1"/>
          </p:cNvSpPr>
          <p:nvPr/>
        </p:nvSpPr>
        <p:spPr bwMode="auto">
          <a:xfrm>
            <a:off x="684213" y="1196975"/>
            <a:ext cx="8064500"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defRPr/>
            </a:pPr>
            <a:r>
              <a:rPr lang="en-US" altLang="zh-CN" sz="3200" b="1">
                <a:ea typeface="宋体" pitchFamily="2" charset="-122"/>
              </a:rPr>
              <a:t>    </a:t>
            </a:r>
            <a:r>
              <a:rPr lang="en-US" altLang="zh-CN" sz="2400" b="1">
                <a:ea typeface="宋体" pitchFamily="2" charset="-122"/>
              </a:rPr>
              <a:t>I</a:t>
            </a:r>
            <a:r>
              <a:rPr lang="en-US" altLang="zh-CN" sz="2400" baseline="30000">
                <a:ea typeface="宋体" pitchFamily="2" charset="-122"/>
              </a:rPr>
              <a:t>2</a:t>
            </a:r>
            <a:r>
              <a:rPr lang="en-US" altLang="zh-CN" sz="2400" b="1">
                <a:ea typeface="宋体" pitchFamily="2" charset="-122"/>
              </a:rPr>
              <a:t>C</a:t>
            </a:r>
            <a:r>
              <a:rPr lang="zh-CN" altLang="en-US" sz="2400" b="1">
                <a:ea typeface="宋体" pitchFamily="2" charset="-122"/>
              </a:rPr>
              <a:t>总线是</a:t>
            </a:r>
            <a:r>
              <a:rPr lang="en-US" altLang="zh-CN" sz="2400" b="1">
                <a:ea typeface="宋体" pitchFamily="2" charset="-122"/>
              </a:rPr>
              <a:t>PHLIPS</a:t>
            </a:r>
            <a:r>
              <a:rPr lang="zh-CN" altLang="en-US" sz="2400" b="1">
                <a:ea typeface="宋体" pitchFamily="2" charset="-122"/>
              </a:rPr>
              <a:t>公司推出的一种串行总线，是具备多主机系统所需的包括总线裁决和高低速器件同步功能的高性能串行总线。</a:t>
            </a:r>
            <a:r>
              <a:rPr lang="zh-CN" altLang="en-US" sz="4000">
                <a:ea typeface="宋体" pitchFamily="2" charset="-122"/>
                <a:cs typeface="Times New Roman" pitchFamily="18" charset="0"/>
              </a:rPr>
              <a:t> </a:t>
            </a:r>
          </a:p>
        </p:txBody>
      </p:sp>
      <p:sp>
        <p:nvSpPr>
          <p:cNvPr id="362510" name="Rectangle 14"/>
          <p:cNvSpPr>
            <a:spLocks noChangeArrowheads="1"/>
          </p:cNvSpPr>
          <p:nvPr/>
        </p:nvSpPr>
        <p:spPr bwMode="auto">
          <a:xfrm>
            <a:off x="755650" y="2708275"/>
            <a:ext cx="7920038"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defRPr/>
            </a:pPr>
            <a:r>
              <a:rPr lang="en-US" altLang="zh-CN" sz="3200" b="1">
                <a:ea typeface="宋体" pitchFamily="2" charset="-122"/>
              </a:rPr>
              <a:t>   </a:t>
            </a:r>
            <a:r>
              <a:rPr lang="en-US" altLang="zh-CN" sz="2400" b="1">
                <a:ea typeface="宋体" pitchFamily="2" charset="-122"/>
              </a:rPr>
              <a:t>I</a:t>
            </a:r>
            <a:r>
              <a:rPr lang="en-US" altLang="zh-CN" sz="2400" b="1" baseline="30000">
                <a:ea typeface="宋体" pitchFamily="2" charset="-122"/>
              </a:rPr>
              <a:t>2</a:t>
            </a:r>
            <a:r>
              <a:rPr lang="en-US" altLang="zh-CN" sz="2400" b="1">
                <a:ea typeface="宋体" pitchFamily="2" charset="-122"/>
              </a:rPr>
              <a:t>C</a:t>
            </a:r>
            <a:r>
              <a:rPr lang="zh-CN" altLang="en-US" sz="2400" b="1">
                <a:ea typeface="宋体" pitchFamily="2" charset="-122"/>
              </a:rPr>
              <a:t>总线只有两根双向信号线。一根是数据线</a:t>
            </a:r>
            <a:r>
              <a:rPr lang="en-US" altLang="zh-CN" sz="2400" b="1">
                <a:ea typeface="宋体" pitchFamily="2" charset="-122"/>
              </a:rPr>
              <a:t>SDA</a:t>
            </a:r>
            <a:r>
              <a:rPr lang="zh-CN" altLang="en-US" sz="2400" b="1">
                <a:ea typeface="宋体" pitchFamily="2" charset="-122"/>
              </a:rPr>
              <a:t>，另一根是时钟线</a:t>
            </a:r>
            <a:r>
              <a:rPr lang="en-US" altLang="zh-CN" sz="2400" b="1">
                <a:ea typeface="宋体" pitchFamily="2" charset="-122"/>
              </a:rPr>
              <a:t>SCL</a:t>
            </a:r>
            <a:r>
              <a:rPr lang="zh-CN" altLang="en-US" sz="2400" b="1">
                <a:ea typeface="宋体" pitchFamily="2" charset="-122"/>
              </a:rPr>
              <a:t>。</a:t>
            </a:r>
            <a:endParaRPr lang="zh-CN" altLang="en-US" sz="2400" b="1">
              <a:ea typeface="宋体" pitchFamily="2" charset="-122"/>
              <a:cs typeface="Times New Roman" pitchFamily="18" charset="0"/>
            </a:endParaRPr>
          </a:p>
        </p:txBody>
      </p:sp>
      <p:pic>
        <p:nvPicPr>
          <p:cNvPr id="362511"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3860800"/>
            <a:ext cx="7124700"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6790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anim calcmode="lin" valueType="num">
                                      <p:cBhvr additive="base">
                                        <p:cTn id="7" dur="500" fill="hold"/>
                                        <p:tgtEl>
                                          <p:spTgt spid="3624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249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2509"/>
                                        </p:tgtEl>
                                        <p:attrNameLst>
                                          <p:attrName>style.visibility</p:attrName>
                                        </p:attrNameLst>
                                      </p:cBhvr>
                                      <p:to>
                                        <p:strVal val="visible"/>
                                      </p:to>
                                    </p:set>
                                    <p:anim calcmode="lin" valueType="num">
                                      <p:cBhvr additive="base">
                                        <p:cTn id="13" dur="500" fill="hold"/>
                                        <p:tgtEl>
                                          <p:spTgt spid="362509"/>
                                        </p:tgtEl>
                                        <p:attrNameLst>
                                          <p:attrName>ppt_x</p:attrName>
                                        </p:attrNameLst>
                                      </p:cBhvr>
                                      <p:tavLst>
                                        <p:tav tm="0">
                                          <p:val>
                                            <p:strVal val="0-#ppt_w/2"/>
                                          </p:val>
                                        </p:tav>
                                        <p:tav tm="100000">
                                          <p:val>
                                            <p:strVal val="#ppt_x"/>
                                          </p:val>
                                        </p:tav>
                                      </p:tavLst>
                                    </p:anim>
                                    <p:anim calcmode="lin" valueType="num">
                                      <p:cBhvr additive="base">
                                        <p:cTn id="14" dur="500" fill="hold"/>
                                        <p:tgtEl>
                                          <p:spTgt spid="36250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2510"/>
                                        </p:tgtEl>
                                        <p:attrNameLst>
                                          <p:attrName>style.visibility</p:attrName>
                                        </p:attrNameLst>
                                      </p:cBhvr>
                                      <p:to>
                                        <p:strVal val="visible"/>
                                      </p:to>
                                    </p:set>
                                    <p:anim calcmode="lin" valueType="num">
                                      <p:cBhvr additive="base">
                                        <p:cTn id="19" dur="500" fill="hold"/>
                                        <p:tgtEl>
                                          <p:spTgt spid="362510"/>
                                        </p:tgtEl>
                                        <p:attrNameLst>
                                          <p:attrName>ppt_x</p:attrName>
                                        </p:attrNameLst>
                                      </p:cBhvr>
                                      <p:tavLst>
                                        <p:tav tm="0">
                                          <p:val>
                                            <p:strVal val="#ppt_x"/>
                                          </p:val>
                                        </p:tav>
                                        <p:tav tm="100000">
                                          <p:val>
                                            <p:strVal val="#ppt_x"/>
                                          </p:val>
                                        </p:tav>
                                      </p:tavLst>
                                    </p:anim>
                                    <p:anim calcmode="lin" valueType="num">
                                      <p:cBhvr additive="base">
                                        <p:cTn id="20" dur="500" fill="hold"/>
                                        <p:tgtEl>
                                          <p:spTgt spid="3625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62511"/>
                                        </p:tgtEl>
                                        <p:attrNameLst>
                                          <p:attrName>style.visibility</p:attrName>
                                        </p:attrNameLst>
                                      </p:cBhvr>
                                      <p:to>
                                        <p:strVal val="visible"/>
                                      </p:to>
                                    </p:set>
                                    <p:anim calcmode="lin" valueType="num">
                                      <p:cBhvr additive="base">
                                        <p:cTn id="23" dur="500" fill="hold"/>
                                        <p:tgtEl>
                                          <p:spTgt spid="362511"/>
                                        </p:tgtEl>
                                        <p:attrNameLst>
                                          <p:attrName>ppt_x</p:attrName>
                                        </p:attrNameLst>
                                      </p:cBhvr>
                                      <p:tavLst>
                                        <p:tav tm="0">
                                          <p:val>
                                            <p:strVal val="#ppt_x"/>
                                          </p:val>
                                        </p:tav>
                                        <p:tav tm="100000">
                                          <p:val>
                                            <p:strVal val="#ppt_x"/>
                                          </p:val>
                                        </p:tav>
                                      </p:tavLst>
                                    </p:anim>
                                    <p:anim calcmode="lin" valueType="num">
                                      <p:cBhvr additive="base">
                                        <p:cTn id="24" dur="500" fill="hold"/>
                                        <p:tgtEl>
                                          <p:spTgt spid="3625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p:bldP spid="362509" grpId="0"/>
      <p:bldP spid="3625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body" idx="1"/>
          </p:nvPr>
        </p:nvSpPr>
        <p:spPr>
          <a:xfrm>
            <a:off x="467544" y="1341438"/>
            <a:ext cx="8135119" cy="2159570"/>
          </a:xfrm>
        </p:spPr>
        <p:txBody>
          <a:bodyPr>
            <a:normAutofit fontScale="92500" lnSpcReduction="10000"/>
          </a:bodyPr>
          <a:lstStyle/>
          <a:p>
            <a:pPr marL="0" indent="0" eaLnBrk="1" hangingPunct="1">
              <a:lnSpc>
                <a:spcPct val="150000"/>
              </a:lnSpc>
              <a:buFont typeface="Wingdings" pitchFamily="2" charset="2"/>
              <a:buNone/>
              <a:defRPr/>
            </a:pPr>
            <a:r>
              <a:rPr lang="zh-CN" altLang="en-US" sz="2800" b="1" smtClean="0"/>
              <a:t>一、数据位的有效性规定</a:t>
            </a:r>
          </a:p>
          <a:p>
            <a:pPr marL="0" indent="0" eaLnBrk="1" hangingPunct="1">
              <a:lnSpc>
                <a:spcPct val="150000"/>
              </a:lnSpc>
              <a:buFont typeface="Wingdings" pitchFamily="2" charset="2"/>
              <a:buNone/>
              <a:defRPr/>
            </a:pPr>
            <a:r>
              <a:rPr lang="zh-CN" altLang="en-US" sz="2400" b="1" smtClean="0"/>
              <a:t>    </a:t>
            </a:r>
            <a:r>
              <a:rPr lang="en-US" altLang="zh-CN" sz="2400" b="1" smtClean="0"/>
              <a:t>I</a:t>
            </a:r>
            <a:r>
              <a:rPr lang="en-US" altLang="zh-CN" sz="2400" baseline="30000" smtClean="0"/>
              <a:t>2</a:t>
            </a:r>
            <a:r>
              <a:rPr lang="en-US" altLang="zh-CN" sz="2400" b="1" smtClean="0"/>
              <a:t>C</a:t>
            </a:r>
            <a:r>
              <a:rPr lang="zh-CN" altLang="en-US" sz="2400" b="1" smtClean="0"/>
              <a:t>总线进行数据传送时，</a:t>
            </a:r>
            <a:r>
              <a:rPr lang="zh-CN" altLang="en-US" sz="2400" b="1" smtClean="0">
                <a:solidFill>
                  <a:schemeClr val="hlink"/>
                </a:solidFill>
              </a:rPr>
              <a:t>时钟信号为高电平期间</a:t>
            </a:r>
            <a:r>
              <a:rPr lang="zh-CN" altLang="en-US" sz="2400" b="1" smtClean="0"/>
              <a:t>，数据线上的数据必须保持稳定，只有在</a:t>
            </a:r>
            <a:r>
              <a:rPr lang="zh-CN" altLang="en-US" sz="2400" b="1" smtClean="0">
                <a:solidFill>
                  <a:schemeClr val="hlink"/>
                </a:solidFill>
              </a:rPr>
              <a:t>时钟线上的信号为低电平期间</a:t>
            </a:r>
            <a:r>
              <a:rPr lang="zh-CN" altLang="en-US" sz="2400" b="1" smtClean="0"/>
              <a:t>，数据线上的高电平或低电平状态才允许变化。</a:t>
            </a:r>
          </a:p>
        </p:txBody>
      </p:sp>
      <p:sp>
        <p:nvSpPr>
          <p:cNvPr id="8195" name="Rectangle 4"/>
          <p:cNvSpPr>
            <a:spLocks noChangeArrowheads="1"/>
          </p:cNvSpPr>
          <p:nvPr/>
        </p:nvSpPr>
        <p:spPr bwMode="auto">
          <a:xfrm>
            <a:off x="4419600" y="487680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6" name="Rectangle 5"/>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197" name="Rectangle 8"/>
          <p:cNvSpPr>
            <a:spLocks noChangeArrowheads="1"/>
          </p:cNvSpPr>
          <p:nvPr/>
        </p:nvSpPr>
        <p:spPr bwMode="auto">
          <a:xfrm>
            <a:off x="0" y="283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4558" name="Rectangle 14"/>
          <p:cNvSpPr>
            <a:spLocks noChangeArrowheads="1"/>
          </p:cNvSpPr>
          <p:nvPr/>
        </p:nvSpPr>
        <p:spPr bwMode="auto">
          <a:xfrm>
            <a:off x="685800" y="620713"/>
            <a:ext cx="5399088"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spcBef>
                <a:spcPct val="20000"/>
              </a:spcBef>
              <a:buClr>
                <a:schemeClr val="hlink"/>
              </a:buClr>
              <a:buSzPct val="70000"/>
              <a:buFont typeface="Wingdings" pitchFamily="2" charset="2"/>
              <a:buNone/>
              <a:defRPr/>
            </a:pPr>
            <a:r>
              <a:rPr lang="en-US" altLang="zh-CN" sz="3200" b="1">
                <a:latin typeface="宋体" pitchFamily="2" charset="-122"/>
                <a:ea typeface="宋体" pitchFamily="2" charset="-122"/>
                <a:cs typeface="Times New Roman" pitchFamily="18" charset="0"/>
              </a:rPr>
              <a:t>8.1.2  </a:t>
            </a:r>
            <a:r>
              <a:rPr lang="en-US" altLang="zh-CN" sz="3200" b="1">
                <a:ea typeface="宋体" pitchFamily="2" charset="-122"/>
              </a:rPr>
              <a:t>I</a:t>
            </a:r>
            <a:r>
              <a:rPr lang="en-US" altLang="zh-CN" sz="3200" b="1" baseline="30000">
                <a:ea typeface="宋体" pitchFamily="2" charset="-122"/>
              </a:rPr>
              <a:t>2</a:t>
            </a:r>
            <a:r>
              <a:rPr lang="en-US" altLang="zh-CN" sz="3200" b="1">
                <a:ea typeface="宋体" pitchFamily="2" charset="-122"/>
              </a:rPr>
              <a:t>C</a:t>
            </a:r>
            <a:r>
              <a:rPr lang="zh-CN" altLang="en-US" sz="3200" b="1">
                <a:ea typeface="宋体" pitchFamily="2" charset="-122"/>
              </a:rPr>
              <a:t>总线的数据传送</a:t>
            </a:r>
            <a:endParaRPr lang="zh-CN" altLang="en-US" sz="3200" b="1">
              <a:ea typeface="宋体" pitchFamily="2" charset="-122"/>
              <a:cs typeface="Times New Roman" pitchFamily="18" charset="0"/>
            </a:endParaRPr>
          </a:p>
        </p:txBody>
      </p:sp>
      <p:pic>
        <p:nvPicPr>
          <p:cNvPr id="364559"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4079875"/>
            <a:ext cx="7129462" cy="250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9300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364558">
                                            <p:txEl>
                                              <p:pRg st="0" end="0"/>
                                            </p:txEl>
                                          </p:spTgt>
                                        </p:tgtEl>
                                        <p:attrNameLst>
                                          <p:attrName>style.visibility</p:attrName>
                                        </p:attrNameLst>
                                      </p:cBhvr>
                                      <p:to>
                                        <p:strVal val="visible"/>
                                      </p:to>
                                    </p:set>
                                    <p:anim calcmode="lin" valueType="num">
                                      <p:cBhvr additive="base">
                                        <p:cTn id="7" dur="500" fill="hold"/>
                                        <p:tgtEl>
                                          <p:spTgt spid="36455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455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4546">
                                            <p:txEl>
                                              <p:pRg st="0" end="0"/>
                                            </p:txEl>
                                          </p:spTgt>
                                        </p:tgtEl>
                                        <p:attrNameLst>
                                          <p:attrName>style.visibility</p:attrName>
                                        </p:attrNameLst>
                                      </p:cBhvr>
                                      <p:to>
                                        <p:strVal val="visible"/>
                                      </p:to>
                                    </p:set>
                                    <p:anim calcmode="lin" valueType="num">
                                      <p:cBhvr additive="base">
                                        <p:cTn id="13" dur="500" fill="hold"/>
                                        <p:tgtEl>
                                          <p:spTgt spid="36454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454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4546">
                                            <p:txEl>
                                              <p:pRg st="1" end="1"/>
                                            </p:txEl>
                                          </p:spTgt>
                                        </p:tgtEl>
                                        <p:attrNameLst>
                                          <p:attrName>style.visibility</p:attrName>
                                        </p:attrNameLst>
                                      </p:cBhvr>
                                      <p:to>
                                        <p:strVal val="visible"/>
                                      </p:to>
                                    </p:set>
                                    <p:anim calcmode="lin" valueType="num">
                                      <p:cBhvr additive="base">
                                        <p:cTn id="19" dur="500" fill="hold"/>
                                        <p:tgtEl>
                                          <p:spTgt spid="364546">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454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64559"/>
                                        </p:tgtEl>
                                        <p:attrNameLst>
                                          <p:attrName>style.visibility</p:attrName>
                                        </p:attrNameLst>
                                      </p:cBhvr>
                                      <p:to>
                                        <p:strVal val="visible"/>
                                      </p:to>
                                    </p:set>
                                    <p:anim calcmode="lin" valueType="num">
                                      <p:cBhvr additive="base">
                                        <p:cTn id="25" dur="500" fill="hold"/>
                                        <p:tgtEl>
                                          <p:spTgt spid="364559"/>
                                        </p:tgtEl>
                                        <p:attrNameLst>
                                          <p:attrName>ppt_x</p:attrName>
                                        </p:attrNameLst>
                                      </p:cBhvr>
                                      <p:tavLst>
                                        <p:tav tm="0">
                                          <p:val>
                                            <p:strVal val="#ppt_x"/>
                                          </p:val>
                                        </p:tav>
                                        <p:tav tm="100000">
                                          <p:val>
                                            <p:strVal val="#ppt_x"/>
                                          </p:val>
                                        </p:tav>
                                      </p:tavLst>
                                    </p:anim>
                                    <p:anim calcmode="lin" valueType="num">
                                      <p:cBhvr additive="base">
                                        <p:cTn id="26" dur="500" fill="hold"/>
                                        <p:tgtEl>
                                          <p:spTgt spid="3645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6" grpId="0" build="p"/>
      <p:bldP spid="36455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body" idx="1"/>
          </p:nvPr>
        </p:nvSpPr>
        <p:spPr>
          <a:xfrm>
            <a:off x="611188" y="692150"/>
            <a:ext cx="4752975" cy="576263"/>
          </a:xfrm>
        </p:spPr>
        <p:txBody>
          <a:bodyPr/>
          <a:lstStyle/>
          <a:p>
            <a:pPr marL="0" indent="0" eaLnBrk="1" hangingPunct="1">
              <a:lnSpc>
                <a:spcPct val="90000"/>
              </a:lnSpc>
              <a:buFont typeface="Wingdings" pitchFamily="2" charset="2"/>
              <a:buNone/>
              <a:defRPr/>
            </a:pPr>
            <a:r>
              <a:rPr lang="zh-CN" altLang="en-US" b="1" smtClean="0"/>
              <a:t>二、起始和终止信号</a:t>
            </a:r>
          </a:p>
        </p:txBody>
      </p:sp>
      <p:sp>
        <p:nvSpPr>
          <p:cNvPr id="9219" name="Oval 3"/>
          <p:cNvSpPr>
            <a:spLocks noChangeArrowheads="1"/>
          </p:cNvSpPr>
          <p:nvPr/>
        </p:nvSpPr>
        <p:spPr bwMode="auto">
          <a:xfrm>
            <a:off x="3810000" y="4724400"/>
            <a:ext cx="1143000" cy="381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0" name="Rectangle 4"/>
          <p:cNvSpPr>
            <a:spLocks noChangeArrowheads="1"/>
          </p:cNvSpPr>
          <p:nvPr/>
        </p:nvSpPr>
        <p:spPr bwMode="auto">
          <a:xfrm>
            <a:off x="4419600" y="487680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1" name="Rectangle 5"/>
          <p:cNvSpPr>
            <a:spLocks noChangeArrowheads="1"/>
          </p:cNvSpPr>
          <p:nvPr/>
        </p:nvSpPr>
        <p:spPr bwMode="auto">
          <a:xfrm>
            <a:off x="0" y="283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5575" name="Rectangle 7"/>
          <p:cNvSpPr>
            <a:spLocks noChangeArrowheads="1"/>
          </p:cNvSpPr>
          <p:nvPr/>
        </p:nvSpPr>
        <p:spPr bwMode="auto">
          <a:xfrm>
            <a:off x="684213" y="1268760"/>
            <a:ext cx="7991475" cy="197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spcBef>
                <a:spcPct val="20000"/>
              </a:spcBef>
              <a:buClr>
                <a:schemeClr val="hlink"/>
              </a:buClr>
              <a:buSzPct val="70000"/>
              <a:buFont typeface="Wingdings" pitchFamily="2" charset="2"/>
              <a:buNone/>
              <a:defRPr/>
            </a:pPr>
            <a:r>
              <a:rPr lang="en-US" altLang="zh-CN" sz="3200" b="1">
                <a:effectLst>
                  <a:outerShdw blurRad="38100" dist="38100" dir="2700000" algn="tl">
                    <a:srgbClr val="000000"/>
                  </a:outerShdw>
                </a:effectLst>
                <a:ea typeface="宋体" pitchFamily="2" charset="-122"/>
              </a:rPr>
              <a:t>    </a:t>
            </a:r>
            <a:r>
              <a:rPr lang="en-US" altLang="zh-CN" sz="2800" b="1">
                <a:ea typeface="宋体" pitchFamily="2" charset="-122"/>
              </a:rPr>
              <a:t>SCL</a:t>
            </a:r>
            <a:r>
              <a:rPr lang="zh-CN" altLang="en-US" sz="2800" b="1">
                <a:ea typeface="宋体" pitchFamily="2" charset="-122"/>
              </a:rPr>
              <a:t>线为高电平期间，</a:t>
            </a:r>
            <a:r>
              <a:rPr lang="en-US" altLang="zh-CN" sz="2800" b="1">
                <a:ea typeface="宋体" pitchFamily="2" charset="-122"/>
              </a:rPr>
              <a:t>SDA</a:t>
            </a:r>
            <a:r>
              <a:rPr lang="zh-CN" altLang="en-US" sz="2800" b="1">
                <a:ea typeface="宋体" pitchFamily="2" charset="-122"/>
              </a:rPr>
              <a:t>线由高电平向低电平的变化表示起始信号；</a:t>
            </a:r>
            <a:r>
              <a:rPr lang="en-US" altLang="zh-CN" sz="2800" b="1">
                <a:ea typeface="宋体" pitchFamily="2" charset="-122"/>
              </a:rPr>
              <a:t>SCL</a:t>
            </a:r>
            <a:r>
              <a:rPr lang="zh-CN" altLang="en-US" sz="2800" b="1">
                <a:ea typeface="宋体" pitchFamily="2" charset="-122"/>
              </a:rPr>
              <a:t>线为高电平期间，</a:t>
            </a:r>
            <a:r>
              <a:rPr lang="en-US" altLang="zh-CN" sz="2800" b="1">
                <a:ea typeface="宋体" pitchFamily="2" charset="-122"/>
              </a:rPr>
              <a:t>SDA</a:t>
            </a:r>
            <a:r>
              <a:rPr lang="zh-CN" altLang="en-US" sz="2800" b="1">
                <a:ea typeface="宋体" pitchFamily="2" charset="-122"/>
              </a:rPr>
              <a:t>线由低电平向高电平的变化表示终止信号。</a:t>
            </a:r>
            <a:r>
              <a:rPr lang="zh-CN" altLang="en-US" sz="3200">
                <a:ea typeface="宋体" pitchFamily="2" charset="-122"/>
              </a:rPr>
              <a:t>  </a:t>
            </a:r>
          </a:p>
        </p:txBody>
      </p:sp>
      <p:sp>
        <p:nvSpPr>
          <p:cNvPr id="9223" name="Rectangle 9"/>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365582"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499644"/>
            <a:ext cx="7561263" cy="2449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891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365570">
                                            <p:txEl>
                                              <p:pRg st="0" end="0"/>
                                            </p:txEl>
                                          </p:spTgt>
                                        </p:tgtEl>
                                        <p:attrNameLst>
                                          <p:attrName>style.visibility</p:attrName>
                                        </p:attrNameLst>
                                      </p:cBhvr>
                                      <p:to>
                                        <p:strVal val="visible"/>
                                      </p:to>
                                    </p:set>
                                    <p:anim calcmode="lin" valueType="num">
                                      <p:cBhvr additive="base">
                                        <p:cTn id="7" dur="500" fill="hold"/>
                                        <p:tgtEl>
                                          <p:spTgt spid="36557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5570">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5575"/>
                                        </p:tgtEl>
                                        <p:attrNameLst>
                                          <p:attrName>style.visibility</p:attrName>
                                        </p:attrNameLst>
                                      </p:cBhvr>
                                      <p:to>
                                        <p:strVal val="visible"/>
                                      </p:to>
                                    </p:set>
                                    <p:anim calcmode="lin" valueType="num">
                                      <p:cBhvr additive="base">
                                        <p:cTn id="13" dur="500" fill="hold"/>
                                        <p:tgtEl>
                                          <p:spTgt spid="365575"/>
                                        </p:tgtEl>
                                        <p:attrNameLst>
                                          <p:attrName>ppt_x</p:attrName>
                                        </p:attrNameLst>
                                      </p:cBhvr>
                                      <p:tavLst>
                                        <p:tav tm="0">
                                          <p:val>
                                            <p:strVal val="0-#ppt_w/2"/>
                                          </p:val>
                                        </p:tav>
                                        <p:tav tm="100000">
                                          <p:val>
                                            <p:strVal val="#ppt_x"/>
                                          </p:val>
                                        </p:tav>
                                      </p:tavLst>
                                    </p:anim>
                                    <p:anim calcmode="lin" valueType="num">
                                      <p:cBhvr additive="base">
                                        <p:cTn id="14" dur="500" fill="hold"/>
                                        <p:tgtEl>
                                          <p:spTgt spid="36557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65582"/>
                                        </p:tgtEl>
                                        <p:attrNameLst>
                                          <p:attrName>style.visibility</p:attrName>
                                        </p:attrNameLst>
                                      </p:cBhvr>
                                      <p:to>
                                        <p:strVal val="visible"/>
                                      </p:to>
                                    </p:set>
                                    <p:anim calcmode="lin" valueType="num">
                                      <p:cBhvr additive="base">
                                        <p:cTn id="19" dur="500" fill="hold"/>
                                        <p:tgtEl>
                                          <p:spTgt spid="365582"/>
                                        </p:tgtEl>
                                        <p:attrNameLst>
                                          <p:attrName>ppt_x</p:attrName>
                                        </p:attrNameLst>
                                      </p:cBhvr>
                                      <p:tavLst>
                                        <p:tav tm="0">
                                          <p:val>
                                            <p:strVal val="#ppt_x"/>
                                          </p:val>
                                        </p:tav>
                                        <p:tav tm="100000">
                                          <p:val>
                                            <p:strVal val="#ppt_x"/>
                                          </p:val>
                                        </p:tav>
                                      </p:tavLst>
                                    </p:anim>
                                    <p:anim calcmode="lin" valueType="num">
                                      <p:cBhvr additive="base">
                                        <p:cTn id="20" dur="500" fill="hold"/>
                                        <p:tgtEl>
                                          <p:spTgt spid="3655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0" grpId="0" build="p"/>
      <p:bldP spid="36557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Oval 3"/>
          <p:cNvSpPr>
            <a:spLocks noChangeArrowheads="1"/>
          </p:cNvSpPr>
          <p:nvPr/>
        </p:nvSpPr>
        <p:spPr bwMode="auto">
          <a:xfrm>
            <a:off x="3810000" y="4724400"/>
            <a:ext cx="1143000" cy="381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9" name="Rectangle 4"/>
          <p:cNvSpPr>
            <a:spLocks noChangeArrowheads="1"/>
          </p:cNvSpPr>
          <p:nvPr/>
        </p:nvSpPr>
        <p:spPr bwMode="auto">
          <a:xfrm>
            <a:off x="4419600" y="487680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0"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581" name="Rectangle 8"/>
          <p:cNvSpPr>
            <a:spLocks noChangeArrowheads="1"/>
          </p:cNvSpPr>
          <p:nvPr/>
        </p:nvSpPr>
        <p:spPr bwMode="auto">
          <a:xfrm>
            <a:off x="0" y="276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240658"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908050"/>
            <a:ext cx="7777162"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5564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withEffect">
                                  <p:stCondLst>
                                    <p:cond delay="0"/>
                                  </p:stCondLst>
                                  <p:childTnLst>
                                    <p:set>
                                      <p:cBhvr>
                                        <p:cTn id="6" dur="1" fill="hold">
                                          <p:stCondLst>
                                            <p:cond delay="0"/>
                                          </p:stCondLst>
                                        </p:cTn>
                                        <p:tgtEl>
                                          <p:spTgt spid="240658"/>
                                        </p:tgtEl>
                                        <p:attrNameLst>
                                          <p:attrName>style.visibility</p:attrName>
                                        </p:attrNameLst>
                                      </p:cBhvr>
                                      <p:to>
                                        <p:strVal val="visible"/>
                                      </p:to>
                                    </p:set>
                                    <p:animEffect transition="in" filter="diamond(in)">
                                      <p:cBhvr>
                                        <p:cTn id="7" dur="2000"/>
                                        <p:tgtEl>
                                          <p:spTgt spid="240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361</Words>
  <Application>Microsoft Office PowerPoint</Application>
  <PresentationFormat>全屏显示(4:3)</PresentationFormat>
  <Paragraphs>25</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IIC硬件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RL</dc:creator>
  <cp:lastModifiedBy>RL</cp:lastModifiedBy>
  <cp:revision>11</cp:revision>
  <dcterms:created xsi:type="dcterms:W3CDTF">2016-08-03T08:51:49Z</dcterms:created>
  <dcterms:modified xsi:type="dcterms:W3CDTF">2016-08-03T10:09:05Z</dcterms:modified>
</cp:coreProperties>
</file>