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1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64" r:id="rId16"/>
    <p:sldId id="266" r:id="rId17"/>
    <p:sldId id="273" r:id="rId18"/>
    <p:sldId id="275" r:id="rId19"/>
    <p:sldId id="276" r:id="rId20"/>
    <p:sldId id="277" r:id="rId21"/>
    <p:sldId id="278" r:id="rId22"/>
    <p:sldId id="282" r:id="rId23"/>
    <p:sldId id="281" r:id="rId24"/>
    <p:sldId id="274" r:id="rId25"/>
    <p:sldId id="283" r:id="rId26"/>
    <p:sldId id="284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8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748A-EEAC-4859-BA17-05B1C0F7A5A6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7B9C-5B31-486A-85CF-E1658D26AB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748A-EEAC-4859-BA17-05B1C0F7A5A6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7B9C-5B31-486A-85CF-E1658D26AB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748A-EEAC-4859-BA17-05B1C0F7A5A6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7B9C-5B31-486A-85CF-E1658D26AB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748A-EEAC-4859-BA17-05B1C0F7A5A6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7B9C-5B31-486A-85CF-E1658D26AB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748A-EEAC-4859-BA17-05B1C0F7A5A6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7B9C-5B31-486A-85CF-E1658D26AB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748A-EEAC-4859-BA17-05B1C0F7A5A6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7B9C-5B31-486A-85CF-E1658D26AB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748A-EEAC-4859-BA17-05B1C0F7A5A6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7B9C-5B31-486A-85CF-E1658D26AB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748A-EEAC-4859-BA17-05B1C0F7A5A6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7B9C-5B31-486A-85CF-E1658D26AB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748A-EEAC-4859-BA17-05B1C0F7A5A6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7B9C-5B31-486A-85CF-E1658D26AB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748A-EEAC-4859-BA17-05B1C0F7A5A6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7B9C-5B31-486A-85CF-E1658D26AB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748A-EEAC-4859-BA17-05B1C0F7A5A6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7B9C-5B31-486A-85CF-E1658D26AB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E748A-EEAC-4859-BA17-05B1C0F7A5A6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07B9C-5B31-486A-85CF-E1658D26AB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SPI 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SPI</a:t>
            </a:r>
            <a:r>
              <a:rPr lang="zh-CN" altLang="en-US" dirty="0" smtClean="0"/>
              <a:t>底层驱动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SPI </a:t>
            </a:r>
            <a:r>
              <a:rPr lang="zh-CN" altLang="en-US" dirty="0" smtClean="0"/>
              <a:t>结构体成员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SPI_Mode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：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主 机 模 式（</a:t>
            </a:r>
            <a:r>
              <a:rPr lang="en-US" altLang="zh-CN" dirty="0" err="1" smtClean="0"/>
              <a:t>SPI_Mode_Master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zh-CN" altLang="en-US" dirty="0" smtClean="0"/>
              <a:t>      从 机 模 式（</a:t>
            </a:r>
            <a:r>
              <a:rPr lang="en-US" altLang="zh-CN" dirty="0" err="1" smtClean="0"/>
              <a:t>SPI_Mode_Slave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</a:p>
          <a:p>
            <a:pPr marL="514350" indent="-51435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SPI_DataSize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8 </a:t>
            </a:r>
            <a:r>
              <a:rPr lang="zh-CN" altLang="en-US" dirty="0" smtClean="0"/>
              <a:t>位          </a:t>
            </a:r>
            <a:r>
              <a:rPr lang="en-US" altLang="zh-CN" dirty="0" smtClean="0"/>
              <a:t>16 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00200"/>
            <a:ext cx="8219256" cy="47811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en-US" altLang="zh-CN" b="1" dirty="0" smtClean="0">
                <a:solidFill>
                  <a:srgbClr val="FF0000"/>
                </a:solidFill>
              </a:rPr>
              <a:t>SPI_CPOL </a:t>
            </a:r>
            <a:r>
              <a:rPr lang="zh-CN" altLang="en-US" b="1" dirty="0" smtClean="0">
                <a:solidFill>
                  <a:srgbClr val="FF0000"/>
                </a:solidFill>
              </a:rPr>
              <a:t>和 </a:t>
            </a:r>
            <a:r>
              <a:rPr lang="en-US" altLang="zh-CN" b="1" dirty="0" smtClean="0">
                <a:solidFill>
                  <a:srgbClr val="FF0000"/>
                </a:solidFill>
              </a:rPr>
              <a:t>SPI_CPHA </a:t>
            </a:r>
          </a:p>
          <a:p>
            <a:pPr>
              <a:buNone/>
            </a:pPr>
            <a:r>
              <a:rPr lang="zh-CN" altLang="en-US" b="1" dirty="0" smtClean="0"/>
              <a:t>        已经讲过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）</a:t>
            </a:r>
            <a:r>
              <a:rPr lang="en-US" altLang="zh-CN" dirty="0" smtClean="0"/>
              <a:t> SPI_NSS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SPI_</a:t>
            </a:r>
            <a:r>
              <a:rPr lang="en-US" altLang="zh-CN" b="1" dirty="0" err="1" smtClean="0">
                <a:solidFill>
                  <a:srgbClr val="FF0000"/>
                </a:solidFill>
              </a:rPr>
              <a:t>Baud</a:t>
            </a:r>
            <a:r>
              <a:rPr lang="en-US" altLang="zh-CN" b="1" dirty="0" err="1" smtClean="0"/>
              <a:t>Rate</a:t>
            </a:r>
            <a:r>
              <a:rPr lang="en-US" altLang="zh-CN" b="1" dirty="0" err="1" smtClean="0">
                <a:solidFill>
                  <a:srgbClr val="0070C0"/>
                </a:solidFill>
              </a:rPr>
              <a:t>Pres</a:t>
            </a:r>
            <a:r>
              <a:rPr lang="en-US" altLang="zh-CN" b="1" dirty="0" err="1" smtClean="0"/>
              <a:t>caler</a:t>
            </a:r>
            <a:r>
              <a:rPr lang="en-US" altLang="zh-CN" b="1" dirty="0" smtClean="0"/>
              <a:t> </a:t>
            </a:r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6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SPI_FirstBit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 </a:t>
            </a:r>
          </a:p>
          <a:p>
            <a:pPr>
              <a:buNone/>
            </a:pPr>
            <a:r>
              <a:rPr lang="en-US" altLang="zh-CN" b="1" dirty="0" smtClean="0"/>
              <a:t>    MSB  LSB </a:t>
            </a:r>
          </a:p>
          <a:p>
            <a:pPr>
              <a:buNone/>
            </a:pPr>
            <a:r>
              <a:rPr lang="en-US" altLang="zh-CN" b="1" dirty="0" smtClean="0"/>
              <a:t>     1 </a:t>
            </a:r>
            <a:r>
              <a:rPr lang="en-US" altLang="zh-CN" b="1" dirty="0" smtClean="0">
                <a:solidFill>
                  <a:srgbClr val="FF0000"/>
                </a:solidFill>
              </a:rPr>
              <a:t>0 1 </a:t>
            </a:r>
            <a:r>
              <a:rPr lang="en-US" altLang="zh-CN" b="1" dirty="0" smtClean="0"/>
              <a:t>0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0</a:t>
            </a:r>
            <a:r>
              <a:rPr lang="en-US" altLang="zh-CN" b="1" dirty="0" smtClean="0">
                <a:solidFill>
                  <a:srgbClr val="C00000"/>
                </a:solidFill>
              </a:rPr>
              <a:t> 9 </a:t>
            </a:r>
            <a:r>
              <a:rPr lang="en-US" altLang="zh-CN" b="1" dirty="0" smtClean="0"/>
              <a:t>8 </a:t>
            </a:r>
            <a:r>
              <a:rPr lang="en-US" altLang="zh-CN" b="1" dirty="0" smtClean="0">
                <a:solidFill>
                  <a:srgbClr val="0070C0"/>
                </a:solidFill>
              </a:rPr>
              <a:t>5</a:t>
            </a:r>
          </a:p>
          <a:p>
            <a:pPr>
              <a:buNone/>
            </a:pPr>
            <a:r>
              <a:rPr lang="zh-CN" altLang="en-US" b="1" dirty="0" smtClean="0"/>
              <a:t> （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SPI_CRCPolynomial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err="1" smtClean="0"/>
              <a:t>SPI_InitStructure.SPI_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Direction</a:t>
            </a:r>
            <a:r>
              <a:rPr lang="en-US" altLang="zh-CN" dirty="0" smtClean="0"/>
              <a:t> = SPI_Direction_</a:t>
            </a:r>
            <a:r>
              <a:rPr lang="en-US" altLang="zh-CN" dirty="0" smtClean="0">
                <a:solidFill>
                  <a:srgbClr val="FF0000"/>
                </a:solidFill>
              </a:rPr>
              <a:t>2Lines</a:t>
            </a:r>
            <a:r>
              <a:rPr lang="en-US" altLang="zh-CN" dirty="0" smtClean="0"/>
              <a:t>_FullDuplex;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SPI_InitStructure.SPI_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SPI_Mode_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Master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SPI_InitStructure.SPI_DataSize</a:t>
            </a:r>
            <a:r>
              <a:rPr lang="en-US" altLang="zh-CN" dirty="0" smtClean="0"/>
              <a:t> = SPI_DataSize_</a:t>
            </a:r>
            <a:r>
              <a:rPr lang="en-US" altLang="zh-CN" b="1" dirty="0" smtClean="0">
                <a:solidFill>
                  <a:srgbClr val="FF0000"/>
                </a:solidFill>
              </a:rPr>
              <a:t>8b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SPI_InitStructure.SPI_CPOL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SPI_CPOL_</a:t>
            </a:r>
            <a:r>
              <a:rPr lang="en-US" altLang="zh-CN" dirty="0" err="1" smtClean="0">
                <a:solidFill>
                  <a:srgbClr val="FF0000"/>
                </a:solidFill>
              </a:rPr>
              <a:t>High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SPI_InitStructure.SPI_CPHA</a:t>
            </a:r>
            <a:r>
              <a:rPr lang="en-US" altLang="zh-CN" dirty="0" smtClean="0"/>
              <a:t> = SPI_CPHA_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>
                <a:solidFill>
                  <a:srgbClr val="002060"/>
                </a:solidFill>
              </a:rPr>
              <a:t>Edge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>
              <a:buNone/>
            </a:pPr>
            <a:r>
              <a:rPr lang="en-US" altLang="zh-CN" dirty="0" err="1" smtClean="0"/>
              <a:t>SPI_InitStructure.SPI_</a:t>
            </a:r>
            <a:r>
              <a:rPr lang="en-US" altLang="zh-CN" b="1" dirty="0" err="1" smtClean="0">
                <a:solidFill>
                  <a:srgbClr val="FF0000"/>
                </a:solidFill>
              </a:rPr>
              <a:t>NSS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SPI_NSS_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Soft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SPI_InitStructure.SPI_BaudRatePrescaler</a:t>
            </a:r>
            <a:r>
              <a:rPr lang="en-US" altLang="zh-CN" dirty="0" smtClean="0"/>
              <a:t> = SPI_BaudRatePrescaler_</a:t>
            </a:r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SPI_InitStructure.SPI_</a:t>
            </a:r>
            <a:r>
              <a:rPr lang="en-US" altLang="zh-CN" dirty="0" err="1" smtClean="0">
                <a:solidFill>
                  <a:srgbClr val="FF0000"/>
                </a:solidFill>
              </a:rPr>
              <a:t>FirstBit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SPI_FirstBit_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MSB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SPI_InitStructure.SPI_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CRC</a:t>
            </a:r>
            <a:r>
              <a:rPr lang="en-US" altLang="zh-CN" dirty="0" err="1" smtClean="0"/>
              <a:t>Polynomial</a:t>
            </a:r>
            <a:r>
              <a:rPr lang="en-US" altLang="zh-CN" dirty="0" smtClean="0"/>
              <a:t> = </a:t>
            </a:r>
            <a:r>
              <a:rPr lang="en-US" altLang="zh-CN" b="1" dirty="0" smtClean="0">
                <a:solidFill>
                  <a:srgbClr val="FF0000"/>
                </a:solidFill>
              </a:rPr>
              <a:t>7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SPI_Init</a:t>
            </a:r>
            <a:r>
              <a:rPr lang="en-US" altLang="zh-CN" dirty="0" smtClean="0"/>
              <a:t>(SPI1, 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err="1" smtClean="0"/>
              <a:t>SPI_InitStructure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err="1" smtClean="0"/>
              <a:t>SPI_Cmd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FF0000"/>
                </a:solidFill>
              </a:rPr>
              <a:t>SPI1</a:t>
            </a:r>
            <a:r>
              <a:rPr lang="en-US" altLang="zh-CN" dirty="0" smtClean="0"/>
              <a:t>, ENABLE);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三、</a:t>
            </a:r>
            <a:r>
              <a:rPr lang="en-US" altLang="zh-CN" dirty="0" smtClean="0"/>
              <a:t>SPI</a:t>
            </a:r>
            <a:r>
              <a:rPr lang="zh-CN" altLang="en-US" dirty="0" smtClean="0"/>
              <a:t>中断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708920"/>
            <a:ext cx="6444208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8670"/>
            <a:ext cx="8229600" cy="53378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四、 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芯片驱动编写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芯片特点</a:t>
            </a:r>
            <a:br>
              <a:rPr lang="zh-CN" altLang="en-US" dirty="0" smtClean="0"/>
            </a:b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20888"/>
            <a:ext cx="70008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驱动编写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）指令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r="13320"/>
          <a:stretch>
            <a:fillRect/>
          </a:stretch>
        </p:blipFill>
        <p:spPr bwMode="auto">
          <a:xfrm>
            <a:off x="107504" y="620688"/>
            <a:ext cx="8856984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）写使能  </a:t>
            </a:r>
            <a:r>
              <a:rPr lang="en-US" altLang="zh-CN" b="1" dirty="0" smtClean="0"/>
              <a:t>(06H)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10035"/>
          <a:stretch>
            <a:fillRect/>
          </a:stretch>
        </p:blipFill>
        <p:spPr bwMode="auto">
          <a:xfrm>
            <a:off x="107504" y="1484784"/>
            <a:ext cx="8568951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620688"/>
            <a:ext cx="36480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一、 </a:t>
            </a:r>
            <a:r>
              <a:rPr lang="en-US" altLang="zh-CN" dirty="0" smtClean="0"/>
              <a:t>SPI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  </a:t>
            </a:r>
            <a:r>
              <a:rPr lang="en-US" altLang="zh-CN" dirty="0" smtClean="0"/>
              <a:t>SPI( Serial Peripheral Interface) </a:t>
            </a:r>
            <a:r>
              <a:rPr lang="zh-CN" altLang="en-US" dirty="0" smtClean="0"/>
              <a:t>串行外围设备接口，是 </a:t>
            </a:r>
            <a:r>
              <a:rPr lang="en-US" altLang="zh-CN" dirty="0" smtClean="0"/>
              <a:t>Motorola </a:t>
            </a:r>
            <a:r>
              <a:rPr lang="zh-CN" altLang="en-US" dirty="0" smtClean="0"/>
              <a:t>公司推出的一种同步串行接口技术。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SPI </a:t>
            </a:r>
            <a:r>
              <a:rPr lang="zh-CN" altLang="en-US" dirty="0" smtClean="0"/>
              <a:t>主要应用在 </a:t>
            </a:r>
            <a:r>
              <a:rPr lang="en-US" altLang="zh-CN" dirty="0" smtClean="0"/>
              <a:t>EEPROM, Flash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实时时钟，数模转换器</a:t>
            </a:r>
            <a:r>
              <a:rPr lang="en-US" altLang="zh-CN" dirty="0" smtClean="0"/>
              <a:t>(ADC)</a:t>
            </a:r>
            <a:r>
              <a:rPr lang="zh-CN" altLang="en-US" dirty="0"/>
              <a:t>。</a:t>
            </a:r>
            <a:r>
              <a:rPr lang="zh-CN" altLang="en-US" dirty="0" smtClean="0"/>
              <a:t>它在芯片中只占用四根管脚 </a:t>
            </a:r>
            <a:r>
              <a:rPr lang="en-US" altLang="zh-CN" dirty="0" smtClean="0"/>
              <a:t>(Pin) </a:t>
            </a:r>
            <a:r>
              <a:rPr lang="zh-CN" altLang="en-US" dirty="0" smtClean="0"/>
              <a:t>用来控制以及数据传输</a:t>
            </a:r>
            <a:r>
              <a:rPr lang="en-US" altLang="zh-CN" dirty="0" smtClean="0"/>
              <a:t>, </a:t>
            </a:r>
            <a:r>
              <a:rPr lang="zh-CN" altLang="en-US" dirty="0" smtClean="0"/>
              <a:t>节约了芯片的 </a:t>
            </a:r>
            <a:r>
              <a:rPr lang="en-US" altLang="zh-CN" dirty="0" smtClean="0"/>
              <a:t>pin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）写禁止（</a:t>
            </a:r>
            <a:r>
              <a:rPr lang="en-US" altLang="zh-CN" dirty="0" smtClean="0"/>
              <a:t>04H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2856"/>
            <a:ext cx="836295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340768"/>
            <a:ext cx="37242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）读状态寄存器（</a:t>
            </a:r>
            <a:r>
              <a:rPr lang="en-US" altLang="zh-CN" dirty="0" smtClean="0"/>
              <a:t>05</a:t>
            </a:r>
            <a:r>
              <a:rPr lang="zh-CN" altLang="en-US" dirty="0" smtClean="0"/>
              <a:t>或</a:t>
            </a:r>
            <a:r>
              <a:rPr lang="en-US" altLang="zh-CN" dirty="0" smtClean="0"/>
              <a:t>35H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809750"/>
            <a:ext cx="9036496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）扇区擦除（</a:t>
            </a:r>
            <a:r>
              <a:rPr lang="en-US" altLang="zh-CN" dirty="0" smtClean="0"/>
              <a:t>03H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8229600" cy="3140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457200" y="764704"/>
            <a:ext cx="8229600" cy="5361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）读数据（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03H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8604448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579296" cy="5433467"/>
          </a:xfrm>
        </p:spPr>
        <p:txBody>
          <a:bodyPr>
            <a:noAutofit/>
          </a:bodyPr>
          <a:lstStyle/>
          <a:p>
            <a:pPr marL="180975" indent="-180975">
              <a:lnSpc>
                <a:spcPct val="150000"/>
              </a:lnSpc>
              <a:buNone/>
            </a:pPr>
            <a:r>
              <a:rPr lang="en-US" altLang="zh-CN" dirty="0" smtClean="0"/>
              <a:t>3. </a:t>
            </a:r>
            <a:r>
              <a:rPr lang="en-US" altLang="zh-CN" dirty="0" err="1" smtClean="0"/>
              <a:t>FLASH_SendByte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u8   </a:t>
            </a:r>
            <a:r>
              <a:rPr lang="en-US" altLang="zh-CN" dirty="0" err="1" smtClean="0"/>
              <a:t>SPI_FLASH_SendByte</a:t>
            </a:r>
            <a:r>
              <a:rPr lang="en-US" altLang="zh-CN" dirty="0" smtClean="0"/>
              <a:t>(u8 byte)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zh-CN" dirty="0" smtClean="0"/>
              <a:t>{  </a:t>
            </a:r>
            <a:r>
              <a:rPr lang="en-US" altLang="zh-CN" sz="2400" dirty="0" smtClean="0"/>
              <a:t>while (SPI_I2S_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GetFlagStatus</a:t>
            </a:r>
            <a:r>
              <a:rPr lang="en-US" altLang="zh-CN" sz="2400" dirty="0" smtClean="0"/>
              <a:t>(SPI1, SPI_I2S_FLAG_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TXE</a:t>
            </a:r>
            <a:r>
              <a:rPr lang="en-US" altLang="zh-CN" sz="2400" dirty="0" smtClean="0"/>
              <a:t>) == 0);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zh-CN" dirty="0" smtClean="0"/>
              <a:t>SPI_I2S_</a:t>
            </a:r>
            <a:r>
              <a:rPr lang="en-US" altLang="zh-CN" b="1" dirty="0" smtClean="0">
                <a:solidFill>
                  <a:srgbClr val="FF0000"/>
                </a:solidFill>
              </a:rPr>
              <a:t>SendData</a:t>
            </a:r>
            <a:r>
              <a:rPr lang="en-US" altLang="zh-CN" dirty="0" smtClean="0"/>
              <a:t>(SPI1, byte);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zh-CN" sz="2400" dirty="0" smtClean="0"/>
              <a:t>while (SPI_I2S_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GetFlagStatus</a:t>
            </a:r>
            <a:r>
              <a:rPr lang="en-US" altLang="zh-CN" sz="2400" dirty="0" smtClean="0"/>
              <a:t>(SPI1, SPI_I2S_FLAG_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RXNE</a:t>
            </a:r>
            <a:r>
              <a:rPr lang="en-US" altLang="zh-CN" sz="2400" dirty="0" smtClean="0"/>
              <a:t>) == 0)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zh-CN" altLang="en-US" sz="2400" dirty="0" smtClean="0"/>
              <a:t>｛ </a:t>
            </a:r>
            <a:r>
              <a:rPr lang="en-US" altLang="zh-CN" sz="2400" dirty="0" smtClean="0"/>
              <a:t>test--; if (test==0)</a:t>
            </a:r>
            <a:r>
              <a:rPr lang="zh-CN" altLang="en-US" sz="2400" dirty="0" smtClean="0"/>
              <a:t>  </a:t>
            </a:r>
            <a:r>
              <a:rPr lang="en-US" altLang="zh-CN" sz="2400" dirty="0" smtClean="0"/>
              <a:t>return 0;</a:t>
            </a:r>
            <a:r>
              <a:rPr lang="zh-CN" altLang="en-US" sz="2400" dirty="0" smtClean="0"/>
              <a:t>｝</a:t>
            </a:r>
            <a:r>
              <a:rPr lang="en-US" altLang="zh-CN" sz="2400" dirty="0" smtClean="0"/>
              <a:t>;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zh-CN" dirty="0" smtClean="0"/>
              <a:t>return SPI_I2S_ReceiveData(SPI1);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zh-CN" dirty="0" smtClean="0"/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写使能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SPI_FLASH_WriteEnable</a:t>
            </a:r>
            <a:r>
              <a:rPr lang="en-US" altLang="zh-CN" dirty="0" smtClean="0"/>
              <a:t>(void)</a:t>
            </a:r>
          </a:p>
          <a:p>
            <a:pPr>
              <a:buNone/>
            </a:pP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SPI_FLASH_</a:t>
            </a:r>
            <a:r>
              <a:rPr lang="en-US" altLang="zh-CN" dirty="0" smtClean="0">
                <a:solidFill>
                  <a:srgbClr val="FF0000"/>
                </a:solidFill>
              </a:rPr>
              <a:t>CS</a:t>
            </a:r>
            <a:r>
              <a:rPr lang="en-US" altLang="zh-CN" dirty="0" smtClean="0"/>
              <a:t>_</a:t>
            </a:r>
            <a:r>
              <a:rPr lang="en-US" altLang="zh-CN" dirty="0" smtClean="0">
                <a:solidFill>
                  <a:srgbClr val="FF0000"/>
                </a:solidFill>
              </a:rPr>
              <a:t>LOW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err="1" smtClean="0"/>
              <a:t>SPI_FLASH_</a:t>
            </a:r>
            <a:r>
              <a:rPr lang="en-US" altLang="zh-CN" dirty="0" err="1" smtClean="0">
                <a:solidFill>
                  <a:srgbClr val="FF0000"/>
                </a:solidFill>
              </a:rPr>
              <a:t>SendByte</a:t>
            </a:r>
            <a:r>
              <a:rPr lang="en-US" altLang="zh-CN" dirty="0" smtClean="0"/>
              <a:t>(W25X_WriteEnable);</a:t>
            </a:r>
          </a:p>
          <a:p>
            <a:pPr>
              <a:buNone/>
            </a:pPr>
            <a:r>
              <a:rPr lang="en-US" altLang="zh-CN" dirty="0" smtClean="0"/>
              <a:t>SPI_FLASH_CS_</a:t>
            </a:r>
            <a:r>
              <a:rPr lang="en-US" altLang="zh-CN" dirty="0" smtClean="0">
                <a:solidFill>
                  <a:srgbClr val="FF0000"/>
                </a:solidFill>
              </a:rPr>
              <a:t>HIGH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04664"/>
            <a:ext cx="8291264" cy="633670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4300" dirty="0" smtClean="0"/>
              <a:t>5. </a:t>
            </a:r>
            <a:r>
              <a:rPr lang="zh-CN" altLang="en-US" sz="4300" dirty="0" smtClean="0"/>
              <a:t>读取</a:t>
            </a:r>
            <a:r>
              <a:rPr lang="en-US" altLang="zh-CN" sz="4300" dirty="0" smtClean="0"/>
              <a:t>ID</a:t>
            </a:r>
          </a:p>
          <a:p>
            <a:pPr>
              <a:buNone/>
            </a:pPr>
            <a:r>
              <a:rPr lang="en-US" altLang="zh-CN" dirty="0" smtClean="0"/>
              <a:t>u32 </a:t>
            </a:r>
            <a:r>
              <a:rPr lang="en-US" altLang="zh-CN" dirty="0" err="1" smtClean="0"/>
              <a:t>SPI_FLASH_ReadDeviceID</a:t>
            </a:r>
            <a:r>
              <a:rPr lang="en-US" altLang="zh-CN" dirty="0" smtClean="0"/>
              <a:t>(void)</a:t>
            </a:r>
          </a:p>
          <a:p>
            <a:pPr>
              <a:buNone/>
            </a:pPr>
            <a:r>
              <a:rPr lang="en-US" altLang="zh-CN" dirty="0" smtClean="0"/>
              <a:t>{  u32 Temp = 0;</a:t>
            </a:r>
          </a:p>
          <a:p>
            <a:pPr>
              <a:buNone/>
            </a:pPr>
            <a:r>
              <a:rPr lang="en-US" altLang="zh-CN" dirty="0" smtClean="0"/>
              <a:t>  SPI_FLASH_</a:t>
            </a:r>
            <a:r>
              <a:rPr lang="en-US" altLang="zh-CN" dirty="0" smtClean="0">
                <a:solidFill>
                  <a:srgbClr val="FF0000"/>
                </a:solidFill>
              </a:rPr>
              <a:t>CS_LOW</a:t>
            </a:r>
            <a:r>
              <a:rPr lang="en-US" altLang="zh-CN" dirty="0" smtClean="0"/>
              <a:t>(); 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SPI_FLASH_SendByte</a:t>
            </a:r>
            <a:r>
              <a:rPr lang="en-US" altLang="zh-CN" dirty="0" smtClean="0"/>
              <a:t>(W25X_DeviceID);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SPI_FLASH_SendByte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Dummy_Byte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SPI_FLASH_SendByte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Dummy_Byte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SPI_FLASH_SendByte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Dummy_Byte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Temp = </a:t>
            </a:r>
            <a:r>
              <a:rPr lang="en-US" altLang="zh-CN" dirty="0" err="1" smtClean="0"/>
              <a:t>SPI_FLASH_SendByte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Dummy_Byte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SPI_FLASH_</a:t>
            </a:r>
            <a:r>
              <a:rPr lang="en-US" altLang="zh-CN" dirty="0" smtClean="0">
                <a:solidFill>
                  <a:srgbClr val="FF0000"/>
                </a:solidFill>
              </a:rPr>
              <a:t>CS_HIGH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return Temp;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832" y="5661248"/>
            <a:ext cx="187220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SPI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56612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CPHA=0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88" y="1196752"/>
            <a:ext cx="8631237" cy="424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764704"/>
            <a:ext cx="858351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15816" y="5733256"/>
            <a:ext cx="187220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SPI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和模式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19672" y="57332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CPHA=1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8" y="1417638"/>
            <a:ext cx="8996362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20688"/>
            <a:ext cx="7704856" cy="4477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二、</a:t>
            </a:r>
            <a:r>
              <a:rPr lang="en-US" altLang="zh-CN" dirty="0" smtClean="0"/>
              <a:t>STM32</a:t>
            </a:r>
            <a:r>
              <a:rPr lang="zh-CN" altLang="en-US" dirty="0" smtClean="0"/>
              <a:t>引脚及配置方式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SPI1</a:t>
            </a:r>
            <a:r>
              <a:rPr lang="zh-CN" altLang="en-US" dirty="0" smtClean="0"/>
              <a:t>引脚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CS</a:t>
            </a:r>
            <a:r>
              <a:rPr lang="zh-CN" altLang="en-US" dirty="0" smtClean="0"/>
              <a:t>→</a:t>
            </a:r>
            <a:r>
              <a:rPr lang="en-US" altLang="zh-CN" dirty="0" smtClean="0"/>
              <a:t>PA4</a:t>
            </a:r>
          </a:p>
          <a:p>
            <a:pPr>
              <a:buNone/>
            </a:pPr>
            <a:r>
              <a:rPr lang="en-US" altLang="zh-CN" dirty="0" smtClean="0"/>
              <a:t>      SCK</a:t>
            </a:r>
            <a:r>
              <a:rPr lang="zh-CN" altLang="en-US" dirty="0" smtClean="0"/>
              <a:t>→</a:t>
            </a:r>
            <a:r>
              <a:rPr lang="en-US" altLang="zh-CN" dirty="0" smtClean="0"/>
              <a:t>PA5</a:t>
            </a:r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MISO</a:t>
            </a:r>
            <a:r>
              <a:rPr lang="zh-CN" altLang="en-US" dirty="0" smtClean="0"/>
              <a:t> →</a:t>
            </a:r>
            <a:r>
              <a:rPr lang="en-US" altLang="zh-CN" dirty="0" smtClean="0"/>
              <a:t>PA6</a:t>
            </a:r>
          </a:p>
          <a:p>
            <a:pPr>
              <a:buNone/>
            </a:pPr>
            <a:r>
              <a:rPr lang="en-US" altLang="zh-CN" dirty="0" smtClean="0"/>
              <a:t>      MOSI</a:t>
            </a:r>
            <a:r>
              <a:rPr lang="zh-CN" altLang="en-US" dirty="0" smtClean="0"/>
              <a:t> →</a:t>
            </a:r>
            <a:r>
              <a:rPr lang="en-US" altLang="zh-CN" dirty="0" smtClean="0"/>
              <a:t>PA7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2656"/>
            <a:ext cx="8620869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3490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SPI</a:t>
            </a:r>
            <a:r>
              <a:rPr lang="zh-CN" altLang="en-US" dirty="0" smtClean="0"/>
              <a:t>波特率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时钟</a:t>
            </a:r>
            <a:r>
              <a:rPr lang="en-US" altLang="zh-CN" b="1" dirty="0" smtClean="0">
                <a:solidFill>
                  <a:srgbClr val="FF0000"/>
                </a:solidFill>
              </a:rPr>
              <a:t>F</a:t>
            </a:r>
            <a:r>
              <a:rPr lang="en-US" altLang="zh-CN" baseline="-25000" dirty="0" smtClean="0"/>
              <a:t>CLK</a:t>
            </a:r>
            <a:r>
              <a:rPr lang="zh-CN" altLang="en-US" dirty="0" smtClean="0"/>
              <a:t>时钟为源。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000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fPCLK/2         001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fPCLK/4 </a:t>
            </a:r>
          </a:p>
          <a:p>
            <a:pPr>
              <a:buNone/>
            </a:pPr>
            <a:r>
              <a:rPr lang="en-US" altLang="zh-CN" dirty="0" smtClean="0"/>
              <a:t>010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fPCLK/8         011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fPCLK/16</a:t>
            </a:r>
          </a:p>
          <a:p>
            <a:pPr>
              <a:buNone/>
            </a:pPr>
            <a:r>
              <a:rPr lang="en-US" altLang="zh-CN" dirty="0" smtClean="0"/>
              <a:t>100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fPCLK/32       101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fPCLK/64 </a:t>
            </a:r>
          </a:p>
          <a:p>
            <a:pPr>
              <a:buNone/>
            </a:pPr>
            <a:r>
              <a:rPr lang="en-US" altLang="zh-CN" dirty="0" smtClean="0"/>
              <a:t>110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fPCLK/128     111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fPCLK/256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394</Words>
  <Application>Microsoft Office PowerPoint</Application>
  <PresentationFormat>全屏显示(4:3)</PresentationFormat>
  <Paragraphs>84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SPI 协议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 协议</dc:title>
  <dc:creator>Administrator</dc:creator>
  <cp:lastModifiedBy>Administrator</cp:lastModifiedBy>
  <cp:revision>49</cp:revision>
  <dcterms:created xsi:type="dcterms:W3CDTF">2017-10-05T13:21:00Z</dcterms:created>
  <dcterms:modified xsi:type="dcterms:W3CDTF">2017-10-12T05:09:18Z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2052-10.1.0.5277</vt:lpwstr>
  </property>
</Properties>
</file>