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9" r:id="rId5"/>
    <p:sldId id="270" r:id="rId6"/>
    <p:sldId id="271" r:id="rId7"/>
    <p:sldId id="283" r:id="rId8"/>
    <p:sldId id="272" r:id="rId9"/>
    <p:sldId id="261" r:id="rId10"/>
    <p:sldId id="273" r:id="rId11"/>
    <p:sldId id="262" r:id="rId12"/>
    <p:sldId id="263" r:id="rId13"/>
    <p:sldId id="264" r:id="rId14"/>
    <p:sldId id="265" r:id="rId15"/>
    <p:sldId id="266" r:id="rId16"/>
    <p:sldId id="267" r:id="rId17"/>
    <p:sldId id="28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18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0497-D2DB-4FF7-86D3-DA912DF6E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AF80-8965-4E7C-956A-B3AB6CEC2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0497-D2DB-4FF7-86D3-DA912DF6E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AF80-8965-4E7C-956A-B3AB6CEC2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0497-D2DB-4FF7-86D3-DA912DF6E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AF80-8965-4E7C-956A-B3AB6CEC2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0497-D2DB-4FF7-86D3-DA912DF6E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AF80-8965-4E7C-956A-B3AB6CEC2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0497-D2DB-4FF7-86D3-DA912DF6E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AF80-8965-4E7C-956A-B3AB6CEC2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0497-D2DB-4FF7-86D3-DA912DF6E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AF80-8965-4E7C-956A-B3AB6CEC2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0497-D2DB-4FF7-86D3-DA912DF6E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AF80-8965-4E7C-956A-B3AB6CEC2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0497-D2DB-4FF7-86D3-DA912DF6E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AF80-8965-4E7C-956A-B3AB6CEC2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0497-D2DB-4FF7-86D3-DA912DF6E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AF80-8965-4E7C-956A-B3AB6CEC2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0497-D2DB-4FF7-86D3-DA912DF6E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AF80-8965-4E7C-956A-B3AB6CEC2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0497-D2DB-4FF7-86D3-DA912DF6E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AF80-8965-4E7C-956A-B3AB6CEC2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0497-D2DB-4FF7-86D3-DA912DF6E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AF80-8965-4E7C-956A-B3AB6CEC2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ADC </a:t>
            </a:r>
            <a:r>
              <a:rPr lang="zh-CN" altLang="en-US" smtClean="0"/>
              <a:t>模数转换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假期培训专用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、配置</a:t>
            </a:r>
            <a:r>
              <a:rPr lang="en-US" altLang="zh-CN" smtClean="0"/>
              <a:t>ADC</a:t>
            </a:r>
            <a:r>
              <a:rPr lang="zh-CN" altLang="en-US" smtClean="0"/>
              <a:t>结构体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ADC_InitTypeDef ADC_InitStructure;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ADC_InitStructure.ADC_Mode = ADC_Mode_</a:t>
            </a:r>
            <a:r>
              <a:rPr lang="en-US" altLang="zh-CN">
                <a:solidFill>
                  <a:srgbClr val="FF0000"/>
                </a:solidFill>
              </a:rPr>
              <a:t>Independent</a:t>
            </a:r>
            <a:r>
              <a:rPr lang="en-US" altLang="zh-CN"/>
              <a:t>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ADC_InitStructure.ADC_</a:t>
            </a:r>
            <a:r>
              <a:rPr lang="en-US" altLang="zh-CN">
                <a:solidFill>
                  <a:srgbClr val="FF0000"/>
                </a:solidFill>
              </a:rPr>
              <a:t>Scan</a:t>
            </a:r>
            <a:r>
              <a:rPr lang="en-US" altLang="zh-CN"/>
              <a:t>ConvMode = </a:t>
            </a:r>
            <a:r>
              <a:rPr lang="en-US" altLang="zh-CN">
                <a:solidFill>
                  <a:srgbClr val="FF0000"/>
                </a:solidFill>
              </a:rPr>
              <a:t>ENABLE</a:t>
            </a:r>
            <a:r>
              <a:rPr lang="en-US" altLang="zh-CN"/>
              <a:t>;</a:t>
            </a:r>
            <a:endParaRPr lang="zh-CN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ADC_InitStructure.ADC_</a:t>
            </a:r>
            <a:r>
              <a:rPr lang="en-US" altLang="zh-CN" smtClean="0">
                <a:solidFill>
                  <a:srgbClr val="FF0000"/>
                </a:solidFill>
              </a:rPr>
              <a:t>Cont</a:t>
            </a:r>
            <a:r>
              <a:rPr lang="en-US" altLang="zh-CN" smtClean="0"/>
              <a:t>inuousConvMode = ENABLE;</a:t>
            </a:r>
            <a:endParaRPr lang="zh-CN" altLang="zh-CN" smtClean="0"/>
          </a:p>
          <a:p>
            <a:pPr marL="0" indent="0">
              <a:buNone/>
            </a:pPr>
            <a:r>
              <a:rPr lang="en-US" altLang="zh-CN" smtClean="0"/>
              <a:t>ADC_InitStructure.ADC_</a:t>
            </a:r>
            <a:r>
              <a:rPr lang="en-US" altLang="zh-CN" smtClean="0">
                <a:solidFill>
                  <a:srgbClr val="FF0000"/>
                </a:solidFill>
              </a:rPr>
              <a:t>External</a:t>
            </a:r>
            <a:r>
              <a:rPr lang="en-US" altLang="zh-CN" smtClean="0">
                <a:solidFill>
                  <a:srgbClr val="0070C0"/>
                </a:solidFill>
              </a:rPr>
              <a:t>Trig</a:t>
            </a:r>
            <a:r>
              <a:rPr lang="en-US" altLang="zh-CN" smtClean="0"/>
              <a:t>Conv = ADC_ExternalTrigConv_</a:t>
            </a:r>
            <a:r>
              <a:rPr lang="en-US" altLang="zh-CN" smtClean="0">
                <a:solidFill>
                  <a:srgbClr val="0070C0"/>
                </a:solidFill>
              </a:rPr>
              <a:t>None</a:t>
            </a:r>
            <a:r>
              <a:rPr lang="en-US" altLang="zh-CN" smtClean="0"/>
              <a:t>;</a:t>
            </a:r>
            <a:endParaRPr lang="zh-CN" altLang="zh-CN" smtClean="0"/>
          </a:p>
          <a:p>
            <a:pPr marL="0" indent="0">
              <a:buNone/>
            </a:pPr>
            <a:r>
              <a:rPr lang="en-US" altLang="zh-CN" smtClean="0"/>
              <a:t>ADC_InitStructure.ADC_Data</a:t>
            </a:r>
            <a:r>
              <a:rPr lang="en-US" altLang="zh-CN" smtClean="0">
                <a:solidFill>
                  <a:srgbClr val="FF0000"/>
                </a:solidFill>
              </a:rPr>
              <a:t>Align</a:t>
            </a:r>
            <a:r>
              <a:rPr lang="en-US" altLang="zh-CN" smtClean="0"/>
              <a:t> = ADC_DataAlign_</a:t>
            </a:r>
            <a:r>
              <a:rPr lang="en-US" altLang="zh-CN" smtClean="0">
                <a:solidFill>
                  <a:srgbClr val="FF0000"/>
                </a:solidFill>
              </a:rPr>
              <a:t>Right</a:t>
            </a:r>
            <a:r>
              <a:rPr lang="en-US" altLang="zh-CN" smtClean="0"/>
              <a:t>;</a:t>
            </a:r>
            <a:endParaRPr lang="zh-CN" altLang="zh-CN" smtClean="0"/>
          </a:p>
          <a:p>
            <a:pPr marL="0" indent="0">
              <a:buNone/>
            </a:pPr>
            <a:r>
              <a:rPr lang="en-US" altLang="zh-CN" smtClean="0"/>
              <a:t>ADC_InitStructure.ADC_</a:t>
            </a:r>
            <a:r>
              <a:rPr lang="en-US" altLang="zh-CN" smtClean="0">
                <a:solidFill>
                  <a:srgbClr val="FF0000"/>
                </a:solidFill>
              </a:rPr>
              <a:t>Nbr</a:t>
            </a:r>
            <a:r>
              <a:rPr lang="en-US" altLang="zh-CN" smtClean="0"/>
              <a:t>OfChannel = 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en-US" altLang="zh-CN" smtClean="0"/>
              <a:t>;</a:t>
            </a:r>
            <a:endParaRPr lang="zh-CN" altLang="zh-CN" smtClean="0"/>
          </a:p>
          <a:p>
            <a:pPr marL="0" indent="0">
              <a:buNone/>
            </a:pPr>
            <a:r>
              <a:rPr lang="en-US" altLang="zh-CN" smtClean="0"/>
              <a:t>ADC_Init(</a:t>
            </a:r>
            <a:r>
              <a:rPr lang="en-US" altLang="zh-CN" b="1" smtClean="0">
                <a:solidFill>
                  <a:srgbClr val="002060"/>
                </a:solidFill>
              </a:rPr>
              <a:t>ADC1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&amp;</a:t>
            </a:r>
            <a:r>
              <a:rPr lang="en-US" altLang="zh-CN" smtClean="0"/>
              <a:t>ADC_InitStructure);</a:t>
            </a:r>
            <a:endParaRPr lang="zh-CN" altLang="zh-CN" smtClean="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zh-CN" altLang="zh-CN"/>
              <a:t>时钟</a:t>
            </a:r>
            <a:r>
              <a:rPr lang="zh-CN" altLang="zh-CN" smtClean="0"/>
              <a:t>分频</a:t>
            </a:r>
            <a:r>
              <a:rPr lang="en-US" altLang="zh-CN" smtClean="0"/>
              <a:t>     RCC_</a:t>
            </a:r>
            <a:r>
              <a:rPr lang="en-US" altLang="zh-CN" smtClean="0">
                <a:solidFill>
                  <a:srgbClr val="FF0000"/>
                </a:solidFill>
              </a:rPr>
              <a:t>ADC</a:t>
            </a:r>
            <a:r>
              <a:rPr lang="en-US" altLang="zh-CN" smtClean="0"/>
              <a:t>CLKConfig(RCC_PCLK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en-US" altLang="zh-CN" smtClean="0"/>
              <a:t>_</a:t>
            </a:r>
            <a:r>
              <a:rPr lang="en-US" altLang="zh-CN" smtClean="0">
                <a:solidFill>
                  <a:srgbClr val="FF0000"/>
                </a:solidFill>
              </a:rPr>
              <a:t>Div8</a:t>
            </a:r>
            <a:r>
              <a:rPr lang="en-US" altLang="zh-CN"/>
              <a:t>); 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可以</a:t>
            </a:r>
            <a:r>
              <a:rPr lang="zh-CN" altLang="zh-CN" smtClean="0"/>
              <a:t>提前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</a:t>
            </a:r>
            <a:r>
              <a:rPr lang="zh-CN" altLang="zh-CN" smtClean="0"/>
              <a:t>只能</a:t>
            </a:r>
            <a:r>
              <a:rPr lang="zh-CN" altLang="zh-CN"/>
              <a:t>是</a:t>
            </a:r>
            <a:r>
              <a:rPr lang="en-US" altLang="zh-CN"/>
              <a:t>2</a:t>
            </a:r>
            <a:r>
              <a:rPr lang="zh-CN" altLang="zh-CN"/>
              <a:t>、</a:t>
            </a:r>
            <a:r>
              <a:rPr lang="en-US" altLang="zh-CN"/>
              <a:t>4</a:t>
            </a:r>
            <a:r>
              <a:rPr lang="zh-CN" altLang="zh-CN"/>
              <a:t>、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8</a:t>
            </a:r>
            <a:endParaRPr lang="zh-CN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</a:t>
            </a:r>
            <a:r>
              <a:rPr lang="en-US" altLang="zh-CN" smtClean="0"/>
              <a:t>ADC</a:t>
            </a:r>
            <a:r>
              <a:rPr lang="zh-CN" altLang="en-US" smtClean="0"/>
              <a:t>通道选择和使能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ADC_RegularChannelConfig(ADC1</a:t>
            </a:r>
            <a:r>
              <a:rPr lang="en-US" altLang="zh-CN"/>
              <a:t>, ADC_Channel_</a:t>
            </a:r>
            <a:r>
              <a:rPr lang="en-US" altLang="zh-CN">
                <a:solidFill>
                  <a:srgbClr val="FF0000"/>
                </a:solidFill>
              </a:rPr>
              <a:t>11</a:t>
            </a:r>
            <a:r>
              <a:rPr lang="en-US" altLang="zh-CN"/>
              <a:t>, 1, ADC_SampleTime_</a:t>
            </a:r>
            <a:r>
              <a:rPr lang="en-US" altLang="zh-CN">
                <a:solidFill>
                  <a:srgbClr val="FF0000"/>
                </a:solidFill>
              </a:rPr>
              <a:t>55</a:t>
            </a:r>
            <a:r>
              <a:rPr lang="en-US" altLang="zh-CN"/>
              <a:t>Cycles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en-US" altLang="zh-CN"/>
              <a:t>);</a:t>
            </a:r>
            <a:endParaRPr lang="zh-CN" altLang="zh-CN"/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ADC_Cmd(</a:t>
            </a:r>
            <a:r>
              <a:rPr lang="en-US" altLang="zh-CN" b="1" smtClean="0">
                <a:solidFill>
                  <a:srgbClr val="002060"/>
                </a:solidFill>
              </a:rPr>
              <a:t>ADC1</a:t>
            </a:r>
            <a:r>
              <a:rPr lang="en-US" altLang="zh-CN"/>
              <a:t>, ENABLE);</a:t>
            </a:r>
            <a:endParaRPr lang="zh-CN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6</a:t>
            </a:r>
            <a:r>
              <a:rPr lang="zh-CN" altLang="en-US" smtClean="0"/>
              <a:t>、</a:t>
            </a:r>
            <a:r>
              <a:rPr lang="zh-CN" altLang="zh-CN" smtClean="0"/>
              <a:t>校准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ADC_</a:t>
            </a:r>
            <a:r>
              <a:rPr lang="en-US" altLang="zh-CN" smtClean="0">
                <a:solidFill>
                  <a:srgbClr val="FF0000"/>
                </a:solidFill>
              </a:rPr>
              <a:t>Reset</a:t>
            </a:r>
            <a:r>
              <a:rPr lang="en-US" altLang="zh-CN" smtClean="0"/>
              <a:t>Calibration(ADC1</a:t>
            </a:r>
            <a:r>
              <a:rPr lang="en-US" altLang="zh-CN"/>
              <a:t>);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while(ADC_GetReset</a:t>
            </a:r>
            <a:r>
              <a:rPr lang="en-US" altLang="zh-CN" b="1"/>
              <a:t>Cal</a:t>
            </a:r>
            <a:r>
              <a:rPr lang="en-US" altLang="zh-CN"/>
              <a:t>ibrationStatus(ADC1));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ADC_</a:t>
            </a:r>
            <a:r>
              <a:rPr lang="en-US" altLang="zh-CN">
                <a:solidFill>
                  <a:srgbClr val="FF0000"/>
                </a:solidFill>
              </a:rPr>
              <a:t>Start</a:t>
            </a:r>
            <a:r>
              <a:rPr lang="en-US" altLang="zh-CN"/>
              <a:t>Calibration(ADC1);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while(ADC_GetCalibrationStatus(ADC1));</a:t>
            </a:r>
            <a:endParaRPr lang="zh-CN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7</a:t>
            </a:r>
            <a:r>
              <a:rPr lang="zh-CN" altLang="en-US" smtClean="0"/>
              <a:t>、真正开始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ADC_SoftwareStartConvCmd(ADC1</a:t>
            </a:r>
            <a:r>
              <a:rPr lang="en-US" altLang="zh-CN"/>
              <a:t>, ENABLE);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 value =ADC1-&gt;DR</a:t>
            </a:r>
            <a:r>
              <a:rPr lang="en-US" altLang="zh-CN" smtClean="0"/>
              <a:t>;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ADC_IT_EOC    ADC_FLAG_EOC 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ADC_GetFlagStatus(ADC1,  </a:t>
            </a:r>
            <a:r>
              <a:rPr lang="en-US" altLang="zh-CN" smtClean="0">
                <a:solidFill>
                  <a:schemeClr val="tx1"/>
                </a:solidFill>
              </a:rPr>
              <a:t>        </a:t>
            </a:r>
            <a:r>
              <a:rPr lang="en-US" altLang="zh-CN" smtClean="0"/>
              <a:t>  ,   ENABLE 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835"/>
            <a:ext cx="8229600" cy="4944745"/>
          </a:xfrm>
        </p:spPr>
        <p:txBody>
          <a:bodyPr>
            <a:normAutofit fontScale="70000"/>
          </a:bodyPr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8. </a:t>
            </a:r>
            <a:r>
              <a:rPr lang="zh-CN" altLang="zh-CN"/>
              <a:t>如果使用中断</a:t>
            </a:r>
            <a:endParaRPr lang="zh-CN" altLang="zh-CN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/>
              <a:t>   </a:t>
            </a:r>
            <a:r>
              <a:rPr lang="zh-CN" altLang="zh-CN" sz="4000"/>
              <a:t>ADC_</a:t>
            </a:r>
            <a:r>
              <a:rPr lang="zh-CN" altLang="zh-CN" sz="4000">
                <a:solidFill>
                  <a:srgbClr val="FF0000"/>
                </a:solidFill>
              </a:rPr>
              <a:t>IT</a:t>
            </a:r>
            <a:r>
              <a:rPr lang="zh-CN" altLang="zh-CN" sz="4000"/>
              <a:t>Config(ADC1, ADC_</a:t>
            </a:r>
            <a:r>
              <a:rPr lang="zh-CN" altLang="zh-CN" sz="4000">
                <a:solidFill>
                  <a:srgbClr val="FF0000"/>
                </a:solidFill>
              </a:rPr>
              <a:t>IT</a:t>
            </a:r>
            <a:r>
              <a:rPr lang="zh-CN" altLang="zh-CN" sz="4000"/>
              <a:t>_EOC, ENABLE);</a:t>
            </a:r>
            <a:endParaRPr lang="zh-CN" altLang="zh-CN" sz="40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4000"/>
              <a:t>void ADC1_2_IRQHandler(void)</a:t>
            </a:r>
            <a:endParaRPr lang="zh-CN" altLang="zh-CN" sz="40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4000"/>
              <a:t>{ADC_Temp= ADC_GetConversionValue(ADC1); </a:t>
            </a:r>
            <a:endParaRPr lang="zh-CN" altLang="zh-CN" sz="40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4000"/>
              <a:t>  </a:t>
            </a:r>
            <a:r>
              <a:rPr lang="zh-CN" altLang="zh-CN" sz="4000">
                <a:sym typeface="+mn-ea"/>
              </a:rPr>
              <a:t>ADC_Temp= ADC</a:t>
            </a:r>
            <a:r>
              <a:rPr lang="en-US" altLang="zh-CN" sz="4000">
                <a:sym typeface="+mn-ea"/>
              </a:rPr>
              <a:t>1-&gt;DR</a:t>
            </a:r>
            <a:r>
              <a:rPr lang="zh-CN" altLang="zh-CN" sz="4000">
                <a:sym typeface="+mn-ea"/>
              </a:rPr>
              <a:t>; </a:t>
            </a:r>
            <a:r>
              <a:rPr lang="zh-CN" altLang="zh-CN" sz="4000"/>
              <a:t>                 </a:t>
            </a:r>
            <a:endParaRPr lang="zh-CN" altLang="zh-CN" sz="40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4000"/>
              <a:t>Vsense=(ADC_Temp*3.3)/4096;</a:t>
            </a:r>
            <a:endParaRPr lang="zh-CN" altLang="zh-CN" sz="40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4000"/>
              <a:t>   ADC_ClearITPendingBit(ADC1, ADC_</a:t>
            </a:r>
            <a:r>
              <a:rPr lang="zh-CN" altLang="zh-CN" sz="4000" b="1">
                <a:solidFill>
                  <a:srgbClr val="FF0000"/>
                </a:solidFill>
              </a:rPr>
              <a:t>IT</a:t>
            </a:r>
            <a:r>
              <a:rPr lang="zh-CN" altLang="zh-CN" sz="4000"/>
              <a:t>_EOC)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一、</a:t>
            </a:r>
            <a:r>
              <a:rPr lang="en-US" altLang="zh-CN" smtClean="0"/>
              <a:t>AD</a:t>
            </a:r>
            <a:r>
              <a:rPr lang="zh-CN" altLang="en-US"/>
              <a:t>原理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3895" y="2060575"/>
            <a:ext cx="7706360" cy="383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8964488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19256" cy="5112568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二、</a:t>
            </a:r>
            <a:r>
              <a:rPr lang="en-US" altLang="zh-CN" b="1" smtClean="0">
                <a:solidFill>
                  <a:srgbClr val="FF0000"/>
                </a:solidFill>
              </a:rPr>
              <a:t>  ADC </a:t>
            </a:r>
            <a:r>
              <a:rPr lang="zh-CN" altLang="en-US" smtClean="0">
                <a:solidFill>
                  <a:srgbClr val="FF0000"/>
                </a:solidFill>
              </a:rPr>
              <a:t>主要</a:t>
            </a:r>
            <a:r>
              <a:rPr lang="zh-CN" altLang="en-US">
                <a:solidFill>
                  <a:srgbClr val="FF0000"/>
                </a:solidFill>
              </a:rPr>
              <a:t>特性 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mtClean="0"/>
              <a:t>         12</a:t>
            </a:r>
            <a:r>
              <a:rPr lang="zh-CN" altLang="en-US"/>
              <a:t>位</a:t>
            </a:r>
            <a:r>
              <a:rPr lang="en-US" altLang="zh-CN"/>
              <a:t>ADC</a:t>
            </a:r>
            <a:r>
              <a:rPr lang="zh-CN" altLang="en-US"/>
              <a:t>是一种逐次逼近型模拟数字转换器。它有多达</a:t>
            </a:r>
            <a:r>
              <a:rPr lang="en-US" altLang="zh-CN"/>
              <a:t>18</a:t>
            </a:r>
            <a:r>
              <a:rPr lang="zh-CN" altLang="en-US"/>
              <a:t>个通道，可测量</a:t>
            </a:r>
            <a:r>
              <a:rPr lang="en-US" altLang="zh-CN"/>
              <a:t>16</a:t>
            </a:r>
            <a:r>
              <a:rPr lang="zh-CN" altLang="en-US"/>
              <a:t>个外部和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zh-CN" altLang="en-US" smtClean="0"/>
              <a:t>内部信号</a:t>
            </a:r>
            <a:r>
              <a:rPr lang="zh-CN" altLang="en-US"/>
              <a:t>源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mtClean="0"/>
              <a:t>        各</a:t>
            </a:r>
            <a:r>
              <a:rPr lang="zh-CN" altLang="en-US"/>
              <a:t>通道的</a:t>
            </a:r>
            <a:r>
              <a:rPr lang="en-US" altLang="zh-CN"/>
              <a:t>A/D</a:t>
            </a:r>
            <a:r>
              <a:rPr lang="zh-CN" altLang="en-US"/>
              <a:t>转换可以单次、连续、扫描或间断模式执行。</a:t>
            </a:r>
            <a:r>
              <a:rPr lang="en-US" altLang="zh-CN"/>
              <a:t>ADC</a:t>
            </a:r>
            <a:r>
              <a:rPr lang="zh-CN" altLang="en-US"/>
              <a:t>的结果可以左对齐或</a:t>
            </a:r>
            <a:r>
              <a:rPr lang="zh-CN" altLang="en-US" smtClean="0"/>
              <a:t>右对齐</a:t>
            </a:r>
            <a:r>
              <a:rPr lang="zh-CN" altLang="en-US"/>
              <a:t>方式存储在</a:t>
            </a:r>
            <a:r>
              <a:rPr lang="en-US" altLang="zh-CN"/>
              <a:t>16</a:t>
            </a:r>
            <a:r>
              <a:rPr lang="zh-CN" altLang="en-US"/>
              <a:t>位数据寄存器</a:t>
            </a:r>
            <a:r>
              <a:rPr lang="zh-CN" altLang="en-US" smtClean="0"/>
              <a:t>中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FB3D-B13F-4D65-A6C2-E170C915DD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三、 </a:t>
            </a:r>
            <a:r>
              <a:rPr lang="en-US" altLang="zh-CN" smtClean="0"/>
              <a:t> </a:t>
            </a:r>
            <a:r>
              <a:rPr lang="zh-CN" altLang="en-US" smtClean="0"/>
              <a:t>通道采样时间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     数据</a:t>
            </a:r>
            <a:r>
              <a:rPr lang="zh-CN" altLang="en-US"/>
              <a:t>可以左对齐或</a:t>
            </a:r>
            <a:r>
              <a:rPr lang="zh-CN" altLang="en-US" smtClean="0"/>
              <a:t>右对齐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TCONV</a:t>
            </a:r>
            <a:r>
              <a:rPr lang="en-US" altLang="zh-CN"/>
              <a:t>= </a:t>
            </a:r>
            <a:r>
              <a:rPr lang="zh-CN" altLang="en-US"/>
              <a:t>采样时间</a:t>
            </a:r>
            <a:r>
              <a:rPr lang="en-US" altLang="zh-CN"/>
              <a:t>+ </a:t>
            </a:r>
            <a:r>
              <a:rPr lang="en-US" altLang="zh-CN">
                <a:solidFill>
                  <a:srgbClr val="FF0000"/>
                </a:solidFill>
              </a:rPr>
              <a:t>12.5</a:t>
            </a:r>
            <a:r>
              <a:rPr lang="zh-CN" altLang="en-US"/>
              <a:t>个</a:t>
            </a:r>
            <a:r>
              <a:rPr lang="zh-CN" altLang="en-US" smtClean="0"/>
              <a:t>周期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/>
              <a:t>例如：</a:t>
            </a:r>
            <a:endParaRPr lang="zh-CN" altLang="en-US"/>
          </a:p>
          <a:p>
            <a:pPr marL="0" indent="0">
              <a:buNone/>
            </a:pPr>
            <a:r>
              <a:rPr lang="zh-CN" altLang="en-US" smtClean="0"/>
              <a:t>  当</a:t>
            </a:r>
            <a:r>
              <a:rPr lang="en-US" altLang="zh-CN"/>
              <a:t>ADCCLK=14MHz</a:t>
            </a:r>
            <a:r>
              <a:rPr lang="zh-CN" altLang="en-US"/>
              <a:t>，采样时间为</a:t>
            </a:r>
            <a:r>
              <a:rPr lang="en-US" altLang="zh-CN"/>
              <a:t>1.5</a:t>
            </a:r>
            <a:r>
              <a:rPr lang="zh-CN" altLang="en-US"/>
              <a:t>周期</a:t>
            </a:r>
            <a:endParaRPr lang="zh-CN" altLang="en-US"/>
          </a:p>
          <a:p>
            <a:pPr marL="0" indent="0">
              <a:buNone/>
            </a:pPr>
            <a:r>
              <a:rPr lang="en-US" altLang="zh-CN" smtClean="0"/>
              <a:t>  TCONV</a:t>
            </a:r>
            <a:r>
              <a:rPr lang="en-US" altLang="zh-CN"/>
              <a:t>= 1.5 + 12.5 = 14</a:t>
            </a:r>
            <a:r>
              <a:rPr lang="zh-CN" altLang="en-US"/>
              <a:t>周期</a:t>
            </a:r>
            <a:r>
              <a:rPr lang="en-US" altLang="zh-CN"/>
              <a:t>= 1μs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FB3D-B13F-4D65-A6C2-E170C915DD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 sz="3600"/>
              <a:t>ADC_SampleTime_1Cycles5                  </a:t>
            </a:r>
            <a:endParaRPr lang="zh-CN" altLang="en-US" sz="3600"/>
          </a:p>
          <a:p>
            <a:pPr marL="0" indent="0" algn="l">
              <a:buNone/>
            </a:pPr>
            <a:r>
              <a:rPr lang="zh-CN" altLang="en-US" sz="3600"/>
              <a:t>  ADC_SampleTime_7Cycles5 </a:t>
            </a:r>
            <a:endParaRPr lang="zh-CN" altLang="en-US" sz="3600"/>
          </a:p>
          <a:p>
            <a:pPr marL="0" indent="0" algn="l">
              <a:buNone/>
            </a:pPr>
            <a:r>
              <a:rPr lang="zh-CN" altLang="en-US" sz="3600"/>
              <a:t>  ADC_SampleTime_13Cycles5 </a:t>
            </a:r>
            <a:endParaRPr lang="zh-CN" altLang="en-US" sz="3600"/>
          </a:p>
          <a:p>
            <a:pPr marL="0" indent="0" algn="l">
              <a:buNone/>
            </a:pPr>
            <a:r>
              <a:rPr lang="zh-CN" altLang="en-US" sz="3600"/>
              <a:t> ADC_SampleTime_28Cycles5</a:t>
            </a:r>
            <a:endParaRPr lang="zh-CN" altLang="en-US" sz="3600"/>
          </a:p>
          <a:p>
            <a:pPr marL="0" indent="0" algn="l">
              <a:buNone/>
            </a:pPr>
            <a:r>
              <a:rPr lang="zh-CN" altLang="en-US" sz="3600"/>
              <a:t> ADC_SampleTime_41Cycles5</a:t>
            </a:r>
            <a:endParaRPr lang="zh-CN" altLang="en-US" sz="3600"/>
          </a:p>
          <a:p>
            <a:pPr marL="0" indent="0" algn="l">
              <a:buNone/>
            </a:pPr>
            <a:r>
              <a:rPr lang="zh-CN" altLang="en-US" sz="3600"/>
              <a:t> ADC_SampleTime_55Cycles5</a:t>
            </a:r>
            <a:endParaRPr lang="zh-CN" altLang="en-US" sz="3600"/>
          </a:p>
          <a:p>
            <a:pPr marL="0" indent="0" algn="l">
              <a:buNone/>
            </a:pPr>
            <a:r>
              <a:rPr lang="zh-CN" altLang="en-US" sz="3600"/>
              <a:t> ADC_SampleTime_71Cycles5</a:t>
            </a:r>
            <a:endParaRPr lang="zh-CN" altLang="en-US" sz="3600"/>
          </a:p>
          <a:p>
            <a:pPr marL="0" indent="0" algn="l">
              <a:buNone/>
            </a:pPr>
            <a:r>
              <a:rPr lang="zh-CN" altLang="en-US" sz="3600"/>
              <a:t>  ADC_SampleTime_239Cycles5 </a:t>
            </a:r>
            <a:endParaRPr lang="zh-CN" altLang="en-US" sz="3600"/>
          </a:p>
          <a:p>
            <a:pPr marL="0" indent="0" algn="l">
              <a:buNone/>
            </a:pPr>
            <a:r>
              <a:rPr lang="zh-CN" altLang="en-US" sz="3600"/>
              <a:t>  </a:t>
            </a:r>
            <a:r>
              <a:rPr lang="zh-CN" altLang="en-US"/>
              <a:t>      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四、</a:t>
            </a:r>
            <a:r>
              <a:rPr lang="en-US" altLang="zh-CN" smtClean="0"/>
              <a:t>AD</a:t>
            </a:r>
            <a:r>
              <a:rPr lang="zh-CN" altLang="en-US" smtClean="0"/>
              <a:t>通道与引脚</a:t>
            </a:r>
            <a:endParaRPr lang="zh-CN" altLang="en-US"/>
          </a:p>
        </p:txBody>
      </p:sp>
      <p:pic>
        <p:nvPicPr>
          <p:cNvPr id="2050" name="Picture 2" descr="C:\Users\Administrator\Desktop\STM321111\AD通道与引脚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4663"/>
            <a:ext cx="4536504" cy="628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六、</a:t>
            </a:r>
            <a:r>
              <a:rPr lang="en-US" altLang="zh-CN" smtClean="0"/>
              <a:t>AD</a:t>
            </a:r>
            <a:r>
              <a:rPr lang="zh-CN" altLang="en-US" smtClean="0"/>
              <a:t>转换步骤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1.</a:t>
            </a:r>
            <a:r>
              <a:rPr lang="zh-CN" altLang="en-US" smtClean="0"/>
              <a:t>使能</a:t>
            </a:r>
            <a:r>
              <a:rPr lang="en-US" altLang="zh-CN" smtClean="0"/>
              <a:t>IO</a:t>
            </a:r>
            <a:r>
              <a:rPr lang="zh-CN" altLang="en-US" smtClean="0"/>
              <a:t>和</a:t>
            </a:r>
            <a:r>
              <a:rPr lang="en-US" altLang="zh-CN" smtClean="0"/>
              <a:t>ADC</a:t>
            </a:r>
            <a:r>
              <a:rPr lang="zh-CN" altLang="en-US" smtClean="0"/>
              <a:t>时钟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RCC_APB2PeriphClockCmd(RCC_APB2Periph_ADC1 | RCC_APB2Periph_GPIOC, ENABLE);</a:t>
            </a:r>
            <a:endParaRPr lang="zh-CN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 配置</a:t>
            </a:r>
            <a:r>
              <a:rPr lang="en-US" altLang="zh-CN" smtClean="0"/>
              <a:t>GPIO</a:t>
            </a:r>
            <a:r>
              <a:rPr lang="zh-CN" altLang="en-US" smtClean="0"/>
              <a:t>引脚为</a:t>
            </a:r>
            <a:r>
              <a:rPr lang="en-US" altLang="zh-CN" smtClean="0"/>
              <a:t>AIN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GPIO_InitStructure.GPIO_Pin = GPIO_Pin_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GPIO_InitStructure.GPIO_Mode = GPIO_Mode_</a:t>
            </a:r>
            <a:r>
              <a:rPr lang="en-US" altLang="zh-CN">
                <a:solidFill>
                  <a:srgbClr val="FF0000"/>
                </a:solidFill>
              </a:rPr>
              <a:t>AIN</a:t>
            </a:r>
            <a:r>
              <a:rPr lang="en-US" altLang="zh-CN"/>
              <a:t>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GPIO_Init(GPIOA, &amp;GPIO_InitStructure);	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1821</Words>
  <Application>WPS 演示</Application>
  <PresentationFormat>全屏显示(4:3)</PresentationFormat>
  <Paragraphs>88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ADC 模数转换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RL</dc:creator>
  <cp:lastModifiedBy>dell</cp:lastModifiedBy>
  <cp:revision>15</cp:revision>
  <dcterms:created xsi:type="dcterms:W3CDTF">2016-07-28T14:32:00Z</dcterms:created>
  <dcterms:modified xsi:type="dcterms:W3CDTF">2017-12-07T13:41:17Z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