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4" r:id="rId3"/>
    <p:sldId id="286" r:id="rId4"/>
    <p:sldId id="281" r:id="rId5"/>
    <p:sldId id="288" r:id="rId6"/>
    <p:sldId id="289" r:id="rId7"/>
    <p:sldId id="259" r:id="rId8"/>
    <p:sldId id="290" r:id="rId9"/>
    <p:sldId id="260" r:id="rId10"/>
    <p:sldId id="293" r:id="rId11"/>
    <p:sldId id="292" r:id="rId12"/>
    <p:sldId id="294" r:id="rId13"/>
    <p:sldId id="263" r:id="rId14"/>
    <p:sldId id="269" r:id="rId15"/>
    <p:sldId id="282" r:id="rId16"/>
    <p:sldId id="291" r:id="rId17"/>
    <p:sldId id="285" r:id="rId18"/>
    <p:sldId id="28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py-cloud/nop-entropy" TargetMode="External"/><Relationship Id="rId2" Type="http://schemas.openxmlformats.org/officeDocument/2006/relationships/hyperlink" Target="https://gitee.com/canonical-entropy/nop-entro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en-US" altLang="zh-CN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8F8DE-9315-65A1-4925-31F50F13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6530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N</a:t>
            </a:r>
            <a:r>
              <a:rPr lang="en-US" altLang="zh-CN" dirty="0" err="1"/>
              <a:t>op</a:t>
            </a:r>
            <a:r>
              <a:rPr lang="en-US" altLang="zh-CN" dirty="0"/>
              <a:t> is n</a:t>
            </a:r>
            <a:r>
              <a:rPr lang="en-US" altLang="zh-CN" b="1" dirty="0">
                <a:solidFill>
                  <a:srgbClr val="C00000"/>
                </a:solidFill>
              </a:rPr>
              <a:t>o</a:t>
            </a:r>
            <a:r>
              <a:rPr lang="en-US" altLang="zh-CN" dirty="0"/>
              <a:t>t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rogramming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91CB5-7EFC-0531-7976-1E42CB6D7920}"/>
              </a:ext>
            </a:extLst>
          </p:cNvPr>
          <p:cNvSpPr txBox="1"/>
          <p:nvPr/>
        </p:nvSpPr>
        <p:spPr>
          <a:xfrm>
            <a:off x="3934998" y="4172386"/>
            <a:ext cx="405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非编程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可逆计算的实现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494067"/>
            <a:ext cx="9511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  Object  = Map extends Map&lt;Map&gt;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238250" y="2905782"/>
            <a:ext cx="7807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  App = Tree x-extends Tree&lt;Tree&gt;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3CCC2C-5348-EC7B-95D6-3DF6C0965CCA}"/>
              </a:ext>
            </a:extLst>
          </p:cNvPr>
          <p:cNvSpPr txBox="1"/>
          <p:nvPr/>
        </p:nvSpPr>
        <p:spPr>
          <a:xfrm>
            <a:off x="1298121" y="4474026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Delta x-extends Generator&lt;DSL&gt;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80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343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可逆计算的分析框架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379766"/>
            <a:ext cx="9511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App =  Biz ⊕ G1&lt;DSL1&gt; ⊕ G2&lt;DSL2&gt; ⊕ …</a:t>
            </a:r>
          </a:p>
          <a:p>
            <a:r>
              <a:rPr lang="en-US" altLang="zh-CN" sz="2800" dirty="0"/>
              <a:t>         ≡ (Biz, DSL1, DSL2, …)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009650" y="2960919"/>
            <a:ext cx="9511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App =  D1 ⊕ G1&lt;DSL1&gt; </a:t>
            </a:r>
          </a:p>
          <a:p>
            <a:r>
              <a:rPr lang="en-US" altLang="zh-CN" sz="2800" dirty="0"/>
              <a:t>          =  D1 ⊕ G1&lt;</a:t>
            </a:r>
            <a:r>
              <a:rPr lang="en-US" altLang="zh-CN" sz="2800"/>
              <a:t>D2 ⊕ G2&lt;DSL2&gt;&gt;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3950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42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Loader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Generator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379766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Loader::   Path -&gt; Model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017814" y="2283284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Loader::  Possible Path -&gt; Possible Model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2C4C51-481A-8E70-8571-DABD5ABEF108}"/>
              </a:ext>
            </a:extLst>
          </p:cNvPr>
          <p:cNvSpPr txBox="1"/>
          <p:nvPr/>
        </p:nvSpPr>
        <p:spPr>
          <a:xfrm>
            <a:off x="1017814" y="3186802"/>
            <a:ext cx="102489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Possible Path = 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stdPath</a:t>
            </a:r>
            <a:endParaRPr lang="en-US" altLang="zh-CN" sz="2400" dirty="0"/>
          </a:p>
          <a:p>
            <a:r>
              <a:rPr lang="en-US" altLang="zh-CN" sz="2400" dirty="0"/>
              <a:t>Loader&lt;</a:t>
            </a:r>
            <a:r>
              <a:rPr lang="en-US" altLang="zh-CN" sz="2400" dirty="0" err="1"/>
              <a:t>PossiblePath</a:t>
            </a:r>
            <a:r>
              <a:rPr lang="en-US" altLang="zh-CN" sz="2400" dirty="0"/>
              <a:t>&gt; = Loader&lt;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stdPath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                                = Loader&lt;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&gt; x-extends Loader&lt;</a:t>
            </a:r>
            <a:r>
              <a:rPr lang="en-US" altLang="zh-CN" sz="2400" dirty="0" err="1"/>
              <a:t>stdPath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                                = </a:t>
            </a:r>
            <a:r>
              <a:rPr lang="en-US" altLang="zh-CN" sz="2400" dirty="0" err="1"/>
              <a:t>DeltaModel</a:t>
            </a:r>
            <a:r>
              <a:rPr lang="en-US" altLang="zh-CN" sz="2400" dirty="0"/>
              <a:t> x-extends Model</a:t>
            </a:r>
          </a:p>
          <a:p>
            <a:r>
              <a:rPr lang="en-US" altLang="zh-CN" sz="2400" dirty="0"/>
              <a:t>                                    = Possible Model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E0D502-F837-A9B8-98AE-01B07C60B60A}"/>
              </a:ext>
            </a:extLst>
          </p:cNvPr>
          <p:cNvSpPr txBox="1"/>
          <p:nvPr/>
        </p:nvSpPr>
        <p:spPr>
          <a:xfrm>
            <a:off x="1121229" y="5668745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DslModel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DslModelLoader.instance</a:t>
            </a:r>
            <a:r>
              <a:rPr lang="en-US" altLang="zh-CN" sz="2800" dirty="0"/>
              <a:t>().load(</a:t>
            </a:r>
            <a:r>
              <a:rPr lang="en-US" altLang="zh-CN" sz="2800" dirty="0" err="1"/>
              <a:t>virtualPath</a:t>
            </a:r>
            <a:r>
              <a:rPr lang="en-US" altLang="zh-C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293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差量流水线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7EDDB-1E43-486E-03E5-6E6C052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0" y="506189"/>
            <a:ext cx="8726076" cy="63282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5" y="506189"/>
            <a:ext cx="2669723" cy="57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BizModel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在金融科技方面的应用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E04C1C-1A27-7EF8-F549-0CA12B0352B7}"/>
              </a:ext>
            </a:extLst>
          </p:cNvPr>
          <p:cNvSpPr txBox="1"/>
          <p:nvPr/>
        </p:nvSpPr>
        <p:spPr>
          <a:xfrm>
            <a:off x="930729" y="1828800"/>
            <a:ext cx="77805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数据模型（</a:t>
            </a:r>
            <a:r>
              <a:rPr lang="zh-CN" altLang="en-US" dirty="0"/>
              <a:t>自动生成数据访问层代码和数据库定义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API</a:t>
            </a:r>
            <a:r>
              <a:rPr lang="zh-CN" altLang="en-US" sz="2400" dirty="0"/>
              <a:t>接口模型（</a:t>
            </a:r>
            <a:r>
              <a:rPr lang="zh-CN" altLang="en-US" dirty="0"/>
              <a:t>自动生成</a:t>
            </a:r>
            <a:r>
              <a:rPr lang="en-US" altLang="zh-CN" dirty="0"/>
              <a:t>API</a:t>
            </a:r>
            <a:r>
              <a:rPr lang="zh-CN" altLang="en-US" dirty="0"/>
              <a:t>接口和缺省实现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TCP</a:t>
            </a:r>
            <a:r>
              <a:rPr lang="zh-CN" altLang="en-US" sz="2400" dirty="0"/>
              <a:t>网络消息模型（</a:t>
            </a:r>
            <a:r>
              <a:rPr lang="zh-CN" altLang="en-US" dirty="0"/>
              <a:t>自动解析和生成网络协议包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批处理文件格式模型（</a:t>
            </a:r>
            <a:r>
              <a:rPr lang="zh-CN" altLang="en-US" dirty="0"/>
              <a:t>自动生成和解析定长文件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批处理任务模型（</a:t>
            </a:r>
            <a:r>
              <a:rPr lang="zh-CN" altLang="en-US" dirty="0"/>
              <a:t>编配分布式批处理任务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业务规则模型和数据有效性校验模型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业务处理流程模型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压力测试数据模型（</a:t>
            </a:r>
            <a:r>
              <a:rPr lang="zh-CN" altLang="en-US" dirty="0"/>
              <a:t>自动生成具有指定分布的测试数据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前端页面模型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报表模型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26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Nop</a:t>
            </a:r>
            <a:r>
              <a:rPr lang="zh-CN" altLang="en-US" b="1" dirty="0"/>
              <a:t>平台的定制化开发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专用的</a:t>
            </a:r>
            <a:r>
              <a:rPr lang="en-US" altLang="zh-CN" sz="3200" dirty="0"/>
              <a:t>Delta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数据模型的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IoC</a:t>
            </a:r>
            <a:r>
              <a:rPr lang="zh-CN" altLang="en-US" sz="3200" dirty="0"/>
              <a:t>容器的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zh-CN" altLang="en-US" sz="3200" dirty="0"/>
              <a:t>对象的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标签函数的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前端页面的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其他模型的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 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编译期的特性开关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与</a:t>
            </a:r>
            <a:r>
              <a:rPr lang="en-US" altLang="zh-CN" b="1" dirty="0"/>
              <a:t>GPT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长期维护的生成式代码必须解决两个问题：</a:t>
            </a:r>
            <a:endParaRPr lang="en-US" altLang="zh-CN" sz="3200" dirty="0"/>
          </a:p>
          <a:p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自校验：验证自身的正确性  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差量修正：用差量来表达演化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2135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Nop</a:t>
            </a:r>
            <a:r>
              <a:rPr lang="zh-CN" altLang="en-US" sz="4400" b="1" dirty="0"/>
              <a:t>平台与</a:t>
            </a:r>
            <a:r>
              <a:rPr lang="en-US" altLang="zh-CN" sz="4400" b="1" dirty="0"/>
              <a:t>GPT</a:t>
            </a:r>
            <a:r>
              <a:rPr lang="zh-CN" altLang="en-US" sz="4400" b="1" dirty="0"/>
              <a:t>结合的策略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通过当前所使用</a:t>
            </a:r>
            <a:r>
              <a:rPr lang="en-US" altLang="zh-CN" sz="3200" dirty="0"/>
              <a:t>DSL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xdef</a:t>
            </a:r>
            <a:r>
              <a:rPr lang="zh-CN" altLang="en-US" sz="3200" dirty="0"/>
              <a:t>元模型（类似</a:t>
            </a:r>
            <a:r>
              <a:rPr lang="en-US" altLang="zh-CN" sz="3200" dirty="0" err="1"/>
              <a:t>json</a:t>
            </a:r>
            <a:r>
              <a:rPr lang="en-US" altLang="zh-CN" sz="3200" dirty="0"/>
              <a:t> schema</a:t>
            </a:r>
            <a:r>
              <a:rPr lang="zh-CN" altLang="en-US" sz="3200" dirty="0"/>
              <a:t>但更紧凑）帮助</a:t>
            </a:r>
            <a:r>
              <a:rPr lang="en-US" altLang="zh-CN" sz="3200" dirty="0"/>
              <a:t>GPT</a:t>
            </a:r>
            <a:r>
              <a:rPr lang="zh-CN" altLang="en-US" sz="3200" dirty="0"/>
              <a:t>更快、更精确的理解</a:t>
            </a:r>
            <a:r>
              <a:rPr lang="en-US" altLang="zh-CN" sz="3200" dirty="0"/>
              <a:t>DSL</a:t>
            </a:r>
            <a:r>
              <a:rPr lang="zh-CN" altLang="en-US" sz="3200" dirty="0"/>
              <a:t>结构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通过可逆计算的差量合并规则，指导</a:t>
            </a:r>
            <a:r>
              <a:rPr lang="en-US" altLang="zh-CN" sz="3200" dirty="0"/>
              <a:t>GPT</a:t>
            </a:r>
            <a:r>
              <a:rPr lang="zh-CN" altLang="en-US" sz="3200" dirty="0"/>
              <a:t>直接返回差量描述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将返回差量合并到当前模型上，成为新的当前模型，在此基础上可以无限次与</a:t>
            </a:r>
            <a:r>
              <a:rPr lang="en-US" altLang="zh-CN" sz="3200" dirty="0"/>
              <a:t>GPT</a:t>
            </a:r>
            <a:r>
              <a:rPr lang="zh-CN" altLang="en-US" sz="3200" dirty="0"/>
              <a:t>沟通。</a:t>
            </a:r>
            <a:endParaRPr lang="en-US" altLang="zh-CN" sz="32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9DB137C-4AB0-C4F0-F4A5-F062708D4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61084"/>
              </p:ext>
            </p:extLst>
          </p:nvPr>
        </p:nvGraphicFramePr>
        <p:xfrm>
          <a:off x="7801194" y="4987707"/>
          <a:ext cx="2077591" cy="141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679680" imgH="462600" progId="Package">
                  <p:embed/>
                </p:oleObj>
              </mc:Choice>
              <mc:Fallback>
                <p:oleObj name="包装程序外壳对象" showAsIcon="1" r:id="rId2" imgW="679680" imgH="46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01194" y="4987707"/>
                        <a:ext cx="2077591" cy="141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7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 </a:t>
            </a:r>
            <a:r>
              <a:rPr lang="en-US" altLang="zh-CN" b="1" dirty="0"/>
              <a:t>is not</a:t>
            </a:r>
            <a:r>
              <a:rPr lang="zh-CN" altLang="en-US" b="1" dirty="0"/>
              <a:t> </a:t>
            </a:r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5007-B9CE-FD6F-CFCB-DC2BAF01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6"/>
            <a:ext cx="9710057" cy="2811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en-US" altLang="zh-CN" b="0" i="0" dirty="0">
                <a:effectLst/>
                <a:latin typeface="ui-sans-serif"/>
              </a:rPr>
              <a:t> Platform </a:t>
            </a:r>
            <a:r>
              <a:rPr lang="zh-CN" altLang="en-US" b="0" i="0" dirty="0">
                <a:effectLst/>
                <a:latin typeface="ui-sans-serif"/>
              </a:rPr>
              <a:t>是基于可逆计算理论从零开始构建、专为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而生的低代码平台。它在理论层面摆脱了穷举法，可以实现组件技术无法达到的软件复用度。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ui-sans-serif"/>
              </a:rPr>
              <a:t>借助于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，</a:t>
            </a: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zh-CN" altLang="en-US" b="0" i="0" dirty="0">
                <a:effectLst/>
                <a:latin typeface="ui-sans-serif"/>
              </a:rPr>
              <a:t>平台可以直接与</a:t>
            </a:r>
            <a:r>
              <a:rPr lang="en-US" altLang="zh-CN" b="0" i="0" dirty="0">
                <a:effectLst/>
                <a:latin typeface="ui-sans-serif"/>
              </a:rPr>
              <a:t>GPT</a:t>
            </a:r>
            <a:r>
              <a:rPr lang="zh-CN" altLang="en-US" b="0" i="0" dirty="0">
                <a:effectLst/>
                <a:latin typeface="ui-sans-serif"/>
              </a:rPr>
              <a:t>对话，成为</a:t>
            </a:r>
            <a:r>
              <a:rPr lang="en-US" altLang="zh-CN" b="0" i="0" dirty="0">
                <a:effectLst/>
                <a:latin typeface="ui-sans-serif"/>
              </a:rPr>
              <a:t>AI</a:t>
            </a:r>
            <a:r>
              <a:rPr lang="zh-CN" altLang="en-US" b="0" i="0" dirty="0">
                <a:effectLst/>
                <a:latin typeface="ui-sans-serif"/>
              </a:rPr>
              <a:t>驱动的低代码平台。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ui-sans-serif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939707-5020-D91F-F7B9-3F3CAE8003C9}"/>
              </a:ext>
            </a:extLst>
          </p:cNvPr>
          <p:cNvSpPr txBox="1">
            <a:spLocks/>
          </p:cNvSpPr>
          <p:nvPr/>
        </p:nvSpPr>
        <p:spPr>
          <a:xfrm>
            <a:off x="1470423" y="4897368"/>
            <a:ext cx="897527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2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3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5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可逆计算的启发式推导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7BC7D-4893-F96F-526C-4FFE1B4A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1" y="2081815"/>
            <a:ext cx="2294165" cy="2417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B1120A-FBCA-5631-4A7B-9CAD4D6EA1C7}"/>
              </a:ext>
            </a:extLst>
          </p:cNvPr>
          <p:cNvSpPr txBox="1"/>
          <p:nvPr/>
        </p:nvSpPr>
        <p:spPr>
          <a:xfrm>
            <a:off x="612322" y="4833257"/>
            <a:ext cx="46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固定的机器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无限的数据）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C74CB5-1F67-2988-524F-90930B297F21}"/>
              </a:ext>
            </a:extLst>
          </p:cNvPr>
          <p:cNvSpPr txBox="1"/>
          <p:nvPr/>
        </p:nvSpPr>
        <p:spPr>
          <a:xfrm>
            <a:off x="2229696" y="1439968"/>
            <a:ext cx="173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图灵机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DD108A-B155-4B19-5ED6-315C33A0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6" y="2065922"/>
            <a:ext cx="4420540" cy="23357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A17C45-7BC9-E3B1-B933-6AF28774F0BF}"/>
              </a:ext>
            </a:extLst>
          </p:cNvPr>
          <p:cNvSpPr txBox="1"/>
          <p:nvPr/>
        </p:nvSpPr>
        <p:spPr>
          <a:xfrm>
            <a:off x="7446043" y="1406932"/>
            <a:ext cx="303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Lambda</a:t>
            </a:r>
            <a:r>
              <a:rPr lang="zh-CN" altLang="en-US" sz="3200" dirty="0"/>
              <a:t>演算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D9108-F9E1-01CD-736A-27F88982E750}"/>
              </a:ext>
            </a:extLst>
          </p:cNvPr>
          <p:cNvSpPr txBox="1"/>
          <p:nvPr/>
        </p:nvSpPr>
        <p:spPr>
          <a:xfrm>
            <a:off x="6319157" y="4866293"/>
            <a:ext cx="485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无限复杂的机器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固定的值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1D33DD-7A5E-D679-05B1-C5E4796900FE}"/>
              </a:ext>
            </a:extLst>
          </p:cNvPr>
          <p:cNvSpPr txBox="1"/>
          <p:nvPr/>
        </p:nvSpPr>
        <p:spPr>
          <a:xfrm>
            <a:off x="4833257" y="2081815"/>
            <a:ext cx="155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Y= F(X)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19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可逆计算理论的核心公式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3262995" y="2106385"/>
            <a:ext cx="5023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Y = F(X)</a:t>
            </a:r>
          </a:p>
          <a:p>
            <a:r>
              <a:rPr lang="en-US" altLang="zh-CN" sz="3200" dirty="0"/>
              <a:t>       = (F0+F1)(X0+X1)</a:t>
            </a:r>
          </a:p>
          <a:p>
            <a:r>
              <a:rPr lang="en-US" altLang="zh-CN" sz="3200" dirty="0"/>
              <a:t>       = F0(X0) + Delta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3E572-028D-C442-43FD-4AE6CF01B237}"/>
              </a:ext>
            </a:extLst>
          </p:cNvPr>
          <p:cNvSpPr txBox="1"/>
          <p:nvPr/>
        </p:nvSpPr>
        <p:spPr>
          <a:xfrm>
            <a:off x="1559379" y="4201893"/>
            <a:ext cx="819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App = Delta x-extends Generator&lt;DSL&gt;</a:t>
            </a:r>
          </a:p>
        </p:txBody>
      </p:sp>
    </p:spTree>
    <p:extLst>
      <p:ext uri="{BB962C8B-B14F-4D97-AF65-F5344CB8AC3E}">
        <p14:creationId xmlns:p14="http://schemas.microsoft.com/office/powerpoint/2010/main" val="17300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扩展软件复用原理</a:t>
            </a:r>
          </a:p>
        </p:txBody>
      </p:sp>
      <p:pic>
        <p:nvPicPr>
          <p:cNvPr id="6" name="图片 44">
            <a:extLst>
              <a:ext uri="{FF2B5EF4-FFF2-40B4-BE49-F238E27FC236}">
                <a16:creationId xmlns:a16="http://schemas.microsoft.com/office/drawing/2014/main" id="{E7713B08-8561-A98A-26D1-8F9F39A8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56" y="1636485"/>
            <a:ext cx="19685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5">
            <a:extLst>
              <a:ext uri="{FF2B5EF4-FFF2-40B4-BE49-F238E27FC236}">
                <a16:creationId xmlns:a16="http://schemas.microsoft.com/office/drawing/2014/main" id="{C063EFAC-AD27-8CAD-6B11-204A22D8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3" y="1606323"/>
            <a:ext cx="201453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7">
            <a:extLst>
              <a:ext uri="{FF2B5EF4-FFF2-40B4-BE49-F238E27FC236}">
                <a16:creationId xmlns:a16="http://schemas.microsoft.com/office/drawing/2014/main" id="{A66C486B-2F08-4AED-0816-EEA5A325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6" y="3633560"/>
            <a:ext cx="161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8">
            <a:extLst>
              <a:ext uri="{FF2B5EF4-FFF2-40B4-BE49-F238E27FC236}">
                <a16:creationId xmlns:a16="http://schemas.microsoft.com/office/drawing/2014/main" id="{3960B91D-698F-D66F-325A-FC69A0D2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3" y="3635148"/>
            <a:ext cx="16129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49">
            <a:extLst>
              <a:ext uri="{FF2B5EF4-FFF2-40B4-BE49-F238E27FC236}">
                <a16:creationId xmlns:a16="http://schemas.microsoft.com/office/drawing/2014/main" id="{C5699981-20A1-1328-E804-C112D830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1" y="4508273"/>
            <a:ext cx="2006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0">
            <a:extLst>
              <a:ext uri="{FF2B5EF4-FFF2-40B4-BE49-F238E27FC236}">
                <a16:creationId xmlns:a16="http://schemas.microsoft.com/office/drawing/2014/main" id="{E6B76FC0-E890-3BAC-E205-6EFABCB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81" y="4508273"/>
            <a:ext cx="2019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1">
            <a:extLst>
              <a:ext uri="{FF2B5EF4-FFF2-40B4-BE49-F238E27FC236}">
                <a16:creationId xmlns:a16="http://schemas.microsoft.com/office/drawing/2014/main" id="{70F1BB29-D072-CFB1-B6A6-AE9545B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31" y="4501923"/>
            <a:ext cx="9302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52">
            <a:extLst>
              <a:ext uri="{FF2B5EF4-FFF2-40B4-BE49-F238E27FC236}">
                <a16:creationId xmlns:a16="http://schemas.microsoft.com/office/drawing/2014/main" id="{5CEDBFA8-89CF-686E-0548-D8E54B6C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93" y="1619023"/>
            <a:ext cx="7572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53">
            <a:extLst>
              <a:ext uri="{FF2B5EF4-FFF2-40B4-BE49-F238E27FC236}">
                <a16:creationId xmlns:a16="http://schemas.microsoft.com/office/drawing/2014/main" id="{A76428A8-5D85-20BF-556E-BAF6D83F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8" y="1642835"/>
            <a:ext cx="7493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4">
            <a:extLst>
              <a:ext uri="{FF2B5EF4-FFF2-40B4-BE49-F238E27FC236}">
                <a16:creationId xmlns:a16="http://schemas.microsoft.com/office/drawing/2014/main" id="{67D05F23-C286-50DF-4C78-037F9332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3047" y="3164114"/>
            <a:ext cx="18351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5">
            <a:extLst>
              <a:ext uri="{FF2B5EF4-FFF2-40B4-BE49-F238E27FC236}">
                <a16:creationId xmlns:a16="http://schemas.microsoft.com/office/drawing/2014/main" id="{776A5465-E845-A3B2-983B-E409627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1472" y="29545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2">
            <a:extLst>
              <a:ext uri="{FF2B5EF4-FFF2-40B4-BE49-F238E27FC236}">
                <a16:creationId xmlns:a16="http://schemas.microsoft.com/office/drawing/2014/main" id="{6CCF0AD1-BA93-EC6F-23D1-20B92CE49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3409" y="1543277"/>
            <a:ext cx="2744788" cy="381000"/>
            <a:chOff x="0" y="0"/>
            <a:chExt cx="2745753" cy="381209"/>
          </a:xfrm>
        </p:grpSpPr>
        <p:pic>
          <p:nvPicPr>
            <p:cNvPr id="18" name="图片 28">
              <a:extLst>
                <a:ext uri="{FF2B5EF4-FFF2-40B4-BE49-F238E27FC236}">
                  <a16:creationId xmlns:a16="http://schemas.microsoft.com/office/drawing/2014/main" id="{523DCC04-D38C-F20F-F060-85B0AD095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36104" y="0"/>
              <a:ext cx="1809649" cy="38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图片 29">
              <a:extLst>
                <a:ext uri="{FF2B5EF4-FFF2-40B4-BE49-F238E27FC236}">
                  <a16:creationId xmlns:a16="http://schemas.microsoft.com/office/drawing/2014/main" id="{1B6079C8-9D62-43BA-0A07-FE5A1B27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0393"/>
              <a:ext cx="630967" cy="127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图片 30">
            <a:extLst>
              <a:ext uri="{FF2B5EF4-FFF2-40B4-BE49-F238E27FC236}">
                <a16:creationId xmlns:a16="http://schemas.microsoft.com/office/drawing/2014/main" id="{5EAD3C47-B679-57D9-3B44-7780816B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01047" y="2097314"/>
            <a:ext cx="8461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2">
            <a:extLst>
              <a:ext uri="{FF2B5EF4-FFF2-40B4-BE49-F238E27FC236}">
                <a16:creationId xmlns:a16="http://schemas.microsoft.com/office/drawing/2014/main" id="{7FD745D1-ACE2-5F8C-3A16-D5BC1689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0509" y="1536927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矩形 2">
            <a:extLst>
              <a:ext uri="{FF2B5EF4-FFF2-40B4-BE49-F238E27FC236}">
                <a16:creationId xmlns:a16="http://schemas.microsoft.com/office/drawing/2014/main" id="{BF4BA82C-61B4-93E4-9924-35D43995118E}"/>
              </a:ext>
            </a:extLst>
          </p:cNvPr>
          <p:cNvPicPr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488497" y="4113439"/>
            <a:ext cx="1603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41">
            <a:extLst>
              <a:ext uri="{FF2B5EF4-FFF2-40B4-BE49-F238E27FC236}">
                <a16:creationId xmlns:a16="http://schemas.microsoft.com/office/drawing/2014/main" id="{8B4E5C7E-527E-137C-181D-35D03E8D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6072" y="50627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46">
            <a:extLst>
              <a:ext uri="{FF2B5EF4-FFF2-40B4-BE49-F238E27FC236}">
                <a16:creationId xmlns:a16="http://schemas.microsoft.com/office/drawing/2014/main" id="{0D9D1B69-3371-5353-30DD-9F433CEF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9" y="2951389"/>
            <a:ext cx="42068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FC73381-139C-1810-C444-78688300055D}"/>
              </a:ext>
            </a:extLst>
          </p:cNvPr>
          <p:cNvSpPr txBox="1"/>
          <p:nvPr/>
        </p:nvSpPr>
        <p:spPr>
          <a:xfrm>
            <a:off x="1861456" y="57739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相同可复用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3717E8-1B21-7C6C-6652-6D521D98EE97}"/>
              </a:ext>
            </a:extLst>
          </p:cNvPr>
          <p:cNvSpPr txBox="1"/>
          <p:nvPr/>
        </p:nvSpPr>
        <p:spPr>
          <a:xfrm>
            <a:off x="7965627" y="59263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相关可复用</a:t>
            </a:r>
          </a:p>
        </p:txBody>
      </p:sp>
    </p:spTree>
    <p:extLst>
      <p:ext uri="{BB962C8B-B14F-4D97-AF65-F5344CB8AC3E}">
        <p14:creationId xmlns:p14="http://schemas.microsoft.com/office/powerpoint/2010/main" val="35061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3.05556E-6 0.236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277 L -0.00226 0.3083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4" y="1527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软件产品线</a:t>
            </a:r>
          </a:p>
        </p:txBody>
      </p:sp>
      <p:pic>
        <p:nvPicPr>
          <p:cNvPr id="3" name="Picture 2" descr="C:\DOCUME~1\a\LOCALS~1\Temp\ksohtml\wps112.tmp.png">
            <a:extLst>
              <a:ext uri="{FF2B5EF4-FFF2-40B4-BE49-F238E27FC236}">
                <a16:creationId xmlns:a16="http://schemas.microsoft.com/office/drawing/2014/main" id="{DD6FCE93-E414-DC94-C5EA-74566389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2164142"/>
            <a:ext cx="6025087" cy="4040715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9C4387-1CF3-5117-5659-CB37164B8E99}"/>
              </a:ext>
            </a:extLst>
          </p:cNvPr>
          <p:cNvSpPr txBox="1"/>
          <p:nvPr/>
        </p:nvSpPr>
        <p:spPr>
          <a:xfrm>
            <a:off x="3047320" y="153799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altLang="en-US" sz="1800" b="1" dirty="0">
                <a:latin typeface="Verdana" pitchFamily="34" charset="0"/>
              </a:rPr>
              <a:t>Y = (A + B + C)+(– C + D) = X + dY</a:t>
            </a:r>
            <a:endParaRPr lang="en-US" altLang="zh-CN" sz="5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8D1B08-AABE-CB26-E0DF-B972FCD61D53}"/>
              </a:ext>
            </a:extLst>
          </p:cNvPr>
          <p:cNvSpPr/>
          <p:nvPr/>
        </p:nvSpPr>
        <p:spPr>
          <a:xfrm>
            <a:off x="4388779" y="969073"/>
            <a:ext cx="1661602" cy="751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96463FB-5DD0-02E5-1BD9-45C2957449D1}"/>
              </a:ext>
            </a:extLst>
          </p:cNvPr>
          <p:cNvSpPr/>
          <p:nvPr/>
        </p:nvSpPr>
        <p:spPr>
          <a:xfrm>
            <a:off x="7411094" y="974521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3292F0-E1F7-D047-2003-B400FD1A1F57}"/>
              </a:ext>
            </a:extLst>
          </p:cNvPr>
          <p:cNvSpPr/>
          <p:nvPr/>
        </p:nvSpPr>
        <p:spPr>
          <a:xfrm>
            <a:off x="6376951" y="1246661"/>
            <a:ext cx="849086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1272F-FB37-D915-AAE0-14957294C46B}"/>
              </a:ext>
            </a:extLst>
          </p:cNvPr>
          <p:cNvSpPr/>
          <p:nvPr/>
        </p:nvSpPr>
        <p:spPr>
          <a:xfrm>
            <a:off x="3953768" y="2636917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27" name="波形 26">
            <a:extLst>
              <a:ext uri="{FF2B5EF4-FFF2-40B4-BE49-F238E27FC236}">
                <a16:creationId xmlns:a16="http://schemas.microsoft.com/office/drawing/2014/main" id="{54F89A0A-395C-1284-2BEF-441CAB1693D9}"/>
              </a:ext>
            </a:extLst>
          </p:cNvPr>
          <p:cNvSpPr/>
          <p:nvPr/>
        </p:nvSpPr>
        <p:spPr>
          <a:xfrm>
            <a:off x="6421347" y="2825394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波形 27">
            <a:extLst>
              <a:ext uri="{FF2B5EF4-FFF2-40B4-BE49-F238E27FC236}">
                <a16:creationId xmlns:a16="http://schemas.microsoft.com/office/drawing/2014/main" id="{FD6469EE-34F1-2386-64CF-D5539AA5F783}"/>
              </a:ext>
            </a:extLst>
          </p:cNvPr>
          <p:cNvSpPr/>
          <p:nvPr/>
        </p:nvSpPr>
        <p:spPr>
          <a:xfrm>
            <a:off x="6421347" y="3051422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76BAD3-A6D9-E452-43F0-80BF855A026B}"/>
              </a:ext>
            </a:extLst>
          </p:cNvPr>
          <p:cNvSpPr/>
          <p:nvPr/>
        </p:nvSpPr>
        <p:spPr>
          <a:xfrm>
            <a:off x="7460754" y="2575576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16A20E3-C00A-BBC1-D970-B5C701808B2F}"/>
              </a:ext>
            </a:extLst>
          </p:cNvPr>
          <p:cNvSpPr/>
          <p:nvPr/>
        </p:nvSpPr>
        <p:spPr>
          <a:xfrm>
            <a:off x="2239765" y="4515679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124D0D-80EC-99EE-1E71-82D0F4D25F32}"/>
              </a:ext>
            </a:extLst>
          </p:cNvPr>
          <p:cNvSpPr/>
          <p:nvPr/>
        </p:nvSpPr>
        <p:spPr>
          <a:xfrm>
            <a:off x="5308602" y="4515788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C889E5-7C6B-345C-EB0D-EA6A15EE3E41}"/>
              </a:ext>
            </a:extLst>
          </p:cNvPr>
          <p:cNvSpPr/>
          <p:nvPr/>
        </p:nvSpPr>
        <p:spPr>
          <a:xfrm>
            <a:off x="4203532" y="4765565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加号 32">
            <a:extLst>
              <a:ext uri="{FF2B5EF4-FFF2-40B4-BE49-F238E27FC236}">
                <a16:creationId xmlns:a16="http://schemas.microsoft.com/office/drawing/2014/main" id="{679FA90A-2AC3-68A9-EF59-E42519DE28E1}"/>
              </a:ext>
            </a:extLst>
          </p:cNvPr>
          <p:cNvSpPr/>
          <p:nvPr/>
        </p:nvSpPr>
        <p:spPr>
          <a:xfrm>
            <a:off x="4058597" y="453648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FC943B-05AA-5C56-2937-2AC8C8200392}"/>
              </a:ext>
            </a:extLst>
          </p:cNvPr>
          <p:cNvSpPr/>
          <p:nvPr/>
        </p:nvSpPr>
        <p:spPr>
          <a:xfrm>
            <a:off x="8001862" y="4940158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03C6B9-8588-97A4-FA82-68BDEF9F1EF0}"/>
              </a:ext>
            </a:extLst>
          </p:cNvPr>
          <p:cNvSpPr/>
          <p:nvPr/>
        </p:nvSpPr>
        <p:spPr>
          <a:xfrm>
            <a:off x="8000151" y="4743238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C97309-4587-F45D-255D-14A6EC6D9BBB}"/>
              </a:ext>
            </a:extLst>
          </p:cNvPr>
          <p:cNvSpPr/>
          <p:nvPr/>
        </p:nvSpPr>
        <p:spPr>
          <a:xfrm>
            <a:off x="9246749" y="4505404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7" y="275012"/>
            <a:ext cx="194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</a:t>
            </a:r>
          </a:p>
        </p:txBody>
      </p:sp>
    </p:spTree>
    <p:extLst>
      <p:ext uri="{BB962C8B-B14F-4D97-AF65-F5344CB8AC3E}">
        <p14:creationId xmlns:p14="http://schemas.microsoft.com/office/powerpoint/2010/main" val="279693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Docker</a:t>
            </a:r>
            <a:r>
              <a:rPr lang="zh-CN" altLang="en-US" b="1" dirty="0"/>
              <a:t>作为可逆计算的实例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FAD954-709D-F5D5-9100-CC20B6B65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34" y="1545091"/>
            <a:ext cx="4849586" cy="36371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DF1367-32D6-49B4-E298-E4BAF2B93B88}"/>
              </a:ext>
            </a:extLst>
          </p:cNvPr>
          <p:cNvSpPr txBox="1"/>
          <p:nvPr/>
        </p:nvSpPr>
        <p:spPr>
          <a:xfrm>
            <a:off x="1298121" y="5608864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Build&lt;</a:t>
            </a:r>
            <a:r>
              <a:rPr lang="en-US" altLang="zh-CN" sz="3200" b="1" dirty="0" err="1"/>
              <a:t>DockerFile</a:t>
            </a:r>
            <a:r>
              <a:rPr lang="en-US" altLang="zh-CN" sz="3200" b="1" dirty="0"/>
              <a:t>&gt; union-fs  </a:t>
            </a:r>
            <a:r>
              <a:rPr lang="en-US" altLang="zh-CN" sz="3200" b="1" dirty="0" err="1"/>
              <a:t>BaseImage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342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A21F397-5CAF-7D57-3668-D7E3C34226A2}"/>
              </a:ext>
            </a:extLst>
          </p:cNvPr>
          <p:cNvSpPr/>
          <p:nvPr/>
        </p:nvSpPr>
        <p:spPr>
          <a:xfrm>
            <a:off x="2126752" y="3406063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92B2C6-E414-8D0D-7C13-EC4AA1091540}"/>
              </a:ext>
            </a:extLst>
          </p:cNvPr>
          <p:cNvSpPr/>
          <p:nvPr/>
        </p:nvSpPr>
        <p:spPr>
          <a:xfrm>
            <a:off x="5195589" y="3406172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3E41AE-E5AE-5FD0-C739-3429C3503F2C}"/>
              </a:ext>
            </a:extLst>
          </p:cNvPr>
          <p:cNvSpPr/>
          <p:nvPr/>
        </p:nvSpPr>
        <p:spPr>
          <a:xfrm>
            <a:off x="4090519" y="3655949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47CD597C-D8A2-54A4-4573-4EF2E380D9D1}"/>
              </a:ext>
            </a:extLst>
          </p:cNvPr>
          <p:cNvSpPr/>
          <p:nvPr/>
        </p:nvSpPr>
        <p:spPr>
          <a:xfrm>
            <a:off x="3945584" y="3426869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7A7CB-8439-07EF-CCF1-8A27B4C87B7D}"/>
              </a:ext>
            </a:extLst>
          </p:cNvPr>
          <p:cNvSpPr/>
          <p:nvPr/>
        </p:nvSpPr>
        <p:spPr>
          <a:xfrm>
            <a:off x="7888849" y="3830542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59FF7F-6595-7E3D-462B-F693C8B55986}"/>
              </a:ext>
            </a:extLst>
          </p:cNvPr>
          <p:cNvSpPr/>
          <p:nvPr/>
        </p:nvSpPr>
        <p:spPr>
          <a:xfrm>
            <a:off x="7887138" y="3633622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A33660-0ED8-1BD8-58F6-A19187136E03}"/>
              </a:ext>
            </a:extLst>
          </p:cNvPr>
          <p:cNvSpPr/>
          <p:nvPr/>
        </p:nvSpPr>
        <p:spPr>
          <a:xfrm>
            <a:off x="9133736" y="3395788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A5EEEF-AD36-B541-EB53-0DEE4B4F8DA2}"/>
              </a:ext>
            </a:extLst>
          </p:cNvPr>
          <p:cNvSpPr/>
          <p:nvPr/>
        </p:nvSpPr>
        <p:spPr>
          <a:xfrm>
            <a:off x="4963825" y="1246778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DFA9062-86D1-0683-B576-81B333C92050}"/>
              </a:ext>
            </a:extLst>
          </p:cNvPr>
          <p:cNvSpPr/>
          <p:nvPr/>
        </p:nvSpPr>
        <p:spPr>
          <a:xfrm rot="5400000">
            <a:off x="5672783" y="282394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42E43830-3051-8E87-14A1-B5BEC28AD4FA}"/>
              </a:ext>
            </a:extLst>
          </p:cNvPr>
          <p:cNvSpPr/>
          <p:nvPr/>
        </p:nvSpPr>
        <p:spPr>
          <a:xfrm>
            <a:off x="5330031" y="232647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E8E489-4AFF-C818-DEDE-77B1C0E5370C}"/>
              </a:ext>
            </a:extLst>
          </p:cNvPr>
          <p:cNvSpPr/>
          <p:nvPr/>
        </p:nvSpPr>
        <p:spPr>
          <a:xfrm>
            <a:off x="2128142" y="1277600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741330E-2C6B-EB14-BED1-08AA39913B8F}"/>
              </a:ext>
            </a:extLst>
          </p:cNvPr>
          <p:cNvSpPr/>
          <p:nvPr/>
        </p:nvSpPr>
        <p:spPr>
          <a:xfrm rot="5400000">
            <a:off x="2837100" y="2854771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23AE8C24-0648-7702-95C8-94D78DF26CE8}"/>
              </a:ext>
            </a:extLst>
          </p:cNvPr>
          <p:cNvSpPr/>
          <p:nvPr/>
        </p:nvSpPr>
        <p:spPr>
          <a:xfrm>
            <a:off x="2494348" y="2357297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233DB15-20BA-8F93-255D-DCA3EF0A8E16}"/>
              </a:ext>
            </a:extLst>
          </p:cNvPr>
          <p:cNvSpPr/>
          <p:nvPr/>
        </p:nvSpPr>
        <p:spPr>
          <a:xfrm>
            <a:off x="5960417" y="5448917"/>
            <a:ext cx="1661603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B45F6C5-C9EA-AFCD-5C81-399C113B9951}"/>
              </a:ext>
            </a:extLst>
          </p:cNvPr>
          <p:cNvSpPr/>
          <p:nvPr/>
        </p:nvSpPr>
        <p:spPr>
          <a:xfrm rot="16200000">
            <a:off x="6618689" y="4384386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2CD4D377-577C-FF2A-AEB9-15AA822BC005}"/>
              </a:ext>
            </a:extLst>
          </p:cNvPr>
          <p:cNvSpPr/>
          <p:nvPr/>
        </p:nvSpPr>
        <p:spPr>
          <a:xfrm>
            <a:off x="6275253" y="4453228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差量无处不在</a:t>
            </a:r>
          </a:p>
        </p:txBody>
      </p:sp>
    </p:spTree>
    <p:extLst>
      <p:ext uri="{BB962C8B-B14F-4D97-AF65-F5344CB8AC3E}">
        <p14:creationId xmlns:p14="http://schemas.microsoft.com/office/powerpoint/2010/main" val="391650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651</Words>
  <Application>Microsoft Office PowerPoint</Application>
  <PresentationFormat>宽屏</PresentationFormat>
  <Paragraphs>109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ui-sans-serif</vt:lpstr>
      <vt:lpstr>等线</vt:lpstr>
      <vt:lpstr>等线 Light</vt:lpstr>
      <vt:lpstr>华文隶书</vt:lpstr>
      <vt:lpstr>Arial</vt:lpstr>
      <vt:lpstr>Verdana</vt:lpstr>
      <vt:lpstr>Wingdings</vt:lpstr>
      <vt:lpstr>Office 主题​​</vt:lpstr>
      <vt:lpstr>包装程序外壳对象</vt:lpstr>
      <vt:lpstr>Nop Platform 2.0</vt:lpstr>
      <vt:lpstr>Nop is not Programming</vt:lpstr>
      <vt:lpstr>可逆计算的启发式推导</vt:lpstr>
      <vt:lpstr>可逆计算理论的核心公式</vt:lpstr>
      <vt:lpstr>扩展软件复用原理</vt:lpstr>
      <vt:lpstr>软件产品线</vt:lpstr>
      <vt:lpstr>PowerPoint 演示文稿</vt:lpstr>
      <vt:lpstr>Docker作为可逆计算的实例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在金融科技方面的应用</vt:lpstr>
      <vt:lpstr>基于Nop平台的定制化开发</vt:lpstr>
      <vt:lpstr>Nop与GPT</vt:lpstr>
      <vt:lpstr>Nop平台与GPT结合的策略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李 强</cp:lastModifiedBy>
  <cp:revision>505</cp:revision>
  <dcterms:created xsi:type="dcterms:W3CDTF">2022-10-22T23:41:04Z</dcterms:created>
  <dcterms:modified xsi:type="dcterms:W3CDTF">2023-08-14T13:47:25Z</dcterms:modified>
</cp:coreProperties>
</file>