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9" r:id="rId3"/>
    <p:sldId id="297" r:id="rId4"/>
    <p:sldId id="291" r:id="rId5"/>
    <p:sldId id="293" r:id="rId6"/>
    <p:sldId id="294" r:id="rId7"/>
    <p:sldId id="295" r:id="rId8"/>
    <p:sldId id="296" r:id="rId9"/>
    <p:sldId id="292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李 强" initials="李" lastIdx="1" clrIdx="0">
    <p:extLst>
      <p:ext uri="{19B8F6BF-5375-455C-9EA6-DF929625EA0E}">
        <p15:presenceInfo xmlns:p15="http://schemas.microsoft.com/office/powerpoint/2012/main" userId="8ae047f2a68f3c0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83" autoAdjust="0"/>
    <p:restoredTop sz="94660"/>
  </p:normalViewPr>
  <p:slideViewPr>
    <p:cSldViewPr snapToGrid="0">
      <p:cViewPr varScale="1">
        <p:scale>
          <a:sx n="62" d="100"/>
          <a:sy n="62" d="100"/>
        </p:scale>
        <p:origin x="68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B80CB8-A899-6EA7-4176-448F628A84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01FB1F8-0D2C-D262-1E79-D5F518116A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68FF3C-36A3-CD0C-A654-D38A051A8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EADB-AF5A-4392-865E-B1E711821C65}" type="datetimeFigureOut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06A067-BF02-A663-A4E6-CFB0A9A1D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338CA4-0DAD-6E46-AF46-66EF88334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80A2-D598-4F76-B4A5-9DE2AB6E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2925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0E4B2D-36E4-4877-AB78-3A130D20D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9177BBC-6E13-7FDC-19D8-890784FBE3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4BBA12-1ABF-0739-2262-2FDF56827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EADB-AF5A-4392-865E-B1E711821C65}" type="datetimeFigureOut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8A72C2-49F5-7CAE-E22C-8D1BE3900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F13296-B90E-DD22-198E-47CFF896F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80A2-D598-4F76-B4A5-9DE2AB6E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2207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1B18F61-25BC-4999-B35F-C4FC3095B7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4350ED6-0570-F910-0F3B-17EDB47576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4E18A5-AA84-A01E-8766-71DBE6EA3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EADB-AF5A-4392-865E-B1E711821C65}" type="datetimeFigureOut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3F155F-A2D8-5084-0ED4-72C9C3CFA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E05F23-29DF-6530-0EA1-4E5FA778D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80A2-D598-4F76-B4A5-9DE2AB6E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615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0BB95F-AE70-8F24-E12E-C88E5D559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98879A-A780-1BB7-0532-2CCB980AD3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7828BF-5956-DA07-0437-C8D2A56BA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EADB-AF5A-4392-865E-B1E711821C65}" type="datetimeFigureOut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AB2271-5832-7A55-ABB8-803B1702A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270A2F-42DA-52C2-DC15-CE1BE028C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80A2-D598-4F76-B4A5-9DE2AB6E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4949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E0AE4C-A25E-9C01-1EDE-E410FBE7B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16F6F00-2EC7-1671-1012-F21E25AD7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395941-6AA3-CFB9-C848-96BEC3E82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EADB-AF5A-4392-865E-B1E711821C65}" type="datetimeFigureOut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F0725D-C113-EDC3-6605-A6D13D9C3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FE5949-78AE-59AF-3A73-AF5E62C47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80A2-D598-4F76-B4A5-9DE2AB6E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8251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83F6AA-63DB-439C-FF53-13280212B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3C2DE1-EC63-E191-A031-61258AEC54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8480444-7901-36F4-2D15-CCC58A6BDB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427CAC-4FB8-042E-95D0-F56832F3A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EADB-AF5A-4392-865E-B1E711821C65}" type="datetimeFigureOut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06D3CE-797D-3198-17AD-0AAC0939C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B0568F-1168-3283-5382-FCB41F5C8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80A2-D598-4F76-B4A5-9DE2AB6E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144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AE2D08-E905-E105-497B-92B79FE54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94825E-A09D-A139-85CF-51EDA16DDB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5E5020A-1241-C797-0D31-F8D0CB10F8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80F1FB7-ED95-277F-7238-47A8DC300D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C5EE913-B215-5811-1A46-9DF2A1F9DE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862FB3B-6D67-1999-06F4-55602B62A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EADB-AF5A-4392-865E-B1E711821C65}" type="datetimeFigureOut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56AAE56-4F48-2395-EA55-C55430656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3BF149C-409A-1488-C544-0B01F814E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80A2-D598-4F76-B4A5-9DE2AB6E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0804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40731A-8056-5C24-0589-30AD41DA4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A469144-0F8E-1212-88E0-E1F00A7DA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EADB-AF5A-4392-865E-B1E711821C65}" type="datetimeFigureOut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70B4588-7AA4-918F-2EBB-09A3B5D20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E308546-474E-FEA7-E862-944EC9AFF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80A2-D598-4F76-B4A5-9DE2AB6E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799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95B3856-C105-6B00-B064-8A1E3C236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EADB-AF5A-4392-865E-B1E711821C65}" type="datetimeFigureOut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56290ED-CA41-6459-20A7-9F31FA1A6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6110C0A-B613-1DD6-EA92-EE8B1F6A3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80A2-D598-4F76-B4A5-9DE2AB6E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7971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93E12D-F175-E146-A76D-69FA0AF87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F176D0-57BC-FFF6-A912-93F0BAA24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83B0B86-5B12-C109-37DD-1180FBCF70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7BD9DB-813E-1258-27FE-93CD58FF1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EADB-AF5A-4392-865E-B1E711821C65}" type="datetimeFigureOut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1CB48BB-7054-7210-4442-7E17733AA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61A0316-27DE-FEDD-50FE-EB8E99E2D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80A2-D598-4F76-B4A5-9DE2AB6E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3996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128C21-7DBF-964D-6DAC-3E05BB2B4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390B6D1-22EA-FE51-150C-97D22D4664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D0C36B8-EA46-C6FE-5D4E-7CCFD79AEA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19C90CD-A119-7166-5E5D-55C3C10FC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EADB-AF5A-4392-865E-B1E711821C65}" type="datetimeFigureOut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173BE14-2D52-3D93-1F57-7F039E2D3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66FCD34-BBE3-258F-F186-AF6455755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80A2-D598-4F76-B4A5-9DE2AB6E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6045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B0F857B-D359-45A0-10BA-1BAEDB935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A407169-1650-811F-59D9-C67FAF8068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BD7702-3A62-3478-B37D-6B9FBEE558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BEADB-AF5A-4392-865E-B1E711821C65}" type="datetimeFigureOut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47EA62-1FC6-B429-9A71-4DF11EB6CE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CE3AE5-D1C4-6E4B-9830-0F23CD32C9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0180A2-D598-4F76-B4A5-9DE2AB6E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7526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358310-7403-FA83-A209-FDF4D2BAB0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b">
            <a:normAutofit/>
          </a:bodyPr>
          <a:lstStyle/>
          <a:p>
            <a:r>
              <a:rPr lang="en-US" altLang="zh-CN" sz="8800" b="1" spc="-3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Nop</a:t>
            </a:r>
            <a:r>
              <a:rPr lang="en-US" altLang="zh-CN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8800" b="1" spc="-3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Report</a:t>
            </a:r>
            <a:endParaRPr lang="zh-CN" altLang="en-US" sz="8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A026BF2-BF81-ABD8-162D-C74ADC3E2E9B}"/>
              </a:ext>
            </a:extLst>
          </p:cNvPr>
          <p:cNvSpPr txBox="1"/>
          <p:nvPr/>
        </p:nvSpPr>
        <p:spPr>
          <a:xfrm>
            <a:off x="4510355" y="4089115"/>
            <a:ext cx="34829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非线性中国式报表引擎</a:t>
            </a:r>
          </a:p>
        </p:txBody>
      </p:sp>
    </p:spTree>
    <p:extLst>
      <p:ext uri="{BB962C8B-B14F-4D97-AF65-F5344CB8AC3E}">
        <p14:creationId xmlns:p14="http://schemas.microsoft.com/office/powerpoint/2010/main" val="3457589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DFB1FE9B-8B28-28F7-2F2F-187EBC612C0D}"/>
              </a:ext>
            </a:extLst>
          </p:cNvPr>
          <p:cNvSpPr txBox="1"/>
          <p:nvPr/>
        </p:nvSpPr>
        <p:spPr>
          <a:xfrm>
            <a:off x="204106" y="506189"/>
            <a:ext cx="57275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报表模型作为</a:t>
            </a:r>
            <a:r>
              <a:rPr lang="en-US" altLang="zh-CN" sz="3200" b="1" dirty="0"/>
              <a:t>Excel</a:t>
            </a:r>
            <a:r>
              <a:rPr lang="zh-CN" altLang="en-US" sz="3200" b="1" dirty="0"/>
              <a:t>模型的扩展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CC2CA92-8549-3B74-B241-3224342C1EA4}"/>
              </a:ext>
            </a:extLst>
          </p:cNvPr>
          <p:cNvSpPr/>
          <p:nvPr/>
        </p:nvSpPr>
        <p:spPr>
          <a:xfrm>
            <a:off x="1592036" y="1502229"/>
            <a:ext cx="1281792" cy="7184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Workbook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094E4C0-F310-3665-A017-5E15158745BB}"/>
              </a:ext>
            </a:extLst>
          </p:cNvPr>
          <p:cNvSpPr/>
          <p:nvPr/>
        </p:nvSpPr>
        <p:spPr>
          <a:xfrm>
            <a:off x="2054679" y="2613454"/>
            <a:ext cx="1281792" cy="7184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Sheet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EA3E618-F9CF-51DC-119B-825B6958ED1C}"/>
              </a:ext>
            </a:extLst>
          </p:cNvPr>
          <p:cNvSpPr/>
          <p:nvPr/>
        </p:nvSpPr>
        <p:spPr>
          <a:xfrm>
            <a:off x="2695575" y="3785508"/>
            <a:ext cx="1281792" cy="7184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Row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A994307-CCFA-EC0F-66DD-5CCAACECC69B}"/>
              </a:ext>
            </a:extLst>
          </p:cNvPr>
          <p:cNvSpPr/>
          <p:nvPr/>
        </p:nvSpPr>
        <p:spPr>
          <a:xfrm>
            <a:off x="3197136" y="4990615"/>
            <a:ext cx="1281792" cy="7184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Cell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3B7D15DD-156F-25BD-8D3A-BE89FB4E3A7F}"/>
              </a:ext>
            </a:extLst>
          </p:cNvPr>
          <p:cNvCxnSpPr>
            <a:cxnSpLocks/>
          </p:cNvCxnSpPr>
          <p:nvPr/>
        </p:nvCxnSpPr>
        <p:spPr>
          <a:xfrm>
            <a:off x="2352782" y="2221434"/>
            <a:ext cx="215757" cy="374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FEA8D703-4FA1-ED84-F4A7-4E358B748B3C}"/>
              </a:ext>
            </a:extLst>
          </p:cNvPr>
          <p:cNvCxnSpPr>
            <a:cxnSpLocks/>
          </p:cNvCxnSpPr>
          <p:nvPr/>
        </p:nvCxnSpPr>
        <p:spPr>
          <a:xfrm>
            <a:off x="2873828" y="3384778"/>
            <a:ext cx="220436" cy="332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3CC0ED47-1DEC-A7DD-D00C-2A2389741180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3838032" y="4144735"/>
            <a:ext cx="164826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4ED15FA7-6FF7-477F-6602-B9DFB8821A2B}"/>
              </a:ext>
            </a:extLst>
          </p:cNvPr>
          <p:cNvCxnSpPr>
            <a:cxnSpLocks/>
          </p:cNvCxnSpPr>
          <p:nvPr/>
        </p:nvCxnSpPr>
        <p:spPr>
          <a:xfrm>
            <a:off x="3507992" y="4581565"/>
            <a:ext cx="278670" cy="351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B942ED0C-9EC1-F8BA-2D6A-6C39E085D501}"/>
              </a:ext>
            </a:extLst>
          </p:cNvPr>
          <p:cNvSpPr/>
          <p:nvPr/>
        </p:nvSpPr>
        <p:spPr>
          <a:xfrm>
            <a:off x="4249510" y="1502231"/>
            <a:ext cx="1387930" cy="71845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WorkbookModel</a:t>
            </a:r>
            <a:endParaRPr lang="zh-CN" altLang="en-US" dirty="0"/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82EFA16E-FE89-54F1-B7EF-831F9A000BAD}"/>
              </a:ext>
            </a:extLst>
          </p:cNvPr>
          <p:cNvCxnSpPr>
            <a:cxnSpLocks/>
            <a:stCxn id="2" idx="3"/>
            <a:endCxn id="24" idx="1"/>
          </p:cNvCxnSpPr>
          <p:nvPr/>
        </p:nvCxnSpPr>
        <p:spPr>
          <a:xfrm>
            <a:off x="2873828" y="1861458"/>
            <a:ext cx="137568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D010AF31-98F2-24F6-DD11-2C92EF936E0B}"/>
              </a:ext>
            </a:extLst>
          </p:cNvPr>
          <p:cNvSpPr/>
          <p:nvPr/>
        </p:nvSpPr>
        <p:spPr>
          <a:xfrm>
            <a:off x="4792328" y="2613456"/>
            <a:ext cx="1387930" cy="71845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Sheet Model</a:t>
            </a:r>
            <a:endParaRPr lang="zh-CN" altLang="en-US" dirty="0"/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B7FC7595-D981-D779-DA62-BFEC195D7B38}"/>
              </a:ext>
            </a:extLst>
          </p:cNvPr>
          <p:cNvSpPr/>
          <p:nvPr/>
        </p:nvSpPr>
        <p:spPr>
          <a:xfrm>
            <a:off x="5486293" y="3785508"/>
            <a:ext cx="1387930" cy="71845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RowModel</a:t>
            </a:r>
            <a:endParaRPr lang="zh-CN" altLang="en-US" dirty="0"/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652BA4FB-26A1-80C9-64BE-4C2B55E1BFCE}"/>
              </a:ext>
            </a:extLst>
          </p:cNvPr>
          <p:cNvSpPr/>
          <p:nvPr/>
        </p:nvSpPr>
        <p:spPr>
          <a:xfrm>
            <a:off x="5931613" y="4990617"/>
            <a:ext cx="1387930" cy="71845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CellModel</a:t>
            </a:r>
            <a:endParaRPr lang="zh-CN" altLang="en-US" dirty="0"/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0D038869-193A-AAA3-5807-6243CAE3BC01}"/>
              </a:ext>
            </a:extLst>
          </p:cNvPr>
          <p:cNvCxnSpPr>
            <a:cxnSpLocks/>
            <a:stCxn id="5" idx="3"/>
            <a:endCxn id="32" idx="1"/>
          </p:cNvCxnSpPr>
          <p:nvPr/>
        </p:nvCxnSpPr>
        <p:spPr>
          <a:xfrm>
            <a:off x="3336471" y="2972683"/>
            <a:ext cx="145585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8E7192CC-6131-19CA-42A3-09F68E30794B}"/>
              </a:ext>
            </a:extLst>
          </p:cNvPr>
          <p:cNvCxnSpPr>
            <a:stCxn id="9" idx="3"/>
            <a:endCxn id="34" idx="1"/>
          </p:cNvCxnSpPr>
          <p:nvPr/>
        </p:nvCxnSpPr>
        <p:spPr>
          <a:xfrm>
            <a:off x="4478928" y="5349844"/>
            <a:ext cx="145268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1827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DFB1FE9B-8B28-28F7-2F2F-187EBC612C0D}"/>
              </a:ext>
            </a:extLst>
          </p:cNvPr>
          <p:cNvSpPr txBox="1"/>
          <p:nvPr/>
        </p:nvSpPr>
        <p:spPr>
          <a:xfrm>
            <a:off x="204106" y="506189"/>
            <a:ext cx="6052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利用</a:t>
            </a:r>
            <a:r>
              <a:rPr lang="en-US" altLang="zh-CN" sz="3200" b="1" dirty="0"/>
              <a:t>Excel</a:t>
            </a:r>
            <a:r>
              <a:rPr lang="zh-CN" altLang="en-US" sz="3200" b="1" dirty="0"/>
              <a:t>内置的机制实现可视化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F1C7F21-5D6D-7170-8E6F-89D07578DB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520" y="1626469"/>
            <a:ext cx="4616613" cy="3066399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6C3AECC4-4B80-E21F-A011-BC00CA3064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3904" y="1537769"/>
            <a:ext cx="4427252" cy="3155099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8E1B8221-2674-6C78-8B11-4DEDCBA81721}"/>
              </a:ext>
            </a:extLst>
          </p:cNvPr>
          <p:cNvSpPr txBox="1"/>
          <p:nvPr/>
        </p:nvSpPr>
        <p:spPr>
          <a:xfrm>
            <a:off x="811658" y="5301464"/>
            <a:ext cx="3339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利用</a:t>
            </a:r>
            <a:r>
              <a:rPr lang="en-US" altLang="zh-CN" dirty="0"/>
              <a:t>Comment</a:t>
            </a:r>
            <a:r>
              <a:rPr lang="zh-CN" altLang="en-US" dirty="0"/>
              <a:t>定义</a:t>
            </a:r>
            <a:r>
              <a:rPr lang="en-US" altLang="zh-CN" dirty="0" err="1"/>
              <a:t>CellModel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2D79F7A-1714-7B48-4B77-D9877CBC300B}"/>
              </a:ext>
            </a:extLst>
          </p:cNvPr>
          <p:cNvSpPr txBox="1"/>
          <p:nvPr/>
        </p:nvSpPr>
        <p:spPr>
          <a:xfrm>
            <a:off x="7087455" y="5340778"/>
            <a:ext cx="3659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插入额外的</a:t>
            </a:r>
            <a:r>
              <a:rPr lang="en-US" altLang="zh-CN" dirty="0"/>
              <a:t>Sheet</a:t>
            </a:r>
            <a:r>
              <a:rPr lang="zh-CN" altLang="en-US" dirty="0"/>
              <a:t>定义扩展模型</a:t>
            </a:r>
          </a:p>
        </p:txBody>
      </p:sp>
    </p:spTree>
    <p:extLst>
      <p:ext uri="{BB962C8B-B14F-4D97-AF65-F5344CB8AC3E}">
        <p14:creationId xmlns:p14="http://schemas.microsoft.com/office/powerpoint/2010/main" val="2831809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078A78-F1A6-B200-A327-496477BAB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ORM</a:t>
            </a:r>
            <a:r>
              <a:rPr lang="zh-CN" altLang="en-US" b="1" dirty="0"/>
              <a:t>引擎的独特价值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40A60B3-93A5-7288-4BDF-50258236F659}"/>
              </a:ext>
            </a:extLst>
          </p:cNvPr>
          <p:cNvSpPr txBox="1"/>
          <p:nvPr/>
        </p:nvSpPr>
        <p:spPr>
          <a:xfrm>
            <a:off x="2865664" y="3804557"/>
            <a:ext cx="49802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  EQL = SQL  + </a:t>
            </a:r>
            <a:r>
              <a:rPr lang="en-US" altLang="zh-CN" sz="3200" dirty="0" err="1"/>
              <a:t>AutoJoin</a:t>
            </a:r>
            <a:endParaRPr lang="en-US" altLang="zh-CN" sz="32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494B263-3F60-AD20-F673-BB98C8BC9B90}"/>
              </a:ext>
            </a:extLst>
          </p:cNvPr>
          <p:cNvSpPr txBox="1"/>
          <p:nvPr/>
        </p:nvSpPr>
        <p:spPr>
          <a:xfrm>
            <a:off x="1338944" y="1904481"/>
            <a:ext cx="77397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关系数据库的秘密：关系数据库中无关系</a:t>
            </a:r>
            <a:endParaRPr lang="en-US" altLang="zh-CN" sz="32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3348266-1580-CA90-F558-1275B72C088F}"/>
              </a:ext>
            </a:extLst>
          </p:cNvPr>
          <p:cNvSpPr txBox="1"/>
          <p:nvPr/>
        </p:nvSpPr>
        <p:spPr>
          <a:xfrm>
            <a:off x="1466852" y="2816159"/>
            <a:ext cx="77397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重新认识主键和外键</a:t>
            </a:r>
            <a:r>
              <a:rPr lang="en-US" altLang="zh-CN" sz="3200" dirty="0"/>
              <a:t>: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6CB2863-D4E8-FF10-B471-3C8E52237EEB}"/>
              </a:ext>
            </a:extLst>
          </p:cNvPr>
          <p:cNvSpPr txBox="1"/>
          <p:nvPr/>
        </p:nvSpPr>
        <p:spPr>
          <a:xfrm>
            <a:off x="3151417" y="4610100"/>
            <a:ext cx="2857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Row =&gt; Entity</a:t>
            </a:r>
          </a:p>
        </p:txBody>
      </p:sp>
    </p:spTree>
    <p:extLst>
      <p:ext uri="{BB962C8B-B14F-4D97-AF65-F5344CB8AC3E}">
        <p14:creationId xmlns:p14="http://schemas.microsoft.com/office/powerpoint/2010/main" val="3712466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078A78-F1A6-B200-A327-496477BAB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通用的横纵变换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40A60B3-93A5-7288-4BDF-50258236F659}"/>
              </a:ext>
            </a:extLst>
          </p:cNvPr>
          <p:cNvSpPr txBox="1"/>
          <p:nvPr/>
        </p:nvSpPr>
        <p:spPr>
          <a:xfrm>
            <a:off x="1338943" y="3739244"/>
            <a:ext cx="74131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2. </a:t>
            </a:r>
            <a:r>
              <a:rPr lang="zh-CN" altLang="en-US" sz="3200" dirty="0"/>
              <a:t>通过别名隐藏属性路径</a:t>
            </a:r>
            <a:endParaRPr lang="en-US" altLang="zh-CN" sz="32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494B263-3F60-AD20-F673-BB98C8BC9B90}"/>
              </a:ext>
            </a:extLst>
          </p:cNvPr>
          <p:cNvSpPr txBox="1"/>
          <p:nvPr/>
        </p:nvSpPr>
        <p:spPr>
          <a:xfrm>
            <a:off x="1338943" y="1904481"/>
            <a:ext cx="103033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1. </a:t>
            </a:r>
            <a:r>
              <a:rPr lang="zh-CN" altLang="en-US" sz="3200" dirty="0"/>
              <a:t>将属性访问语法扩展到一对多子表</a:t>
            </a:r>
            <a:endParaRPr lang="en-US" altLang="zh-CN" sz="32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3348266-1580-CA90-F558-1275B72C088F}"/>
              </a:ext>
            </a:extLst>
          </p:cNvPr>
          <p:cNvSpPr txBox="1"/>
          <p:nvPr/>
        </p:nvSpPr>
        <p:spPr>
          <a:xfrm>
            <a:off x="1232808" y="2710024"/>
            <a:ext cx="10199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/>
              <a:t>entity.subList.a</a:t>
            </a:r>
            <a:r>
              <a:rPr lang="en-US" altLang="zh-CN" sz="2800" dirty="0"/>
              <a:t> == </a:t>
            </a:r>
            <a:r>
              <a:rPr lang="en-US" altLang="zh-CN" sz="2800" dirty="0" err="1"/>
              <a:t>entity.subList.find</a:t>
            </a:r>
            <a:r>
              <a:rPr lang="en-US" altLang="zh-CN" sz="2800" dirty="0"/>
              <a:t>(sub=&gt;sub.name==‘a’)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6CB2863-D4E8-FF10-B471-3C8E52237EEB}"/>
              </a:ext>
            </a:extLst>
          </p:cNvPr>
          <p:cNvSpPr txBox="1"/>
          <p:nvPr/>
        </p:nvSpPr>
        <p:spPr>
          <a:xfrm>
            <a:off x="1714500" y="4610100"/>
            <a:ext cx="50781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/>
              <a:t>entity.ext_a</a:t>
            </a:r>
            <a:r>
              <a:rPr lang="en-US" altLang="zh-CN" sz="2800" dirty="0"/>
              <a:t> = </a:t>
            </a:r>
            <a:r>
              <a:rPr lang="en-US" altLang="zh-CN" sz="2800" dirty="0" err="1"/>
              <a:t>entity.subList.a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737684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078A78-F1A6-B200-A327-496477BAB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纵表的</a:t>
            </a:r>
            <a:r>
              <a:rPr lang="en-US" altLang="zh-CN" b="1" dirty="0"/>
              <a:t>SQL</a:t>
            </a:r>
            <a:r>
              <a:rPr lang="zh-CN" altLang="en-US" b="1" dirty="0"/>
              <a:t>转换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494B263-3F60-AD20-F673-BB98C8BC9B90}"/>
              </a:ext>
            </a:extLst>
          </p:cNvPr>
          <p:cNvSpPr txBox="1"/>
          <p:nvPr/>
        </p:nvSpPr>
        <p:spPr>
          <a:xfrm>
            <a:off x="1338943" y="1765688"/>
            <a:ext cx="1030332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Select * from </a:t>
            </a:r>
            <a:r>
              <a:rPr lang="en-US" altLang="zh-CN" sz="2800" dirty="0" err="1"/>
              <a:t>MyEntity</a:t>
            </a:r>
            <a:r>
              <a:rPr lang="en-US" altLang="zh-CN" sz="2800" dirty="0"/>
              <a:t> o </a:t>
            </a:r>
          </a:p>
          <a:p>
            <a:r>
              <a:rPr lang="en-US" altLang="zh-CN" sz="2800" dirty="0"/>
              <a:t>where </a:t>
            </a:r>
            <a:r>
              <a:rPr lang="en-US" altLang="zh-CN" sz="2800" dirty="0" err="1"/>
              <a:t>substr</a:t>
            </a:r>
            <a:r>
              <a:rPr lang="en-US" altLang="zh-CN" sz="2800" dirty="0"/>
              <a:t>(o.extFields.a.string,1) = ‘1’</a:t>
            </a:r>
          </a:p>
          <a:p>
            <a:r>
              <a:rPr lang="en-US" altLang="zh-CN" sz="2800" dirty="0"/>
              <a:t>order by o.extFields.b.int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3348266-1580-CA90-F558-1275B72C088F}"/>
              </a:ext>
            </a:extLst>
          </p:cNvPr>
          <p:cNvSpPr txBox="1"/>
          <p:nvPr/>
        </p:nvSpPr>
        <p:spPr>
          <a:xfrm>
            <a:off x="1338943" y="3567274"/>
            <a:ext cx="1019991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Select * from </a:t>
            </a:r>
            <a:r>
              <a:rPr lang="en-US" altLang="zh-CN" sz="2800" dirty="0" err="1"/>
              <a:t>MyEntity</a:t>
            </a:r>
            <a:r>
              <a:rPr lang="en-US" altLang="zh-CN" sz="2800" dirty="0"/>
              <a:t> o </a:t>
            </a:r>
          </a:p>
          <a:p>
            <a:r>
              <a:rPr lang="en-US" altLang="zh-CN" sz="2800" dirty="0"/>
              <a:t>join </a:t>
            </a:r>
            <a:r>
              <a:rPr lang="en-US" altLang="zh-CN" sz="2800" dirty="0" err="1"/>
              <a:t>ExtFields</a:t>
            </a:r>
            <a:r>
              <a:rPr lang="en-US" altLang="zh-CN" sz="2800" dirty="0"/>
              <a:t> e1 on e1.entityName = ‘</a:t>
            </a:r>
            <a:r>
              <a:rPr lang="en-US" altLang="zh-CN" sz="2800" dirty="0" err="1"/>
              <a:t>MyEntity</a:t>
            </a:r>
            <a:r>
              <a:rPr lang="en-US" altLang="zh-CN" sz="2800" dirty="0"/>
              <a:t>’ </a:t>
            </a:r>
          </a:p>
          <a:p>
            <a:r>
              <a:rPr lang="en-US" altLang="zh-CN" sz="2800" dirty="0"/>
              <a:t>        and e1.fieldName = ‘a’</a:t>
            </a:r>
          </a:p>
          <a:p>
            <a:r>
              <a:rPr lang="en-US" altLang="zh-CN" sz="2800" dirty="0"/>
              <a:t>left Join </a:t>
            </a:r>
            <a:r>
              <a:rPr lang="en-US" altLang="zh-CN" sz="2800" dirty="0" err="1"/>
              <a:t>ExtFIelds</a:t>
            </a:r>
            <a:r>
              <a:rPr lang="en-US" altLang="zh-CN" sz="2800" dirty="0"/>
              <a:t> e2 on e2.entityName = ‘</a:t>
            </a:r>
            <a:r>
              <a:rPr lang="en-US" altLang="zh-CN" sz="2800" dirty="0" err="1"/>
              <a:t>MyEntity</a:t>
            </a:r>
            <a:r>
              <a:rPr lang="en-US" altLang="zh-CN" sz="2800" dirty="0"/>
              <a:t>’</a:t>
            </a:r>
          </a:p>
          <a:p>
            <a:r>
              <a:rPr lang="en-US" altLang="zh-CN" sz="2800" dirty="0"/>
              <a:t>        and e2.fieldName = ‘b’</a:t>
            </a:r>
          </a:p>
          <a:p>
            <a:r>
              <a:rPr lang="en-US" altLang="zh-CN" sz="2800" dirty="0"/>
              <a:t>Where </a:t>
            </a:r>
            <a:r>
              <a:rPr lang="en-US" altLang="zh-CN" sz="2800" dirty="0" err="1"/>
              <a:t>substr</a:t>
            </a:r>
            <a:r>
              <a:rPr lang="en-US" altLang="zh-CN" sz="2800" dirty="0"/>
              <a:t>(e1.stringValue,1) = ‘1’</a:t>
            </a:r>
          </a:p>
          <a:p>
            <a:r>
              <a:rPr lang="en-US" altLang="zh-CN" sz="2800" dirty="0"/>
              <a:t>Order by e2.intValue </a:t>
            </a:r>
          </a:p>
        </p:txBody>
      </p:sp>
    </p:spTree>
    <p:extLst>
      <p:ext uri="{BB962C8B-B14F-4D97-AF65-F5344CB8AC3E}">
        <p14:creationId xmlns:p14="http://schemas.microsoft.com/office/powerpoint/2010/main" val="2186576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078A78-F1A6-B200-A327-496477BAB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纵表的</a:t>
            </a:r>
            <a:r>
              <a:rPr lang="en-US" altLang="zh-CN" b="1" dirty="0"/>
              <a:t>SQL</a:t>
            </a:r>
            <a:r>
              <a:rPr lang="zh-CN" altLang="en-US" b="1" dirty="0"/>
              <a:t>转换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494B263-3F60-AD20-F673-BB98C8BC9B90}"/>
              </a:ext>
            </a:extLst>
          </p:cNvPr>
          <p:cNvSpPr txBox="1"/>
          <p:nvPr/>
        </p:nvSpPr>
        <p:spPr>
          <a:xfrm>
            <a:off x="1338943" y="1765688"/>
            <a:ext cx="1030332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Select * from </a:t>
            </a:r>
            <a:r>
              <a:rPr lang="en-US" altLang="zh-CN" sz="2800" dirty="0" err="1"/>
              <a:t>MyEntity</a:t>
            </a:r>
            <a:r>
              <a:rPr lang="en-US" altLang="zh-CN" sz="2800" dirty="0"/>
              <a:t> o </a:t>
            </a:r>
          </a:p>
          <a:p>
            <a:r>
              <a:rPr lang="en-US" altLang="zh-CN" sz="2800" dirty="0"/>
              <a:t>where </a:t>
            </a:r>
            <a:r>
              <a:rPr lang="en-US" altLang="zh-CN" sz="2800" dirty="0" err="1"/>
              <a:t>substr</a:t>
            </a:r>
            <a:r>
              <a:rPr lang="en-US" altLang="zh-CN" sz="2800" dirty="0"/>
              <a:t>(o.extFields.a,1) = ‘1’</a:t>
            </a:r>
          </a:p>
          <a:p>
            <a:r>
              <a:rPr lang="en-US" altLang="zh-CN" sz="2800" dirty="0"/>
              <a:t>order by </a:t>
            </a:r>
            <a:r>
              <a:rPr lang="en-US" altLang="zh-CN" sz="2800" dirty="0" err="1"/>
              <a:t>o.extFields.b</a:t>
            </a:r>
            <a:endParaRPr lang="en-US" altLang="zh-CN" sz="28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3348266-1580-CA90-F558-1275B72C088F}"/>
              </a:ext>
            </a:extLst>
          </p:cNvPr>
          <p:cNvSpPr txBox="1"/>
          <p:nvPr/>
        </p:nvSpPr>
        <p:spPr>
          <a:xfrm>
            <a:off x="1338943" y="3567274"/>
            <a:ext cx="1019991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Select * from </a:t>
            </a:r>
            <a:r>
              <a:rPr lang="en-US" altLang="zh-CN" sz="2800" dirty="0" err="1"/>
              <a:t>MyEntity</a:t>
            </a:r>
            <a:r>
              <a:rPr lang="en-US" altLang="zh-CN" sz="2800" dirty="0"/>
              <a:t> o </a:t>
            </a:r>
          </a:p>
          <a:p>
            <a:r>
              <a:rPr lang="en-US" altLang="zh-CN" sz="2800" dirty="0"/>
              <a:t>join </a:t>
            </a:r>
            <a:r>
              <a:rPr lang="en-US" altLang="zh-CN" sz="2800" dirty="0" err="1"/>
              <a:t>ExtFields</a:t>
            </a:r>
            <a:r>
              <a:rPr lang="en-US" altLang="zh-CN" sz="2800" dirty="0"/>
              <a:t> e1 on e1.entityName = ‘</a:t>
            </a:r>
            <a:r>
              <a:rPr lang="en-US" altLang="zh-CN" sz="2800" dirty="0" err="1"/>
              <a:t>MyEntity</a:t>
            </a:r>
            <a:r>
              <a:rPr lang="en-US" altLang="zh-CN" sz="2800" dirty="0"/>
              <a:t>’ </a:t>
            </a:r>
          </a:p>
          <a:p>
            <a:r>
              <a:rPr lang="en-US" altLang="zh-CN" sz="2800" dirty="0"/>
              <a:t>        and e1.fieldName = ‘a’</a:t>
            </a:r>
          </a:p>
          <a:p>
            <a:r>
              <a:rPr lang="en-US" altLang="zh-CN" sz="2800" dirty="0"/>
              <a:t>Left Join </a:t>
            </a:r>
            <a:r>
              <a:rPr lang="en-US" altLang="zh-CN" sz="2800" dirty="0" err="1"/>
              <a:t>ExtFIelds</a:t>
            </a:r>
            <a:r>
              <a:rPr lang="en-US" altLang="zh-CN" sz="2800" dirty="0"/>
              <a:t> e2 on e2.entityName = ‘</a:t>
            </a:r>
            <a:r>
              <a:rPr lang="en-US" altLang="zh-CN" sz="2800" dirty="0" err="1"/>
              <a:t>MyEntity</a:t>
            </a:r>
            <a:r>
              <a:rPr lang="en-US" altLang="zh-CN" sz="2800" dirty="0"/>
              <a:t>’</a:t>
            </a:r>
          </a:p>
          <a:p>
            <a:r>
              <a:rPr lang="en-US" altLang="zh-CN" sz="2800" dirty="0"/>
              <a:t>        and e2.fieldName = ‘b’</a:t>
            </a:r>
          </a:p>
          <a:p>
            <a:r>
              <a:rPr lang="en-US" altLang="zh-CN" sz="2800" dirty="0"/>
              <a:t>Where </a:t>
            </a:r>
            <a:r>
              <a:rPr lang="en-US" altLang="zh-CN" sz="2800" dirty="0" err="1"/>
              <a:t>substr</a:t>
            </a:r>
            <a:r>
              <a:rPr lang="en-US" altLang="zh-CN" sz="2800" dirty="0"/>
              <a:t>(e1.value,1) = ‘1’</a:t>
            </a:r>
          </a:p>
          <a:p>
            <a:r>
              <a:rPr lang="en-US" altLang="zh-CN" sz="2800" dirty="0"/>
              <a:t>Order by e2.value </a:t>
            </a:r>
          </a:p>
        </p:txBody>
      </p:sp>
    </p:spTree>
    <p:extLst>
      <p:ext uri="{BB962C8B-B14F-4D97-AF65-F5344CB8AC3E}">
        <p14:creationId xmlns:p14="http://schemas.microsoft.com/office/powerpoint/2010/main" val="2317064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078A78-F1A6-B200-A327-496477BAB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N+1</a:t>
            </a:r>
            <a:r>
              <a:rPr lang="zh-CN" altLang="en-US" b="1"/>
              <a:t>问题</a:t>
            </a:r>
            <a:endParaRPr lang="zh-CN" altLang="en-US" b="1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40A60B3-93A5-7288-4BDF-50258236F659}"/>
              </a:ext>
            </a:extLst>
          </p:cNvPr>
          <p:cNvSpPr txBox="1"/>
          <p:nvPr/>
        </p:nvSpPr>
        <p:spPr>
          <a:xfrm>
            <a:off x="838200" y="1583872"/>
            <a:ext cx="1020807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3200" dirty="0"/>
              <a:t>聚合根，主题对象</a:t>
            </a:r>
            <a:endParaRPr lang="en-US" altLang="zh-CN" sz="32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3200" dirty="0"/>
              <a:t>Entity </a:t>
            </a:r>
            <a:r>
              <a:rPr lang="zh-CN" altLang="en-US" sz="3200" dirty="0"/>
              <a:t>：数据的聚合</a:t>
            </a:r>
            <a:endParaRPr lang="en-US" altLang="zh-CN" sz="32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3200" dirty="0" err="1"/>
              <a:t>BizObject</a:t>
            </a:r>
            <a:r>
              <a:rPr lang="en-US" altLang="zh-CN" sz="3200" dirty="0"/>
              <a:t>: </a:t>
            </a:r>
            <a:r>
              <a:rPr lang="zh-CN" altLang="en-US" sz="3200" dirty="0"/>
              <a:t>行为的聚合</a:t>
            </a:r>
            <a:endParaRPr lang="en-US" altLang="zh-CN" sz="32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3200" dirty="0" err="1"/>
              <a:t>GraphQL</a:t>
            </a:r>
            <a:r>
              <a:rPr lang="en-US" altLang="zh-CN" sz="3200" dirty="0"/>
              <a:t> </a:t>
            </a:r>
            <a:r>
              <a:rPr lang="zh-CN" altLang="en-US" sz="3200" dirty="0"/>
              <a:t>：对象的组合和选择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95777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078A78-F1A6-B200-A327-496477BAB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/>
              <a:t>Nop</a:t>
            </a:r>
            <a:r>
              <a:rPr lang="zh-CN" altLang="en-US" b="1" dirty="0"/>
              <a:t>平台中的</a:t>
            </a:r>
            <a:r>
              <a:rPr lang="en-US" altLang="zh-CN" b="1" dirty="0"/>
              <a:t>DDD</a:t>
            </a:r>
            <a:endParaRPr lang="zh-CN" altLang="en-US" b="1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40A60B3-93A5-7288-4BDF-50258236F659}"/>
              </a:ext>
            </a:extLst>
          </p:cNvPr>
          <p:cNvSpPr txBox="1"/>
          <p:nvPr/>
        </p:nvSpPr>
        <p:spPr>
          <a:xfrm>
            <a:off x="838200" y="1583872"/>
            <a:ext cx="1020807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3200" dirty="0"/>
              <a:t>聚合根，主题对象</a:t>
            </a:r>
            <a:endParaRPr lang="en-US" altLang="zh-CN" sz="32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3200" dirty="0"/>
              <a:t>Entity </a:t>
            </a:r>
            <a:r>
              <a:rPr lang="zh-CN" altLang="en-US" sz="3200" dirty="0"/>
              <a:t>：数据的聚合</a:t>
            </a:r>
            <a:endParaRPr lang="en-US" altLang="zh-CN" sz="32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3200" dirty="0" err="1"/>
              <a:t>BizObject</a:t>
            </a:r>
            <a:r>
              <a:rPr lang="en-US" altLang="zh-CN" sz="3200" dirty="0"/>
              <a:t>: </a:t>
            </a:r>
            <a:r>
              <a:rPr lang="zh-CN" altLang="en-US" sz="3200" dirty="0"/>
              <a:t>行为的聚合</a:t>
            </a:r>
            <a:endParaRPr lang="en-US" altLang="zh-CN" sz="32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3200" dirty="0" err="1"/>
              <a:t>GraphQL</a:t>
            </a:r>
            <a:r>
              <a:rPr lang="en-US" altLang="zh-CN" sz="3200" dirty="0"/>
              <a:t> </a:t>
            </a:r>
            <a:r>
              <a:rPr lang="zh-CN" altLang="en-US" sz="3200" dirty="0"/>
              <a:t>：对象的组合和选择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3671654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3533</TotalTime>
  <Words>374</Words>
  <Application>Microsoft Office PowerPoint</Application>
  <PresentationFormat>宽屏</PresentationFormat>
  <Paragraphs>56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等线</vt:lpstr>
      <vt:lpstr>等线 Light</vt:lpstr>
      <vt:lpstr>Arial</vt:lpstr>
      <vt:lpstr>Wingdings</vt:lpstr>
      <vt:lpstr>Office 主题​​</vt:lpstr>
      <vt:lpstr>Nop Report</vt:lpstr>
      <vt:lpstr>PowerPoint 演示文稿</vt:lpstr>
      <vt:lpstr>PowerPoint 演示文稿</vt:lpstr>
      <vt:lpstr>ORM引擎的独特价值</vt:lpstr>
      <vt:lpstr>通用的横纵变换</vt:lpstr>
      <vt:lpstr>纵表的SQL转换</vt:lpstr>
      <vt:lpstr>纵表的SQL转换</vt:lpstr>
      <vt:lpstr>N+1问题</vt:lpstr>
      <vt:lpstr>Nop平台中的DDD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 强</dc:creator>
  <cp:lastModifiedBy>强 李</cp:lastModifiedBy>
  <cp:revision>550</cp:revision>
  <dcterms:created xsi:type="dcterms:W3CDTF">2022-10-22T23:41:04Z</dcterms:created>
  <dcterms:modified xsi:type="dcterms:W3CDTF">2023-10-22T02:19:27Z</dcterms:modified>
</cp:coreProperties>
</file>