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97" r:id="rId4"/>
    <p:sldId id="291" r:id="rId5"/>
    <p:sldId id="293" r:id="rId6"/>
    <p:sldId id="294" r:id="rId7"/>
    <p:sldId id="296" r:id="rId8"/>
    <p:sldId id="295" r:id="rId9"/>
    <p:sldId id="29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026BF2-BF81-ABD8-162D-C74ADC3E2E9B}"/>
              </a:ext>
            </a:extLst>
          </p:cNvPr>
          <p:cNvSpPr txBox="1"/>
          <p:nvPr/>
        </p:nvSpPr>
        <p:spPr>
          <a:xfrm>
            <a:off x="4510355" y="4089115"/>
            <a:ext cx="348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非线性中国式报表引擎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6" y="506189"/>
            <a:ext cx="572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报表模型作为</a:t>
            </a:r>
            <a:r>
              <a:rPr lang="en-US" altLang="zh-CN" sz="3200" b="1" dirty="0"/>
              <a:t>Excel</a:t>
            </a:r>
            <a:r>
              <a:rPr lang="zh-CN" altLang="en-US" sz="3200" b="1" dirty="0"/>
              <a:t>模型的扩展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C2CA92-8549-3B74-B241-3224342C1EA4}"/>
              </a:ext>
            </a:extLst>
          </p:cNvPr>
          <p:cNvSpPr/>
          <p:nvPr/>
        </p:nvSpPr>
        <p:spPr>
          <a:xfrm>
            <a:off x="1592036" y="1502229"/>
            <a:ext cx="1281792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Workbook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94E4C0-F310-3665-A017-5E15158745BB}"/>
              </a:ext>
            </a:extLst>
          </p:cNvPr>
          <p:cNvSpPr/>
          <p:nvPr/>
        </p:nvSpPr>
        <p:spPr>
          <a:xfrm>
            <a:off x="2054679" y="2613454"/>
            <a:ext cx="1281792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Sheet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A3E618-F9CF-51DC-119B-825B6958ED1C}"/>
              </a:ext>
            </a:extLst>
          </p:cNvPr>
          <p:cNvSpPr/>
          <p:nvPr/>
        </p:nvSpPr>
        <p:spPr>
          <a:xfrm>
            <a:off x="2695575" y="3785508"/>
            <a:ext cx="1281792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Row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994307-CCFA-EC0F-66DD-5CCAACECC69B}"/>
              </a:ext>
            </a:extLst>
          </p:cNvPr>
          <p:cNvSpPr/>
          <p:nvPr/>
        </p:nvSpPr>
        <p:spPr>
          <a:xfrm>
            <a:off x="3197136" y="4990615"/>
            <a:ext cx="1281792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B7D15DD-156F-25BD-8D3A-BE89FB4E3A7F}"/>
              </a:ext>
            </a:extLst>
          </p:cNvPr>
          <p:cNvCxnSpPr>
            <a:cxnSpLocks/>
          </p:cNvCxnSpPr>
          <p:nvPr/>
        </p:nvCxnSpPr>
        <p:spPr>
          <a:xfrm>
            <a:off x="2352782" y="2221434"/>
            <a:ext cx="215757" cy="37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A8D703-4FA1-ED84-F4A7-4E358B748B3C}"/>
              </a:ext>
            </a:extLst>
          </p:cNvPr>
          <p:cNvCxnSpPr>
            <a:cxnSpLocks/>
          </p:cNvCxnSpPr>
          <p:nvPr/>
        </p:nvCxnSpPr>
        <p:spPr>
          <a:xfrm>
            <a:off x="2873828" y="3384778"/>
            <a:ext cx="220436" cy="33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CC0ED47-1DEC-A7DD-D00C-2A238974118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838032" y="4144735"/>
            <a:ext cx="16482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ED15FA7-6FF7-477F-6602-B9DFB8821A2B}"/>
              </a:ext>
            </a:extLst>
          </p:cNvPr>
          <p:cNvCxnSpPr>
            <a:cxnSpLocks/>
          </p:cNvCxnSpPr>
          <p:nvPr/>
        </p:nvCxnSpPr>
        <p:spPr>
          <a:xfrm>
            <a:off x="3507992" y="4581565"/>
            <a:ext cx="278670" cy="35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942ED0C-9EC1-F8BA-2D6A-6C39E085D501}"/>
              </a:ext>
            </a:extLst>
          </p:cNvPr>
          <p:cNvSpPr/>
          <p:nvPr/>
        </p:nvSpPr>
        <p:spPr>
          <a:xfrm>
            <a:off x="4249510" y="1502231"/>
            <a:ext cx="1387930" cy="718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WorkbookModel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EFA16E-FE89-54F1-B7EF-831F9A000BAD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2873828" y="1861458"/>
            <a:ext cx="1375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10AF31-98F2-24F6-DD11-2C92EF936E0B}"/>
              </a:ext>
            </a:extLst>
          </p:cNvPr>
          <p:cNvSpPr/>
          <p:nvPr/>
        </p:nvSpPr>
        <p:spPr>
          <a:xfrm>
            <a:off x="4792328" y="2613456"/>
            <a:ext cx="1387930" cy="718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Sheet Model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7FC7595-D981-D779-DA62-BFEC195D7B38}"/>
              </a:ext>
            </a:extLst>
          </p:cNvPr>
          <p:cNvSpPr/>
          <p:nvPr/>
        </p:nvSpPr>
        <p:spPr>
          <a:xfrm>
            <a:off x="5486293" y="3785508"/>
            <a:ext cx="1387930" cy="718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RowModel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52BA4FB-26A1-80C9-64BE-4C2B55E1BFCE}"/>
              </a:ext>
            </a:extLst>
          </p:cNvPr>
          <p:cNvSpPr/>
          <p:nvPr/>
        </p:nvSpPr>
        <p:spPr>
          <a:xfrm>
            <a:off x="5931613" y="4990617"/>
            <a:ext cx="1387930" cy="7184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CellModel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D038869-193A-AAA3-5807-6243CAE3BC01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3336471" y="2972683"/>
            <a:ext cx="14558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E7192CC-6131-19CA-42A3-09F68E30794B}"/>
              </a:ext>
            </a:extLst>
          </p:cNvPr>
          <p:cNvCxnSpPr>
            <a:stCxn id="9" idx="3"/>
            <a:endCxn id="34" idx="1"/>
          </p:cNvCxnSpPr>
          <p:nvPr/>
        </p:nvCxnSpPr>
        <p:spPr>
          <a:xfrm>
            <a:off x="4478928" y="5349844"/>
            <a:ext cx="1452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6" y="506189"/>
            <a:ext cx="605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利用</a:t>
            </a:r>
            <a:r>
              <a:rPr lang="en-US" altLang="zh-CN" sz="3200" b="1" dirty="0"/>
              <a:t>Excel</a:t>
            </a:r>
            <a:r>
              <a:rPr lang="zh-CN" altLang="en-US" sz="3200" b="1" dirty="0"/>
              <a:t>内置的机制实现可视化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1C7F21-5D6D-7170-8E6F-89D07578D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0" y="1626469"/>
            <a:ext cx="4616613" cy="30663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3AECC4-4B80-E21F-A011-BC00CA306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04" y="1537769"/>
            <a:ext cx="4427252" cy="315509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E1B8221-2674-6C78-8B11-4DEDCBA81721}"/>
              </a:ext>
            </a:extLst>
          </p:cNvPr>
          <p:cNvSpPr txBox="1"/>
          <p:nvPr/>
        </p:nvSpPr>
        <p:spPr>
          <a:xfrm>
            <a:off x="811658" y="5301464"/>
            <a:ext cx="3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Comment</a:t>
            </a:r>
            <a:r>
              <a:rPr lang="zh-CN" altLang="en-US" dirty="0"/>
              <a:t>定义</a:t>
            </a:r>
            <a:r>
              <a:rPr lang="en-US" altLang="zh-CN" dirty="0" err="1"/>
              <a:t>CellModel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D79F7A-1714-7B48-4B77-D9877CBC300B}"/>
              </a:ext>
            </a:extLst>
          </p:cNvPr>
          <p:cNvSpPr txBox="1"/>
          <p:nvPr/>
        </p:nvSpPr>
        <p:spPr>
          <a:xfrm>
            <a:off x="7087455" y="5340778"/>
            <a:ext cx="365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插入额外的</a:t>
            </a:r>
            <a:r>
              <a:rPr lang="en-US" altLang="zh-CN" dirty="0"/>
              <a:t>Sheet</a:t>
            </a:r>
            <a:r>
              <a:rPr lang="zh-CN" altLang="en-US" dirty="0"/>
              <a:t>定义扩展模型</a:t>
            </a:r>
          </a:p>
        </p:txBody>
      </p:sp>
    </p:spTree>
    <p:extLst>
      <p:ext uri="{BB962C8B-B14F-4D97-AF65-F5344CB8AC3E}">
        <p14:creationId xmlns:p14="http://schemas.microsoft.com/office/powerpoint/2010/main" val="28318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非线性中国式报表模型</a:t>
            </a:r>
          </a:p>
        </p:txBody>
      </p:sp>
      <p:pic>
        <p:nvPicPr>
          <p:cNvPr id="7" name="Picture 6" descr="A blue and white book cover&#10;&#10;Description automatically generated">
            <a:extLst>
              <a:ext uri="{FF2B5EF4-FFF2-40B4-BE49-F238E27FC236}">
                <a16:creationId xmlns:a16="http://schemas.microsoft.com/office/drawing/2014/main" id="{F087BE0E-811F-C0DA-07BC-5C8B8D7DF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8" y="1982518"/>
            <a:ext cx="2602769" cy="3786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F8CF77-52F4-55D8-BB5B-DB535615241C}"/>
              </a:ext>
            </a:extLst>
          </p:cNvPr>
          <p:cNvSpPr txBox="1"/>
          <p:nvPr/>
        </p:nvSpPr>
        <p:spPr>
          <a:xfrm>
            <a:off x="4400203" y="4478790"/>
            <a:ext cx="703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蒋步星：清华大学计算机系，</a:t>
            </a:r>
          </a:p>
          <a:p>
            <a:r>
              <a:rPr lang="en-US" altLang="zh-CN" sz="2800" b="1" dirty="0"/>
              <a:t>               </a:t>
            </a:r>
            <a:r>
              <a:rPr lang="zh-CN" altLang="en-US" sz="2800" b="1" dirty="0"/>
              <a:t>中国首位国际数学奥赛金牌得主</a:t>
            </a:r>
            <a:endParaRPr lang="en-US" sz="2800" b="1" dirty="0"/>
          </a:p>
        </p:txBody>
      </p:sp>
      <p:pic>
        <p:nvPicPr>
          <p:cNvPr id="16" name="Picture 15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14CB7522-C2E2-0950-3E4A-646C2D3D7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71" y="1982518"/>
            <a:ext cx="1744377" cy="20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非线性中国式报表模型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D65C1E-C101-7D08-B3AD-E7883B1AE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3678"/>
            <a:ext cx="7372736" cy="3829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3903C-41DB-CE7C-B3AF-785A0F004708}"/>
              </a:ext>
            </a:extLst>
          </p:cNvPr>
          <p:cNvSpPr txBox="1"/>
          <p:nvPr/>
        </p:nvSpPr>
        <p:spPr>
          <a:xfrm>
            <a:off x="8725711" y="2918297"/>
            <a:ext cx="2840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b="1" dirty="0"/>
              <a:t>多源分片</a:t>
            </a:r>
            <a:endParaRPr lang="en-US" altLang="zh-CN" sz="36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b="1" dirty="0"/>
              <a:t>行列对称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3768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单元格展开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9B81D7-54E9-35A3-1B05-3A715CD2A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7" y="1806097"/>
            <a:ext cx="10023820" cy="1895891"/>
          </a:xfrm>
          <a:prstGeom prst="rect">
            <a:avLst/>
          </a:prstGeom>
        </p:spPr>
      </p:pic>
      <p:pic>
        <p:nvPicPr>
          <p:cNvPr id="8" name="Picture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EF130835-7B30-1488-C3F0-3D4810588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79" y="4120283"/>
            <a:ext cx="9205476" cy="1560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3F4C51-8371-9C90-6B81-3676116E88B5}"/>
              </a:ext>
            </a:extLst>
          </p:cNvPr>
          <p:cNvSpPr txBox="1"/>
          <p:nvPr/>
        </p:nvSpPr>
        <p:spPr>
          <a:xfrm>
            <a:off x="1547801" y="6099242"/>
            <a:ext cx="85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父格展开</a:t>
            </a:r>
            <a:r>
              <a:rPr lang="en-US" altLang="zh-CN" sz="2800" b="1" dirty="0">
                <a:solidFill>
                  <a:srgbClr val="C00000"/>
                </a:solidFill>
              </a:rPr>
              <a:t>-&gt; </a:t>
            </a:r>
            <a:r>
              <a:rPr lang="zh-CN" altLang="en-US" sz="2800" b="1" dirty="0">
                <a:solidFill>
                  <a:srgbClr val="C00000"/>
                </a:solidFill>
              </a:rPr>
              <a:t>复制子格，  子格展开</a:t>
            </a:r>
            <a:r>
              <a:rPr lang="en-US" altLang="zh-CN" sz="2800" b="1" dirty="0">
                <a:solidFill>
                  <a:srgbClr val="C00000"/>
                </a:solidFill>
              </a:rPr>
              <a:t>-&gt;</a:t>
            </a:r>
            <a:r>
              <a:rPr lang="zh-CN" altLang="en-US" sz="2800" b="1" dirty="0">
                <a:solidFill>
                  <a:srgbClr val="C00000"/>
                </a:solidFill>
              </a:rPr>
              <a:t>延展父格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E7FBE8C-3554-DAB5-6ACC-0FEA5EDDA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7" y="5088376"/>
            <a:ext cx="7839075" cy="14478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48C59D8-270B-43CE-C268-06E18A41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19" y="314970"/>
            <a:ext cx="5729592" cy="45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2B2C44-532C-A86C-E172-AF3B62DE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6" y="481149"/>
            <a:ext cx="11707599" cy="58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6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en-US" altLang="zh-CN" sz="4000" b="1" dirty="0" err="1"/>
              <a:t>ReportEngine</a:t>
            </a:r>
            <a:r>
              <a:rPr lang="zh-CN" altLang="en-US" sz="4000" b="1" dirty="0"/>
              <a:t>的执行过程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46DC7-22F0-2E50-C575-23AC24423656}"/>
              </a:ext>
            </a:extLst>
          </p:cNvPr>
          <p:cNvSpPr/>
          <p:nvPr/>
        </p:nvSpPr>
        <p:spPr>
          <a:xfrm>
            <a:off x="985421" y="1393794"/>
            <a:ext cx="2325950" cy="46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ExcelWorkbookParser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B67560-70ED-3102-7803-014F98DB1E76}"/>
              </a:ext>
            </a:extLst>
          </p:cNvPr>
          <p:cNvSpPr/>
          <p:nvPr/>
        </p:nvSpPr>
        <p:spPr>
          <a:xfrm>
            <a:off x="621435" y="2253078"/>
            <a:ext cx="3222595" cy="46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ExcelToXptModelTransformer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8A894-0E47-E0AF-DB03-9FAD7FF3A5F9}"/>
              </a:ext>
            </a:extLst>
          </p:cNvPr>
          <p:cNvSpPr/>
          <p:nvPr/>
        </p:nvSpPr>
        <p:spPr>
          <a:xfrm>
            <a:off x="985421" y="3112362"/>
            <a:ext cx="2325950" cy="46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altLang="zh-CN" dirty="0" err="1"/>
              <a:t>ptModelBuilder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25639-CFF5-C348-8D5C-EAD8B5887951}"/>
              </a:ext>
            </a:extLst>
          </p:cNvPr>
          <p:cNvSpPr/>
          <p:nvPr/>
        </p:nvSpPr>
        <p:spPr>
          <a:xfrm>
            <a:off x="985421" y="4090385"/>
            <a:ext cx="2547892" cy="46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ReportSheetGenerator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38584-C312-3319-B80F-AA5871743A2E}"/>
              </a:ext>
            </a:extLst>
          </p:cNvPr>
          <p:cNvSpPr/>
          <p:nvPr/>
        </p:nvSpPr>
        <p:spPr>
          <a:xfrm>
            <a:off x="985421" y="4837589"/>
            <a:ext cx="2325950" cy="46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TableExpander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7B1E4A-63E0-643D-9A2E-8B9EAAFB5414}"/>
              </a:ext>
            </a:extLst>
          </p:cNvPr>
          <p:cNvSpPr/>
          <p:nvPr/>
        </p:nvSpPr>
        <p:spPr>
          <a:xfrm>
            <a:off x="985421" y="5464206"/>
            <a:ext cx="2325950" cy="578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CellRowExpander</a:t>
            </a:r>
            <a:endParaRPr lang="en-US" dirty="0"/>
          </a:p>
          <a:p>
            <a:pPr algn="ctr"/>
            <a:r>
              <a:rPr lang="en-US" dirty="0" err="1"/>
              <a:t>CellColExpander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5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DengXian</vt:lpstr>
      <vt:lpstr>DengXian Light</vt:lpstr>
      <vt:lpstr>Arial</vt:lpstr>
      <vt:lpstr>Wingdings</vt:lpstr>
      <vt:lpstr>Office 主题​​</vt:lpstr>
      <vt:lpstr>Nop Report</vt:lpstr>
      <vt:lpstr>PowerPoint Presentation</vt:lpstr>
      <vt:lpstr>PowerPoint Presentation</vt:lpstr>
      <vt:lpstr>非线性中国式报表模型</vt:lpstr>
      <vt:lpstr>非线性中国式报表模型</vt:lpstr>
      <vt:lpstr>单元格展开</vt:lpstr>
      <vt:lpstr>PowerPoint Presentation</vt:lpstr>
      <vt:lpstr>PowerPoint Presentation</vt:lpstr>
      <vt:lpstr>ReportEngine的执行过程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Zhang, Jie</cp:lastModifiedBy>
  <cp:revision>575</cp:revision>
  <dcterms:created xsi:type="dcterms:W3CDTF">2022-10-22T23:41:04Z</dcterms:created>
  <dcterms:modified xsi:type="dcterms:W3CDTF">2023-10-24T10:26:24Z</dcterms:modified>
</cp:coreProperties>
</file>