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97" r:id="rId4"/>
    <p:sldId id="291" r:id="rId5"/>
    <p:sldId id="293" r:id="rId6"/>
    <p:sldId id="294" r:id="rId7"/>
    <p:sldId id="296" r:id="rId8"/>
    <p:sldId id="295" r:id="rId9"/>
    <p:sldId id="292" r:id="rId10"/>
    <p:sldId id="298" r:id="rId11"/>
    <p:sldId id="301" r:id="rId12"/>
    <p:sldId id="299" r:id="rId13"/>
    <p:sldId id="300" r:id="rId14"/>
    <p:sldId id="302" r:id="rId15"/>
    <p:sldId id="3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026BF2-BF81-ABD8-162D-C74ADC3E2E9B}"/>
              </a:ext>
            </a:extLst>
          </p:cNvPr>
          <p:cNvSpPr txBox="1"/>
          <p:nvPr/>
        </p:nvSpPr>
        <p:spPr>
          <a:xfrm>
            <a:off x="4510355" y="4089115"/>
            <a:ext cx="348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非线性中国式报表引擎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核心数据结构：</a:t>
            </a:r>
            <a:r>
              <a:rPr lang="en-US" altLang="zh-CN" sz="4000" b="1" dirty="0" err="1"/>
              <a:t>ExpandedCell</a:t>
            </a:r>
            <a:endParaRPr lang="zh-CN" altLang="en-US" sz="4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E1AEB-6100-0B36-D4FD-23ACB02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1" y="1821432"/>
            <a:ext cx="11183001" cy="38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表格展开：逐个单元格展开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3FAF3-AF23-56EC-29C9-A815A7C1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18" y="1411174"/>
            <a:ext cx="6935563" cy="49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8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单元格展开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1148315" y="1637414"/>
            <a:ext cx="98882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运行expandExpr得到展开对象列表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复用当前单元格作为展开后的第一个单元格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然后以这个单元格为模板复制n-1次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扩展同一行或者同一列中的父单元格</a:t>
            </a:r>
          </a:p>
          <a:p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CE88C7-01C0-6386-25E0-4095F4B0722B}"/>
              </a:ext>
            </a:extLst>
          </p:cNvPr>
          <p:cNvSpPr/>
          <p:nvPr/>
        </p:nvSpPr>
        <p:spPr>
          <a:xfrm>
            <a:off x="1403498" y="4518837"/>
            <a:ext cx="9178685" cy="197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115767-5F7B-0FF3-332B-35BE9821587D}"/>
              </a:ext>
            </a:extLst>
          </p:cNvPr>
          <p:cNvSpPr txBox="1"/>
          <p:nvPr/>
        </p:nvSpPr>
        <p:spPr>
          <a:xfrm>
            <a:off x="1756881" y="4767209"/>
            <a:ext cx="9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F882B3-2CA8-996F-C8BC-A0C2188319ED}"/>
              </a:ext>
            </a:extLst>
          </p:cNvPr>
          <p:cNvSpPr/>
          <p:nvPr/>
        </p:nvSpPr>
        <p:spPr>
          <a:xfrm>
            <a:off x="6181256" y="4723243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20B869-2F70-8724-991E-3370C261EC4E}"/>
              </a:ext>
            </a:extLst>
          </p:cNvPr>
          <p:cNvSpPr/>
          <p:nvPr/>
        </p:nvSpPr>
        <p:spPr>
          <a:xfrm>
            <a:off x="6179679" y="5644183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66039-1AB5-37ED-DA28-5781BBA5F448}"/>
              </a:ext>
            </a:extLst>
          </p:cNvPr>
          <p:cNvSpPr/>
          <p:nvPr/>
        </p:nvSpPr>
        <p:spPr>
          <a:xfrm>
            <a:off x="3521217" y="4745589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FF2757-BBF9-B9A8-5E71-C2AD23DE7CA4}"/>
              </a:ext>
            </a:extLst>
          </p:cNvPr>
          <p:cNvSpPr/>
          <p:nvPr/>
        </p:nvSpPr>
        <p:spPr>
          <a:xfrm>
            <a:off x="3521217" y="5619231"/>
            <a:ext cx="2260314" cy="750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A2A0D3-FD25-2BCE-A534-307AF40DC01D}"/>
              </a:ext>
            </a:extLst>
          </p:cNvPr>
          <p:cNvSpPr txBox="1"/>
          <p:nvPr/>
        </p:nvSpPr>
        <p:spPr>
          <a:xfrm>
            <a:off x="9061807" y="4849402"/>
            <a:ext cx="137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每个父格会管辖一块包含所有子格的连续区域</a:t>
            </a:r>
          </a:p>
        </p:txBody>
      </p:sp>
    </p:spTree>
    <p:extLst>
      <p:ext uri="{BB962C8B-B14F-4D97-AF65-F5344CB8AC3E}">
        <p14:creationId xmlns:p14="http://schemas.microsoft.com/office/powerpoint/2010/main" val="41624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555E21C-878B-90AE-68D1-93879278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82" y="4059606"/>
            <a:ext cx="5703546" cy="23219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报表表达式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1148315" y="1637414"/>
            <a:ext cx="98882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支持层次坐标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</a:t>
            </a:r>
            <a:r>
              <a:rPr lang="en-US" altLang="zh-CN" sz="3600" dirty="0"/>
              <a:t>Lambda</a:t>
            </a:r>
            <a:r>
              <a:rPr lang="zh-CN" altLang="en-US" sz="3600" dirty="0"/>
              <a:t>表达式和</a:t>
            </a:r>
            <a:r>
              <a:rPr lang="en-US" altLang="zh-CN" sz="3600" dirty="0"/>
              <a:t>map/filter</a:t>
            </a:r>
            <a:r>
              <a:rPr lang="zh-CN" altLang="en-US" sz="3600" dirty="0"/>
              <a:t>等集合运算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支持对象函数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支持自定义函数和自定义对象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函数的缓存优化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66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动态数据集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963380" y="1637414"/>
            <a:ext cx="1076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根据父格的</a:t>
            </a:r>
            <a:r>
              <a:rPr lang="en-US" altLang="zh-CN" sz="3600" dirty="0" err="1"/>
              <a:t>expandedValue</a:t>
            </a:r>
            <a:r>
              <a:rPr lang="zh-CN" altLang="en-US" sz="3600" dirty="0"/>
              <a:t>的交集确定当前数据集合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4C0188-1934-9282-699A-92372C551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4" y="2859995"/>
            <a:ext cx="6255671" cy="37595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6033FF-7391-CCBE-2DB7-55ABED3EF5A3}"/>
              </a:ext>
            </a:extLst>
          </p:cNvPr>
          <p:cNvSpPr txBox="1"/>
          <p:nvPr/>
        </p:nvSpPr>
        <p:spPr>
          <a:xfrm>
            <a:off x="8250148" y="3195263"/>
            <a:ext cx="3482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ds1.field(“xxx”)</a:t>
            </a:r>
          </a:p>
          <a:p>
            <a:r>
              <a:rPr lang="en-US" altLang="zh-CN" sz="2800" dirty="0"/>
              <a:t>ds1.group(“xxx”)</a:t>
            </a:r>
          </a:p>
          <a:p>
            <a:r>
              <a:rPr lang="zh-CN" altLang="en-US" sz="2800" dirty="0"/>
              <a:t>在不同的单元格中执行时返回的结果不同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650E84-9998-01F9-5FD4-8DB211388CE2}"/>
              </a:ext>
            </a:extLst>
          </p:cNvPr>
          <p:cNvSpPr txBox="1"/>
          <p:nvPr/>
        </p:nvSpPr>
        <p:spPr>
          <a:xfrm>
            <a:off x="963380" y="2598385"/>
            <a:ext cx="572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表达式引擎不需要具有</a:t>
            </a:r>
            <a:r>
              <a:rPr lang="en-US" altLang="zh-CN" sz="2800" b="1" dirty="0"/>
              <a:t>ds</a:t>
            </a:r>
            <a:r>
              <a:rPr lang="zh-CN" altLang="en-US" sz="2800" b="1" dirty="0"/>
              <a:t>的知识</a:t>
            </a:r>
          </a:p>
        </p:txBody>
      </p:sp>
    </p:spTree>
    <p:extLst>
      <p:ext uri="{BB962C8B-B14F-4D97-AF65-F5344CB8AC3E}">
        <p14:creationId xmlns:p14="http://schemas.microsoft.com/office/powerpoint/2010/main" val="75196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Excel</a:t>
            </a:r>
            <a:r>
              <a:rPr lang="zh-CN" altLang="en-US" sz="4000" b="1" dirty="0"/>
              <a:t>数据导入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A2B11-A697-FB7B-4B42-707EB911F504}"/>
              </a:ext>
            </a:extLst>
          </p:cNvPr>
          <p:cNvSpPr txBox="1"/>
          <p:nvPr/>
        </p:nvSpPr>
        <p:spPr>
          <a:xfrm>
            <a:off x="963380" y="1637414"/>
            <a:ext cx="10769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针对任意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282271-137A-5C31-786F-2AA35053D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6" y="2767727"/>
            <a:ext cx="11372628" cy="9689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E0FF10-5521-AFC0-4838-D73CA8EC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6" y="4513889"/>
            <a:ext cx="12076864" cy="8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572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报表模型作为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模型的扩展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554B2-350D-A2DB-7CEF-1AD32E8F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7" y="1666662"/>
            <a:ext cx="6902132" cy="43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6" y="506189"/>
            <a:ext cx="605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利用</a:t>
            </a:r>
            <a:r>
              <a:rPr lang="en-US" altLang="zh-CN" sz="3200" b="1" dirty="0"/>
              <a:t>Excel</a:t>
            </a:r>
            <a:r>
              <a:rPr lang="zh-CN" altLang="en-US" sz="3200" b="1" dirty="0"/>
              <a:t>内置的机制实现可视化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C7F21-5D6D-7170-8E6F-89D07578D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0" y="1626469"/>
            <a:ext cx="4616613" cy="30663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3AECC4-4B80-E21F-A011-BC00CA30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4" y="1537769"/>
            <a:ext cx="4427252" cy="31550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1B8221-2674-6C78-8B11-4DEDCBA81721}"/>
              </a:ext>
            </a:extLst>
          </p:cNvPr>
          <p:cNvSpPr txBox="1"/>
          <p:nvPr/>
        </p:nvSpPr>
        <p:spPr>
          <a:xfrm>
            <a:off x="811658" y="5301464"/>
            <a:ext cx="3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Comment</a:t>
            </a:r>
            <a:r>
              <a:rPr lang="zh-CN" altLang="en-US" dirty="0"/>
              <a:t>定义</a:t>
            </a:r>
            <a:r>
              <a:rPr lang="en-US" altLang="zh-CN" dirty="0" err="1"/>
              <a:t>CellModel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79F7A-1714-7B48-4B77-D9877CBC300B}"/>
              </a:ext>
            </a:extLst>
          </p:cNvPr>
          <p:cNvSpPr txBox="1"/>
          <p:nvPr/>
        </p:nvSpPr>
        <p:spPr>
          <a:xfrm>
            <a:off x="7087455" y="5340778"/>
            <a:ext cx="36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插入额外的</a:t>
            </a:r>
            <a:r>
              <a:rPr lang="en-US" altLang="zh-CN" dirty="0"/>
              <a:t>Sheet</a:t>
            </a:r>
            <a:r>
              <a:rPr lang="zh-CN" altLang="en-US" dirty="0"/>
              <a:t>定义扩展模型</a:t>
            </a:r>
          </a:p>
        </p:txBody>
      </p:sp>
    </p:spTree>
    <p:extLst>
      <p:ext uri="{BB962C8B-B14F-4D97-AF65-F5344CB8AC3E}">
        <p14:creationId xmlns:p14="http://schemas.microsoft.com/office/powerpoint/2010/main" val="28318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非线性中国式报表模型</a:t>
            </a:r>
          </a:p>
        </p:txBody>
      </p:sp>
      <p:pic>
        <p:nvPicPr>
          <p:cNvPr id="7" name="Picture 6" descr="A blue and white book cover&#10;&#10;Description automatically generated">
            <a:extLst>
              <a:ext uri="{FF2B5EF4-FFF2-40B4-BE49-F238E27FC236}">
                <a16:creationId xmlns:a16="http://schemas.microsoft.com/office/drawing/2014/main" id="{F087BE0E-811F-C0DA-07BC-5C8B8D7DF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88" y="1982518"/>
            <a:ext cx="2602769" cy="3786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8CF77-52F4-55D8-BB5B-DB535615241C}"/>
              </a:ext>
            </a:extLst>
          </p:cNvPr>
          <p:cNvSpPr txBox="1"/>
          <p:nvPr/>
        </p:nvSpPr>
        <p:spPr>
          <a:xfrm>
            <a:off x="4400203" y="4478790"/>
            <a:ext cx="703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蒋步星：清华大学计算机系，</a:t>
            </a:r>
          </a:p>
          <a:p>
            <a:r>
              <a:rPr lang="en-US" altLang="zh-CN" sz="2800" b="1" dirty="0"/>
              <a:t>               </a:t>
            </a:r>
            <a:r>
              <a:rPr lang="zh-CN" altLang="en-US" sz="2800" b="1" dirty="0"/>
              <a:t>中国首位国际数学奥赛金牌得主</a:t>
            </a:r>
            <a:endParaRPr lang="en-US" sz="2800" b="1" dirty="0"/>
          </a:p>
        </p:txBody>
      </p:sp>
      <p:pic>
        <p:nvPicPr>
          <p:cNvPr id="16" name="Picture 15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14CB7522-C2E2-0950-3E4A-646C2D3D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71" y="1982518"/>
            <a:ext cx="1744377" cy="20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非线性中国式报表模型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D65C1E-C101-7D08-B3AD-E7883B1A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3678"/>
            <a:ext cx="7372736" cy="3829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3903C-41DB-CE7C-B3AF-785A0F004708}"/>
              </a:ext>
            </a:extLst>
          </p:cNvPr>
          <p:cNvSpPr txBox="1"/>
          <p:nvPr/>
        </p:nvSpPr>
        <p:spPr>
          <a:xfrm>
            <a:off x="8725711" y="2918297"/>
            <a:ext cx="284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b="1" dirty="0"/>
              <a:t>多源分片</a:t>
            </a:r>
            <a:endParaRPr lang="en-US" altLang="zh-CN" sz="36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b="1" dirty="0"/>
              <a:t>行列对称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单元格展开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9B81D7-54E9-35A3-1B05-3A715CD2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7" y="1806097"/>
            <a:ext cx="10023820" cy="1895891"/>
          </a:xfrm>
          <a:prstGeom prst="rect">
            <a:avLst/>
          </a:prstGeom>
        </p:spPr>
      </p:pic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F130835-7B30-1488-C3F0-3D4810588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79" y="4120283"/>
            <a:ext cx="9205476" cy="1560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3F4C51-8371-9C90-6B81-3676116E88B5}"/>
              </a:ext>
            </a:extLst>
          </p:cNvPr>
          <p:cNvSpPr txBox="1"/>
          <p:nvPr/>
        </p:nvSpPr>
        <p:spPr>
          <a:xfrm>
            <a:off x="1547801" y="6099242"/>
            <a:ext cx="852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父格展开</a:t>
            </a:r>
            <a:r>
              <a:rPr lang="en-US" altLang="zh-CN" sz="2800" b="1" dirty="0">
                <a:solidFill>
                  <a:srgbClr val="C00000"/>
                </a:solidFill>
              </a:rPr>
              <a:t>-&gt; </a:t>
            </a:r>
            <a:r>
              <a:rPr lang="zh-CN" altLang="en-US" sz="2800" b="1" dirty="0">
                <a:solidFill>
                  <a:srgbClr val="C00000"/>
                </a:solidFill>
              </a:rPr>
              <a:t>复制子格，  子格展开</a:t>
            </a:r>
            <a:r>
              <a:rPr lang="en-US" altLang="zh-CN" sz="2800" b="1" dirty="0">
                <a:solidFill>
                  <a:srgbClr val="C00000"/>
                </a:solidFill>
              </a:rPr>
              <a:t>-&gt;</a:t>
            </a:r>
            <a:r>
              <a:rPr lang="zh-CN" altLang="en-US" sz="2800" b="1" dirty="0">
                <a:solidFill>
                  <a:srgbClr val="C00000"/>
                </a:solidFill>
              </a:rPr>
              <a:t>延展父格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E7FBE8C-3554-DAB5-6ACC-0FEA5EDD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96" y="1910442"/>
            <a:ext cx="7839075" cy="1447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16B7D9-F0BD-562B-CA6F-AAD4DA72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层次坐标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92BF97-83C9-4478-B544-C456E550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91" y="4041323"/>
            <a:ext cx="6581775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30A479-BC48-3596-02B1-F6DFA7CF8491}"/>
              </a:ext>
            </a:extLst>
          </p:cNvPr>
          <p:cNvSpPr txBox="1"/>
          <p:nvPr/>
        </p:nvSpPr>
        <p:spPr>
          <a:xfrm>
            <a:off x="2662872" y="526947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rowParent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展开的时候，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会自动延展。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DD9C63-C87F-5B4E-4CFE-5189E6F78ACA}"/>
              </a:ext>
            </a:extLst>
          </p:cNvPr>
          <p:cNvSpPr txBox="1"/>
          <p:nvPr/>
        </p:nvSpPr>
        <p:spPr>
          <a:xfrm>
            <a:off x="9820140" y="2447345"/>
            <a:ext cx="15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C1[A1:2,B1:3]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2B2C44-532C-A86C-E172-AF3B62DE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6" y="481149"/>
            <a:ext cx="11707599" cy="58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3983" cy="957648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ReportEngine</a:t>
            </a:r>
            <a:r>
              <a:rPr lang="zh-CN" altLang="en-US" sz="4000" b="1" dirty="0"/>
              <a:t>的执行过程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23EA30-E9C1-6F81-26E4-ABDC64F0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54" y="1322774"/>
            <a:ext cx="6581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252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Helvetica Neue</vt:lpstr>
      <vt:lpstr>等线</vt:lpstr>
      <vt:lpstr>等线 Light</vt:lpstr>
      <vt:lpstr>Arial</vt:lpstr>
      <vt:lpstr>Wingdings</vt:lpstr>
      <vt:lpstr>Office 主题​​</vt:lpstr>
      <vt:lpstr>Nop Report</vt:lpstr>
      <vt:lpstr>PowerPoint 演示文稿</vt:lpstr>
      <vt:lpstr>PowerPoint 演示文稿</vt:lpstr>
      <vt:lpstr>非线性中国式报表模型</vt:lpstr>
      <vt:lpstr>非线性中国式报表模型</vt:lpstr>
      <vt:lpstr>单元格展开</vt:lpstr>
      <vt:lpstr>层次坐标</vt:lpstr>
      <vt:lpstr>PowerPoint 演示文稿</vt:lpstr>
      <vt:lpstr>ReportEngine的执行过程</vt:lpstr>
      <vt:lpstr>核心数据结构：ExpandedCell</vt:lpstr>
      <vt:lpstr>表格展开：逐个单元格展开</vt:lpstr>
      <vt:lpstr>单元格展开</vt:lpstr>
      <vt:lpstr>报表表达式</vt:lpstr>
      <vt:lpstr>动态数据集</vt:lpstr>
      <vt:lpstr>Excel数据导入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635</cp:revision>
  <dcterms:created xsi:type="dcterms:W3CDTF">2022-10-22T23:41:04Z</dcterms:created>
  <dcterms:modified xsi:type="dcterms:W3CDTF">2023-10-25T12:11:13Z</dcterms:modified>
</cp:coreProperties>
</file>