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0"/>
  </p:notesMasterIdLst>
  <p:sldIdLst>
    <p:sldId id="256" r:id="rId2"/>
    <p:sldId id="257" r:id="rId3"/>
    <p:sldId id="258" r:id="rId4"/>
    <p:sldId id="259" r:id="rId5"/>
    <p:sldId id="260" r:id="rId6"/>
    <p:sldId id="303" r:id="rId7"/>
    <p:sldId id="284" r:id="rId8"/>
    <p:sldId id="261" r:id="rId9"/>
    <p:sldId id="262" r:id="rId10"/>
    <p:sldId id="263" r:id="rId11"/>
    <p:sldId id="264" r:id="rId12"/>
    <p:sldId id="265" r:id="rId13"/>
    <p:sldId id="266" r:id="rId14"/>
    <p:sldId id="285" r:id="rId15"/>
    <p:sldId id="286" r:id="rId16"/>
    <p:sldId id="287" r:id="rId17"/>
    <p:sldId id="288" r:id="rId18"/>
    <p:sldId id="267" r:id="rId19"/>
    <p:sldId id="268" r:id="rId20"/>
    <p:sldId id="289" r:id="rId21"/>
    <p:sldId id="269" r:id="rId22"/>
    <p:sldId id="270" r:id="rId23"/>
    <p:sldId id="271" r:id="rId24"/>
    <p:sldId id="293" r:id="rId25"/>
    <p:sldId id="294" r:id="rId26"/>
    <p:sldId id="272" r:id="rId27"/>
    <p:sldId id="295" r:id="rId28"/>
    <p:sldId id="296" r:id="rId29"/>
    <p:sldId id="299" r:id="rId30"/>
    <p:sldId id="273" r:id="rId31"/>
    <p:sldId id="297" r:id="rId32"/>
    <p:sldId id="298" r:id="rId33"/>
    <p:sldId id="275" r:id="rId34"/>
    <p:sldId id="276" r:id="rId35"/>
    <p:sldId id="301" r:id="rId36"/>
    <p:sldId id="302" r:id="rId37"/>
    <p:sldId id="300" r:id="rId38"/>
    <p:sldId id="29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aoliang (David) Wei" initials="X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9" autoAdjust="0"/>
  </p:normalViewPr>
  <p:slideViewPr>
    <p:cSldViewPr>
      <p:cViewPr varScale="1">
        <p:scale>
          <a:sx n="54" d="100"/>
          <a:sy n="54" d="100"/>
        </p:scale>
        <p:origin x="-2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650C1B-6EFD-482C-BB0F-DE67D43272D5}" type="datetimeFigureOut">
              <a:rPr lang="zh-CN" altLang="en-US" smtClean="0"/>
              <a:t>2011/3/11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34AAC-FBA9-47A0-AE32-99ECF9D73C13}" type="slidenum">
              <a:rPr lang="zh-CN" altLang="en-US" smtClean="0"/>
              <a:t>‹#›</a:t>
            </a:fld>
            <a:endParaRPr lang="zh-CN" altLang="en-US"/>
          </a:p>
        </p:txBody>
      </p:sp>
    </p:spTree>
    <p:extLst>
      <p:ext uri="{BB962C8B-B14F-4D97-AF65-F5344CB8AC3E}">
        <p14:creationId xmlns:p14="http://schemas.microsoft.com/office/powerpoint/2010/main" val="47508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4AAC-FBA9-47A0-AE32-99ECF9D73C13}" type="slidenum">
              <a:rPr lang="zh-CN" altLang="en-US" smtClean="0"/>
              <a:t>1</a:t>
            </a:fld>
            <a:endParaRPr lang="zh-CN" altLang="en-US"/>
          </a:p>
        </p:txBody>
      </p:sp>
    </p:spTree>
    <p:extLst>
      <p:ext uri="{BB962C8B-B14F-4D97-AF65-F5344CB8AC3E}">
        <p14:creationId xmlns:p14="http://schemas.microsoft.com/office/powerpoint/2010/main" val="1333932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zh-CN" altLang="en-US" smtClean="0"/>
              <a:t>单击此处编辑母版标题样式</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white"/>
        <p:txBody>
          <a:bodyPr/>
          <a:lstStyle/>
          <a:p>
            <a:fld id="{530820CF-B880-4189-942D-D702A7CBA730}" type="datetimeFigureOut">
              <a:rPr lang="zh-CN" altLang="en-US" smtClean="0"/>
              <a:t>2011/3/11</a:t>
            </a:fld>
            <a:endParaRPr lang="zh-CN" altLang="en-US"/>
          </a:p>
        </p:txBody>
      </p:sp>
      <p:sp>
        <p:nvSpPr>
          <p:cNvPr id="5" name="Footer Placeholder 4"/>
          <p:cNvSpPr>
            <a:spLocks noGrp="1"/>
          </p:cNvSpPr>
          <p:nvPr>
            <p:ph type="ftr" sz="quarter" idx="11"/>
          </p:nvPr>
        </p:nvSpPr>
        <p:spPr bwMode="white"/>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356350"/>
            <a:ext cx="2133600" cy="365125"/>
          </a:xfrm>
        </p:spPr>
        <p:txBody>
          <a:bodyPr/>
          <a:lstStyle>
            <a:lvl1pPr>
              <a:defRPr/>
            </a:lvl1pPr>
          </a:lstStyle>
          <a:p>
            <a:fld id="{F385CDB3-C9E0-4067-A160-FF5280FA7B4B}" type="datetime1">
              <a:rPr lang="zh-CN" altLang="en-US"/>
              <a:pPr/>
              <a:t>2011/3/11</a:t>
            </a:fld>
            <a:endParaRPr lang="zh-CN" altLang="en-US" sz="1800">
              <a:solidFill>
                <a:schemeClr val="tx1"/>
              </a:solidFill>
              <a:ea typeface="+mn-ea"/>
            </a:endParaRPr>
          </a:p>
        </p:txBody>
      </p:sp>
      <p:sp>
        <p:nvSpPr>
          <p:cNvPr id="7" name="页脚占位符 6"/>
          <p:cNvSpPr>
            <a:spLocks noGrp="1"/>
          </p:cNvSpPr>
          <p:nvPr>
            <p:ph type="ftr" sz="quarter" idx="11"/>
          </p:nvPr>
        </p:nvSpPr>
        <p:spPr>
          <a:xfrm>
            <a:off x="3124200" y="6356350"/>
            <a:ext cx="2895600" cy="365125"/>
          </a:xfrm>
        </p:spPr>
        <p:txBody>
          <a:bodyPr/>
          <a:lstStyle>
            <a:lvl1pPr>
              <a:defRPr/>
            </a:lvl1pPr>
          </a:lstStyle>
          <a:p>
            <a:endParaRPr lang="zh-CN" altLang="zh-CN"/>
          </a:p>
        </p:txBody>
      </p:sp>
      <p:sp>
        <p:nvSpPr>
          <p:cNvPr id="8" name="灯片编号占位符 7"/>
          <p:cNvSpPr>
            <a:spLocks noGrp="1"/>
          </p:cNvSpPr>
          <p:nvPr>
            <p:ph type="sldNum" sz="quarter" idx="12"/>
          </p:nvPr>
        </p:nvSpPr>
        <p:spPr>
          <a:xfrm>
            <a:off x="6553200" y="6356350"/>
            <a:ext cx="2133600" cy="365125"/>
          </a:xfrm>
        </p:spPr>
        <p:txBody>
          <a:bodyPr/>
          <a:lstStyle>
            <a:lvl1pPr>
              <a:defRPr/>
            </a:lvl1pPr>
          </a:lstStyle>
          <a:p>
            <a:fld id="{F41251D1-59BB-471E-B91D-AF3B9555664C}"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81592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Content Placeholder 11"/>
          <p:cNvSpPr>
            <a:spLocks noGrp="1"/>
          </p:cNvSpPr>
          <p:nvPr>
            <p:ph sz="quarter" idx="14"/>
          </p:nvPr>
        </p:nvSpPr>
        <p:spPr>
          <a:xfrm>
            <a:off x="4648200" y="2438400"/>
            <a:ext cx="3124200" cy="3124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371600" y="1676400"/>
            <a:ext cx="3276600" cy="3505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2011/3/11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4"/>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530820CF-B880-4189-942D-D702A7CBA730}" type="datetimeFigureOut">
              <a:rPr lang="zh-CN" altLang="en-US" smtClean="0"/>
              <a:t>2011/3/11</a:t>
            </a:fld>
            <a:endParaRPr lang="zh-CN" alt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zh-CN" alt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3648" y="2492896"/>
            <a:ext cx="6248400" cy="1457325"/>
          </a:xfrm>
        </p:spPr>
        <p:txBody>
          <a:bodyPr>
            <a:normAutofit/>
          </a:bodyPr>
          <a:lstStyle/>
          <a:p>
            <a:r>
              <a:rPr lang="zh-CN" altLang="en-US" b="1" dirty="0" smtClean="0"/>
              <a:t>最大熵方法及其在自然语言处理中的应用</a:t>
            </a:r>
            <a:endParaRPr lang="zh-CN" altLang="en-US" b="1" dirty="0"/>
          </a:p>
        </p:txBody>
      </p:sp>
    </p:spTree>
    <p:extLst>
      <p:ext uri="{BB962C8B-B14F-4D97-AF65-F5344CB8AC3E}">
        <p14:creationId xmlns:p14="http://schemas.microsoft.com/office/powerpoint/2010/main" val="33927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331640" y="2060848"/>
            <a:ext cx="6840760" cy="3600400"/>
          </a:xfrm>
        </p:spPr>
        <p:txBody>
          <a:bodyPr>
            <a:noAutofit/>
          </a:bodyPr>
          <a:lstStyle/>
          <a:p>
            <a:r>
              <a:rPr lang="zh-CN" altLang="zh-CN" sz="2000" dirty="0" smtClean="0"/>
              <a:t>以</a:t>
            </a:r>
            <a:r>
              <a:rPr lang="zh-CN" altLang="zh-CN" sz="2000" dirty="0"/>
              <a:t>最大熵理论为基础的统计建模</a:t>
            </a:r>
          </a:p>
          <a:p>
            <a:r>
              <a:rPr lang="zh-CN" altLang="zh-CN" sz="2000" dirty="0" smtClean="0"/>
              <a:t>为什么</a:t>
            </a:r>
            <a:r>
              <a:rPr lang="zh-CN" altLang="zh-CN" sz="2000" dirty="0"/>
              <a:t>可以基于最大熵建模呢？</a:t>
            </a:r>
          </a:p>
          <a:p>
            <a:r>
              <a:rPr lang="en-US" altLang="zh-CN" sz="2000" b="1" dirty="0" err="1" smtClean="0"/>
              <a:t>Jaynes</a:t>
            </a:r>
            <a:r>
              <a:rPr lang="zh-CN" altLang="zh-CN" sz="2000" b="1" dirty="0"/>
              <a:t>证明</a:t>
            </a:r>
            <a:r>
              <a:rPr lang="zh-CN" altLang="zh-CN" sz="2000" dirty="0"/>
              <a:t>：对随机事件的所有相容的</a:t>
            </a:r>
            <a:r>
              <a:rPr lang="zh-CN" altLang="zh-CN" sz="2000" dirty="0" smtClean="0"/>
              <a:t>预测中</a:t>
            </a:r>
            <a:r>
              <a:rPr lang="zh-CN" altLang="zh-CN" sz="2000" dirty="0"/>
              <a:t>，熵最大的预测出现的概率占绝对优势</a:t>
            </a:r>
          </a:p>
          <a:p>
            <a:r>
              <a:rPr lang="en-US" altLang="zh-CN" sz="2000" b="1" dirty="0" err="1" smtClean="0"/>
              <a:t>Tribus</a:t>
            </a:r>
            <a:r>
              <a:rPr lang="zh-CN" altLang="zh-CN" sz="2000" b="1" dirty="0"/>
              <a:t>证明</a:t>
            </a:r>
            <a:r>
              <a:rPr lang="zh-CN" altLang="zh-CN" sz="2000" dirty="0"/>
              <a:t>，正态分布、伽玛分布、指数分布等，都是最大熵原理的特殊情况</a:t>
            </a:r>
            <a:r>
              <a:rPr lang="zh-CN" altLang="zh-CN" sz="2000" dirty="0" smtClean="0"/>
              <a:t>。</a:t>
            </a:r>
            <a:endParaRPr lang="zh-CN" altLang="zh-CN" sz="2000" dirty="0"/>
          </a:p>
        </p:txBody>
      </p:sp>
      <p:sp>
        <p:nvSpPr>
          <p:cNvPr id="7"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基于最大熵的统计建模：建模理论</a:t>
            </a:r>
          </a:p>
        </p:txBody>
      </p:sp>
    </p:spTree>
    <p:extLst>
      <p:ext uri="{BB962C8B-B14F-4D97-AF65-F5344CB8AC3E}">
        <p14:creationId xmlns:p14="http://schemas.microsoft.com/office/powerpoint/2010/main" val="1434381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1295400"/>
            <a:ext cx="7128792" cy="685800"/>
          </a:xfrm>
        </p:spPr>
        <p:txBody>
          <a:bodyPr>
            <a:normAutofit fontScale="90000"/>
          </a:bodyPr>
          <a:lstStyle/>
          <a:p>
            <a:r>
              <a:rPr lang="zh-CN" altLang="en-US" dirty="0"/>
              <a:t>基于最大熵的统计建模：建模理论</a:t>
            </a:r>
          </a:p>
        </p:txBody>
      </p:sp>
      <p:sp>
        <p:nvSpPr>
          <p:cNvPr id="3" name="内容占位符 2"/>
          <p:cNvSpPr>
            <a:spLocks noGrp="1"/>
          </p:cNvSpPr>
          <p:nvPr>
            <p:ph idx="1"/>
          </p:nvPr>
        </p:nvSpPr>
        <p:spPr>
          <a:xfrm>
            <a:off x="1371600" y="2996952"/>
            <a:ext cx="6400800" cy="2489449"/>
          </a:xfrm>
        </p:spPr>
        <p:txBody>
          <a:bodyPr>
            <a:normAutofit/>
          </a:bodyPr>
          <a:lstStyle/>
          <a:p>
            <a:r>
              <a:rPr lang="zh-CN" altLang="zh-CN" sz="2000" b="1" dirty="0"/>
              <a:t>结论</a:t>
            </a:r>
            <a:r>
              <a:rPr lang="zh-CN" altLang="zh-CN" sz="2000" dirty="0"/>
              <a:t>：最大熵统计建模是以最大熵理论为基础的一种选择模型的方法，即从符合条件的分布中选择</a:t>
            </a:r>
            <a:r>
              <a:rPr lang="zh-CN" altLang="zh-CN" sz="2000" b="1" dirty="0"/>
              <a:t>熵最大</a:t>
            </a:r>
            <a:r>
              <a:rPr lang="zh-CN" altLang="zh-CN" sz="2000" dirty="0"/>
              <a:t>的分布作为最优的</a:t>
            </a:r>
            <a:r>
              <a:rPr lang="zh-CN" altLang="zh-CN" sz="2000" dirty="0" smtClean="0"/>
              <a:t>分布</a:t>
            </a:r>
            <a:endParaRPr lang="zh-CN" altLang="zh-CN" sz="2000" dirty="0"/>
          </a:p>
        </p:txBody>
      </p:sp>
    </p:spTree>
    <p:extLst>
      <p:ext uri="{BB962C8B-B14F-4D97-AF65-F5344CB8AC3E}">
        <p14:creationId xmlns:p14="http://schemas.microsoft.com/office/powerpoint/2010/main" val="1097859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基于最大熵的统计建模：建模理论</a:t>
            </a:r>
          </a:p>
        </p:txBody>
      </p:sp>
      <p:sp>
        <p:nvSpPr>
          <p:cNvPr id="3" name="内容占位符 2"/>
          <p:cNvSpPr>
            <a:spLocks noGrp="1"/>
          </p:cNvSpPr>
          <p:nvPr>
            <p:ph idx="1"/>
          </p:nvPr>
        </p:nvSpPr>
        <p:spPr>
          <a:xfrm>
            <a:off x="1403648" y="2708920"/>
            <a:ext cx="6400800" cy="2214736"/>
          </a:xfrm>
        </p:spPr>
        <p:txBody>
          <a:bodyPr/>
          <a:lstStyle/>
          <a:p>
            <a:r>
              <a:rPr lang="zh-CN" altLang="zh-CN" sz="2000" dirty="0"/>
              <a:t>最大熵统计模型需要解决的问题：</a:t>
            </a:r>
          </a:p>
          <a:p>
            <a:r>
              <a:rPr lang="zh-CN" altLang="zh-CN" sz="2000" b="1" dirty="0" smtClean="0"/>
              <a:t>特征</a:t>
            </a:r>
            <a:r>
              <a:rPr lang="zh-CN" altLang="zh-CN" sz="2000" b="1" dirty="0"/>
              <a:t>空间</a:t>
            </a:r>
            <a:r>
              <a:rPr lang="zh-CN" altLang="zh-CN" sz="2000" dirty="0"/>
              <a:t>的确定——问题域</a:t>
            </a:r>
          </a:p>
          <a:p>
            <a:r>
              <a:rPr lang="zh-CN" altLang="zh-CN" sz="2000" b="1" dirty="0" smtClean="0"/>
              <a:t>特征选择</a:t>
            </a:r>
            <a:r>
              <a:rPr lang="zh-CN" altLang="zh-CN" sz="2000" dirty="0"/>
              <a:t>——寻找约束条件</a:t>
            </a:r>
          </a:p>
          <a:p>
            <a:r>
              <a:rPr lang="zh-CN" altLang="zh-CN" sz="2000" b="1" dirty="0" smtClean="0"/>
              <a:t>建立</a:t>
            </a:r>
            <a:r>
              <a:rPr lang="zh-CN" altLang="zh-CN" sz="2000" b="1" dirty="0"/>
              <a:t>统计模型</a:t>
            </a:r>
            <a:r>
              <a:rPr lang="zh-CN" altLang="zh-CN" sz="2000" dirty="0"/>
              <a:t>——基于最大熵理论建立熵最大的模型</a:t>
            </a:r>
          </a:p>
          <a:p>
            <a:endParaRPr lang="zh-CN" altLang="en-US" dirty="0"/>
          </a:p>
        </p:txBody>
      </p:sp>
    </p:spTree>
    <p:extLst>
      <p:ext uri="{BB962C8B-B14F-4D97-AF65-F5344CB8AC3E}">
        <p14:creationId xmlns:p14="http://schemas.microsoft.com/office/powerpoint/2010/main" val="3003871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000" b="1" dirty="0"/>
              <a:t>问题描述：</a:t>
            </a:r>
            <a:r>
              <a:rPr lang="zh-CN" altLang="zh-CN" sz="2000" dirty="0"/>
              <a:t>设最终输出值构成的语言学类别有限集为</a:t>
            </a:r>
            <a:r>
              <a:rPr lang="en-US" altLang="zh-CN" sz="2000" dirty="0"/>
              <a:t>Y</a:t>
            </a:r>
            <a:r>
              <a:rPr lang="zh-CN" altLang="zh-CN" sz="2000" dirty="0"/>
              <a:t>，对于每个</a:t>
            </a:r>
            <a:r>
              <a:rPr lang="en-US" altLang="zh-CN" sz="2000" dirty="0"/>
              <a:t>y</a:t>
            </a:r>
            <a:r>
              <a:rPr lang="zh-CN" altLang="zh-CN" sz="2000" dirty="0"/>
              <a:t>∈</a:t>
            </a:r>
            <a:r>
              <a:rPr lang="en-US" altLang="zh-CN" sz="2000" dirty="0"/>
              <a:t>Y</a:t>
            </a:r>
            <a:r>
              <a:rPr lang="zh-CN" altLang="zh-CN" sz="2000" dirty="0"/>
              <a:t>，其生成均受上下文信息</a:t>
            </a:r>
            <a:r>
              <a:rPr lang="en-US" altLang="zh-CN" sz="2000" dirty="0"/>
              <a:t>x</a:t>
            </a:r>
            <a:r>
              <a:rPr lang="zh-CN" altLang="zh-CN" sz="2000" dirty="0"/>
              <a:t>的影响和约束。已知与</a:t>
            </a:r>
            <a:r>
              <a:rPr lang="en-US" altLang="zh-CN" sz="2000" dirty="0"/>
              <a:t>y</a:t>
            </a:r>
            <a:r>
              <a:rPr lang="zh-CN" altLang="zh-CN" sz="2000" dirty="0"/>
              <a:t>有关的所有上下文信息组成的集合为</a:t>
            </a:r>
            <a:r>
              <a:rPr lang="en-US" altLang="zh-CN" sz="2000" dirty="0"/>
              <a:t>X</a:t>
            </a:r>
            <a:r>
              <a:rPr lang="zh-CN" altLang="zh-CN" sz="2000" dirty="0"/>
              <a:t>，则模型的目标是：给定上下文</a:t>
            </a:r>
            <a:r>
              <a:rPr lang="en-US" altLang="zh-CN" sz="2000" dirty="0"/>
              <a:t>x</a:t>
            </a:r>
            <a:r>
              <a:rPr lang="zh-CN" altLang="zh-CN" sz="2000" dirty="0"/>
              <a:t>∈</a:t>
            </a:r>
            <a:r>
              <a:rPr lang="en-US" altLang="zh-CN" sz="2000" dirty="0"/>
              <a:t>X</a:t>
            </a:r>
            <a:r>
              <a:rPr lang="zh-CN" altLang="zh-CN" sz="2000" dirty="0"/>
              <a:t>，计算输出为</a:t>
            </a:r>
            <a:r>
              <a:rPr lang="en-US" altLang="zh-CN" sz="2000" dirty="0"/>
              <a:t>y</a:t>
            </a:r>
            <a:r>
              <a:rPr lang="zh-CN" altLang="zh-CN" sz="2000" dirty="0"/>
              <a:t>∈</a:t>
            </a:r>
            <a:r>
              <a:rPr lang="en-US" altLang="zh-CN" sz="2000" dirty="0"/>
              <a:t>Y</a:t>
            </a:r>
            <a:r>
              <a:rPr lang="zh-CN" altLang="zh-CN" sz="2000" dirty="0"/>
              <a:t>的条件概率</a:t>
            </a:r>
            <a:r>
              <a:rPr lang="en-US" altLang="zh-CN" sz="2000" b="1" dirty="0">
                <a:solidFill>
                  <a:srgbClr val="FF0000"/>
                </a:solidFill>
              </a:rPr>
              <a:t>p(</a:t>
            </a:r>
            <a:r>
              <a:rPr lang="en-US" altLang="zh-CN" sz="2000" b="1" dirty="0" err="1">
                <a:solidFill>
                  <a:srgbClr val="FF0000"/>
                </a:solidFill>
              </a:rPr>
              <a:t>y|x</a:t>
            </a:r>
            <a:r>
              <a:rPr lang="en-US" altLang="zh-CN" sz="2000" b="1" dirty="0">
                <a:solidFill>
                  <a:srgbClr val="FF0000"/>
                </a:solidFill>
              </a:rPr>
              <a:t>)</a:t>
            </a:r>
            <a:r>
              <a:rPr lang="zh-CN" altLang="zh-CN" sz="2000" dirty="0" smtClean="0"/>
              <a:t>。</a:t>
            </a:r>
            <a:endParaRPr lang="zh-CN" altLang="zh-CN" sz="2000" dirty="0"/>
          </a:p>
        </p:txBody>
      </p:sp>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：数学描述</a:t>
            </a:r>
            <a:endParaRPr lang="zh-CN" altLang="en-US" dirty="0"/>
          </a:p>
        </p:txBody>
      </p:sp>
    </p:spTree>
    <p:extLst>
      <p:ext uri="{BB962C8B-B14F-4D97-AF65-F5344CB8AC3E}">
        <p14:creationId xmlns:p14="http://schemas.microsoft.com/office/powerpoint/2010/main" val="399866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83"/>
            <a:ext cx="6400800" cy="685800"/>
          </a:xfrm>
        </p:spPr>
        <p:txBody>
          <a:bodyPr/>
          <a:lstStyle/>
          <a:p>
            <a:r>
              <a:rPr lang="zh-CN" altLang="en-US" dirty="0" smtClean="0">
                <a:solidFill>
                  <a:schemeClr val="bg1"/>
                </a:solidFill>
              </a:rPr>
              <a:t>最大熵模型建模框架图</a:t>
            </a:r>
            <a:endParaRPr lang="zh-CN" altLang="en-US" dirty="0">
              <a:solidFill>
                <a:schemeClr val="bg1"/>
              </a:solidFill>
            </a:endParaRPr>
          </a:p>
        </p:txBody>
      </p:sp>
      <p:pic>
        <p:nvPicPr>
          <p:cNvPr id="4" name="内容占位符 3"/>
          <p:cNvPicPr>
            <a:picLocks noGrp="1"/>
          </p:cNvPicPr>
          <p:nvPr>
            <p:ph idx="1"/>
          </p:nvPr>
        </p:nvPicPr>
        <p:blipFill>
          <a:blip r:embed="rId2"/>
          <a:stretch>
            <a:fillRect/>
          </a:stretch>
        </p:blipFill>
        <p:spPr>
          <a:xfrm>
            <a:off x="1475656" y="980728"/>
            <a:ext cx="6336704" cy="4937720"/>
          </a:xfrm>
          <a:prstGeom prst="rect">
            <a:avLst/>
          </a:prstGeom>
        </p:spPr>
      </p:pic>
    </p:spTree>
    <p:extLst>
      <p:ext uri="{BB962C8B-B14F-4D97-AF65-F5344CB8AC3E}">
        <p14:creationId xmlns:p14="http://schemas.microsoft.com/office/powerpoint/2010/main" val="1874428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训练样例</a:t>
            </a:r>
            <a:endParaRPr lang="zh-CN" altLang="en-US" dirty="0"/>
          </a:p>
        </p:txBody>
      </p:sp>
      <p:sp>
        <p:nvSpPr>
          <p:cNvPr id="5" name="内容占位符 4"/>
          <p:cNvSpPr>
            <a:spLocks noGrp="1"/>
          </p:cNvSpPr>
          <p:nvPr>
            <p:ph idx="1"/>
          </p:nvPr>
        </p:nvSpPr>
        <p:spPr/>
        <p:txBody>
          <a:bodyPr/>
          <a:lstStyle/>
          <a:p>
            <a:r>
              <a:rPr lang="zh-CN" altLang="en-US" dirty="0" smtClean="0"/>
              <a:t>例子：我们的任务是为词“打”的词性标注过程建立模型，标注模型为</a:t>
            </a:r>
            <a:r>
              <a:rPr lang="en-US" altLang="zh-CN" dirty="0" smtClean="0"/>
              <a:t>p</a:t>
            </a:r>
            <a:r>
              <a:rPr lang="zh-CN" altLang="en-US" dirty="0" smtClean="0"/>
              <a:t>，每个可能的词性为</a:t>
            </a:r>
            <a:r>
              <a:rPr lang="en-US" altLang="zh-CN" dirty="0" smtClean="0"/>
              <a:t>p(t)</a:t>
            </a:r>
            <a:r>
              <a:rPr lang="zh-CN" altLang="en-US" dirty="0" smtClean="0"/>
              <a:t>。</a:t>
            </a:r>
            <a:endParaRPr lang="en-US" altLang="zh-CN" dirty="0" smtClean="0"/>
          </a:p>
          <a:p>
            <a:r>
              <a:rPr lang="zh-CN" altLang="en-US" dirty="0" smtClean="0"/>
              <a:t>“打”的可能词性：</a:t>
            </a:r>
            <a:r>
              <a:rPr lang="en-US" altLang="zh-CN" dirty="0" smtClean="0"/>
              <a:t>{</a:t>
            </a:r>
            <a:r>
              <a:rPr lang="zh-CN" altLang="en-US" dirty="0" smtClean="0"/>
              <a:t>动词，量词，介词</a:t>
            </a:r>
            <a:r>
              <a:rPr lang="en-US" altLang="zh-CN" dirty="0" smtClean="0"/>
              <a:t>}</a:t>
            </a:r>
          </a:p>
          <a:p>
            <a:r>
              <a:rPr lang="zh-CN" altLang="en-US" dirty="0" smtClean="0"/>
              <a:t>由此，模型</a:t>
            </a:r>
            <a:r>
              <a:rPr lang="en-US" altLang="zh-CN" dirty="0" smtClean="0"/>
              <a:t>p</a:t>
            </a:r>
            <a:r>
              <a:rPr lang="zh-CN" altLang="en-US" dirty="0" smtClean="0"/>
              <a:t>的第一个约束：</a:t>
            </a:r>
            <a:endParaRPr lang="en-US" altLang="zh-CN" dirty="0" smtClean="0"/>
          </a:p>
          <a:p>
            <a:pPr indent="0">
              <a:buNone/>
            </a:pPr>
            <a:r>
              <a:rPr lang="en-US" altLang="zh-CN" dirty="0" smtClean="0"/>
              <a:t>	p(</a:t>
            </a:r>
            <a:r>
              <a:rPr lang="zh-CN" altLang="en-US" dirty="0" smtClean="0"/>
              <a:t>动词</a:t>
            </a:r>
            <a:r>
              <a:rPr lang="en-US" altLang="zh-CN" dirty="0" smtClean="0"/>
              <a:t>)+p(</a:t>
            </a:r>
            <a:r>
              <a:rPr lang="zh-CN" altLang="en-US" dirty="0"/>
              <a:t>量词</a:t>
            </a:r>
            <a:r>
              <a:rPr lang="en-US" altLang="zh-CN" dirty="0" smtClean="0"/>
              <a:t>)+p(</a:t>
            </a:r>
            <a:r>
              <a:rPr lang="zh-CN" altLang="en-US" dirty="0" smtClean="0"/>
              <a:t>介词</a:t>
            </a:r>
            <a:r>
              <a:rPr lang="en-US" altLang="zh-CN" dirty="0" smtClean="0"/>
              <a:t>)=1</a:t>
            </a:r>
            <a:endParaRPr lang="zh-CN" altLang="en-US" dirty="0"/>
          </a:p>
        </p:txBody>
      </p:sp>
    </p:spTree>
    <p:extLst>
      <p:ext uri="{BB962C8B-B14F-4D97-AF65-F5344CB8AC3E}">
        <p14:creationId xmlns:p14="http://schemas.microsoft.com/office/powerpoint/2010/main" val="39545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训练样例</a:t>
            </a:r>
            <a:endParaRPr lang="zh-CN" altLang="en-US" dirty="0"/>
          </a:p>
        </p:txBody>
      </p:sp>
      <p:sp>
        <p:nvSpPr>
          <p:cNvPr id="3" name="内容占位符 2"/>
          <p:cNvSpPr>
            <a:spLocks noGrp="1"/>
          </p:cNvSpPr>
          <p:nvPr>
            <p:ph idx="1"/>
          </p:nvPr>
        </p:nvSpPr>
        <p:spPr/>
        <p:txBody>
          <a:bodyPr/>
          <a:lstStyle/>
          <a:p>
            <a:r>
              <a:rPr lang="zh-CN" altLang="en-US" dirty="0" smtClean="0"/>
              <a:t>在训练最大熵模型时，任务选连系统通过数据转换程序或者模式识别中通常所说的特征抽取器，把真实世界的，原始训练数据通过特定的方法或者算法转化为多维特征或属性表示的训练样例。</a:t>
            </a:r>
            <a:endParaRPr lang="en-US" altLang="zh-CN" dirty="0" smtClean="0"/>
          </a:p>
          <a:p>
            <a:r>
              <a:rPr lang="zh-CN" altLang="en-US" dirty="0" smtClean="0"/>
              <a:t>条件最大熵方法是一种有监督的机器学习方法，所以每个训练样例由一个实例</a:t>
            </a:r>
            <a:r>
              <a:rPr lang="en-US" altLang="zh-CN" dirty="0" smtClean="0"/>
              <a:t>x</a:t>
            </a:r>
            <a:r>
              <a:rPr lang="zh-CN" altLang="en-US" dirty="0" smtClean="0"/>
              <a:t>以及他的目标概念类</a:t>
            </a:r>
            <a:r>
              <a:rPr lang="en-US" altLang="zh-CN" dirty="0" smtClean="0"/>
              <a:t>y</a:t>
            </a:r>
            <a:r>
              <a:rPr lang="zh-CN" altLang="en-US" dirty="0" smtClean="0"/>
              <a:t>组成。</a:t>
            </a:r>
            <a:endParaRPr lang="zh-CN" altLang="en-US" dirty="0"/>
          </a:p>
        </p:txBody>
      </p:sp>
    </p:spTree>
    <p:extLst>
      <p:ext uri="{BB962C8B-B14F-4D97-AF65-F5344CB8AC3E}">
        <p14:creationId xmlns:p14="http://schemas.microsoft.com/office/powerpoint/2010/main" val="58429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训练样例：例子</a:t>
            </a:r>
            <a:endParaRPr lang="zh-CN" altLang="en-US" dirty="0"/>
          </a:p>
        </p:txBody>
      </p:sp>
      <p:sp>
        <p:nvSpPr>
          <p:cNvPr id="3" name="内容占位符 2"/>
          <p:cNvSpPr>
            <a:spLocks noGrp="1"/>
          </p:cNvSpPr>
          <p:nvPr>
            <p:ph idx="1"/>
          </p:nvPr>
        </p:nvSpPr>
        <p:spPr/>
        <p:txBody>
          <a:bodyPr>
            <a:normAutofit/>
          </a:bodyPr>
          <a:lstStyle/>
          <a:p>
            <a:r>
              <a:rPr lang="zh-CN" altLang="en-US" dirty="0"/>
              <a:t>每个样例将包含“打”周围的词语</a:t>
            </a:r>
            <a:r>
              <a:rPr lang="en-US" altLang="zh-CN" dirty="0" smtClean="0"/>
              <a:t>x</a:t>
            </a:r>
            <a:r>
              <a:rPr lang="zh-CN" altLang="en-US" dirty="0" smtClean="0"/>
              <a:t>，如图，</a:t>
            </a:r>
            <a:r>
              <a:rPr lang="zh-CN" altLang="en-US" dirty="0"/>
              <a:t>以及在此场合下</a:t>
            </a:r>
            <a:r>
              <a:rPr lang="zh-CN" altLang="en-US" dirty="0" smtClean="0"/>
              <a:t>“打”的</a:t>
            </a:r>
            <a:r>
              <a:rPr lang="zh-CN" altLang="en-US" dirty="0"/>
              <a:t>词性</a:t>
            </a:r>
            <a:r>
              <a:rPr lang="en-US" altLang="zh-CN" dirty="0"/>
              <a:t>y</a:t>
            </a:r>
            <a:r>
              <a:rPr lang="zh-CN" altLang="en-US" dirty="0" smtClean="0"/>
              <a:t>。</a:t>
            </a:r>
            <a:endParaRPr lang="en-US" altLang="zh-CN" dirty="0" smtClean="0"/>
          </a:p>
          <a:p>
            <a:pPr indent="0">
              <a:buNone/>
            </a:pPr>
            <a:endParaRPr lang="en-US" altLang="zh-CN" dirty="0" smtClean="0"/>
          </a:p>
        </p:txBody>
      </p:sp>
      <p:pic>
        <p:nvPicPr>
          <p:cNvPr id="4" name="图片 3"/>
          <p:cNvPicPr/>
          <p:nvPr/>
        </p:nvPicPr>
        <p:blipFill>
          <a:blip r:embed="rId2"/>
          <a:stretch>
            <a:fillRect/>
          </a:stretch>
        </p:blipFill>
        <p:spPr>
          <a:xfrm>
            <a:off x="2555776" y="3573016"/>
            <a:ext cx="3600450" cy="1885950"/>
          </a:xfrm>
          <a:prstGeom prst="rect">
            <a:avLst/>
          </a:prstGeom>
        </p:spPr>
      </p:pic>
    </p:spTree>
    <p:extLst>
      <p:ext uri="{BB962C8B-B14F-4D97-AF65-F5344CB8AC3E}">
        <p14:creationId xmlns:p14="http://schemas.microsoft.com/office/powerpoint/2010/main" val="66165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b="1" dirty="0"/>
                  <a:t>（</a:t>
                </a:r>
                <a:r>
                  <a:rPr lang="en-US" altLang="zh-CN" b="1" dirty="0"/>
                  <a:t>1</a:t>
                </a:r>
                <a:r>
                  <a:rPr lang="zh-CN" altLang="zh-CN" b="1" dirty="0"/>
                  <a:t>）模型输入</a:t>
                </a:r>
                <a:r>
                  <a:rPr lang="zh-CN" altLang="zh-CN" dirty="0"/>
                  <a:t>：从人工标注的训练数据中抽取的训练样本集</a:t>
                </a:r>
                <a:r>
                  <a:rPr lang="en-US" altLang="zh-CN" dirty="0"/>
                  <a:t>T={(x1, y1)</a:t>
                </a:r>
                <a:r>
                  <a:rPr lang="zh-CN" altLang="zh-CN" dirty="0"/>
                  <a:t>，</a:t>
                </a:r>
                <a:r>
                  <a:rPr lang="en-US" altLang="zh-CN" dirty="0"/>
                  <a:t>(x2, y2)</a:t>
                </a:r>
                <a:r>
                  <a:rPr lang="zh-CN" altLang="zh-CN" dirty="0"/>
                  <a:t>，……，</a:t>
                </a:r>
                <a:r>
                  <a:rPr lang="en-US" altLang="zh-CN" dirty="0"/>
                  <a:t>(</a:t>
                </a:r>
                <a:r>
                  <a:rPr lang="en-US" altLang="zh-CN" dirty="0" err="1"/>
                  <a:t>xn</a:t>
                </a:r>
                <a:r>
                  <a:rPr lang="en-US" altLang="zh-CN" dirty="0"/>
                  <a:t>, </a:t>
                </a:r>
                <a:r>
                  <a:rPr lang="en-US" altLang="zh-CN" dirty="0" err="1"/>
                  <a:t>yn</a:t>
                </a:r>
                <a:r>
                  <a:rPr lang="en-US" altLang="zh-CN" dirty="0"/>
                  <a:t>)}</a:t>
                </a:r>
                <a:r>
                  <a:rPr lang="zh-CN" altLang="zh-CN" dirty="0"/>
                  <a:t>，</a:t>
                </a:r>
                <a:r>
                  <a:rPr lang="en-US" altLang="zh-CN" dirty="0"/>
                  <a:t>(xi, </a:t>
                </a:r>
                <a:r>
                  <a:rPr lang="en-US" altLang="zh-CN" dirty="0" err="1"/>
                  <a:t>yi</a:t>
                </a:r>
                <a:r>
                  <a:rPr lang="en-US" altLang="zh-CN" dirty="0"/>
                  <a:t>)</a:t>
                </a:r>
                <a:r>
                  <a:rPr lang="zh-CN" altLang="zh-CN" dirty="0"/>
                  <a:t>表示在语料库中出现</a:t>
                </a:r>
                <a:r>
                  <a:rPr lang="en-US" altLang="zh-CN" dirty="0" err="1"/>
                  <a:t>yi</a:t>
                </a:r>
                <a:r>
                  <a:rPr lang="zh-CN" altLang="zh-CN" dirty="0"/>
                  <a:t>时其上下文信息为</a:t>
                </a:r>
                <a:r>
                  <a:rPr lang="en-US" altLang="zh-CN" dirty="0"/>
                  <a:t>xi</a:t>
                </a:r>
                <a:r>
                  <a:rPr lang="zh-CN" altLang="zh-CN" dirty="0"/>
                  <a:t>。</a:t>
                </a:r>
              </a:p>
              <a:p>
                <a:r>
                  <a:rPr lang="zh-CN" altLang="zh-CN" b="1" dirty="0" smtClean="0"/>
                  <a:t>（</a:t>
                </a:r>
                <a:r>
                  <a:rPr lang="en-US" altLang="zh-CN" b="1" dirty="0"/>
                  <a:t>2</a:t>
                </a:r>
                <a:r>
                  <a:rPr lang="zh-CN" altLang="zh-CN" b="1" dirty="0" smtClean="0"/>
                  <a:t>）</a:t>
                </a:r>
                <a:r>
                  <a:rPr lang="zh-CN" altLang="en-US" b="1" dirty="0" smtClean="0"/>
                  <a:t>从训练样例中得到经验概率分布</a:t>
                </a:r>
                <a:r>
                  <a:rPr lang="zh-CN" altLang="zh-CN" dirty="0" smtClean="0"/>
                  <a:t>：</a:t>
                </a:r>
                <a:r>
                  <a:rPr lang="zh-CN" altLang="zh-CN" dirty="0"/>
                  <a:t>其中</a:t>
                </a:r>
                <a:r>
                  <a:rPr lang="en-US" altLang="zh-CN" dirty="0"/>
                  <a:t>Count(</a:t>
                </a:r>
                <a:r>
                  <a:rPr lang="en-US" altLang="zh-CN" dirty="0" err="1"/>
                  <a:t>x,y</a:t>
                </a:r>
                <a:r>
                  <a:rPr lang="en-US" altLang="zh-CN" dirty="0"/>
                  <a:t>)</a:t>
                </a:r>
                <a:r>
                  <a:rPr lang="zh-CN" altLang="zh-CN" dirty="0"/>
                  <a:t>是</a:t>
                </a:r>
                <a:r>
                  <a:rPr lang="en-US" altLang="zh-CN" dirty="0"/>
                  <a:t>(</a:t>
                </a:r>
                <a:r>
                  <a:rPr lang="en-US" altLang="zh-CN" dirty="0" err="1"/>
                  <a:t>x,y</a:t>
                </a:r>
                <a:r>
                  <a:rPr lang="en-US" altLang="zh-CN" dirty="0"/>
                  <a:t>)</a:t>
                </a:r>
                <a:r>
                  <a:rPr lang="zh-CN" altLang="zh-CN" dirty="0"/>
                  <a:t>在语料中出现的次数，</a:t>
                </a:r>
                <a:r>
                  <a:rPr lang="en-US" altLang="zh-CN" dirty="0"/>
                  <a:t>N</a:t>
                </a:r>
                <a:r>
                  <a:rPr lang="zh-CN" altLang="zh-CN" dirty="0"/>
                  <a:t>为总词数。则</a:t>
                </a:r>
              </a:p>
              <a:p>
                <a:pPr indent="0">
                  <a:buNone/>
                </a:pPr>
                <a14:m>
                  <m:oMathPara xmlns:m="http://schemas.openxmlformats.org/officeDocument/2006/math">
                    <m:oMathParaPr>
                      <m:jc m:val="centerGroup"/>
                    </m:oMathParaPr>
                    <m:oMath xmlns:m="http://schemas.openxmlformats.org/officeDocument/2006/math">
                      <m:acc>
                        <m:accPr>
                          <m:chr m:val="̃"/>
                          <m:ctrlPr>
                            <a:rPr lang="zh-CN" altLang="zh-CN" b="1" i="1">
                              <a:latin typeface="Cambria Math"/>
                            </a:rPr>
                          </m:ctrlPr>
                        </m:accPr>
                        <m:e>
                          <m:r>
                            <a:rPr lang="en-US" altLang="zh-CN" b="1" i="1">
                              <a:latin typeface="Cambria Math"/>
                            </a:rPr>
                            <m:t>𝒑</m:t>
                          </m:r>
                        </m:e>
                      </m:acc>
                      <m:d>
                        <m:dPr>
                          <m:ctrlPr>
                            <a:rPr lang="zh-CN" altLang="zh-CN" b="1" i="1">
                              <a:latin typeface="Cambria Math"/>
                            </a:rPr>
                          </m:ctrlPr>
                        </m:dPr>
                        <m:e>
                          <m:r>
                            <a:rPr lang="en-US" altLang="zh-CN" b="1" i="1">
                              <a:latin typeface="Cambria Math"/>
                            </a:rPr>
                            <m:t>𝐱</m:t>
                          </m:r>
                          <m:r>
                            <a:rPr lang="en-US" altLang="zh-CN" b="1">
                              <a:latin typeface="Cambria Math"/>
                            </a:rPr>
                            <m:t>,</m:t>
                          </m:r>
                          <m:r>
                            <a:rPr lang="en-US" altLang="zh-CN" b="1" i="1">
                              <a:latin typeface="Cambria Math"/>
                            </a:rPr>
                            <m:t>𝐲</m:t>
                          </m:r>
                        </m:e>
                      </m:d>
                      <m:r>
                        <a:rPr lang="en-US" altLang="zh-CN" b="1">
                          <a:latin typeface="Cambria Math"/>
                        </a:rPr>
                        <m:t>=</m:t>
                      </m:r>
                      <m:f>
                        <m:fPr>
                          <m:ctrlPr>
                            <a:rPr lang="zh-CN" altLang="zh-CN" b="1" i="1">
                              <a:latin typeface="Cambria Math"/>
                            </a:rPr>
                          </m:ctrlPr>
                        </m:fPr>
                        <m:num>
                          <m:r>
                            <a:rPr lang="en-US" altLang="zh-CN" b="1" i="1">
                              <a:latin typeface="Cambria Math"/>
                            </a:rPr>
                            <m:t>𝟏</m:t>
                          </m:r>
                        </m:num>
                        <m:den>
                          <m:r>
                            <a:rPr lang="en-US" altLang="zh-CN" b="1" i="1">
                              <a:latin typeface="Cambria Math"/>
                            </a:rPr>
                            <m:t>𝑵</m:t>
                          </m:r>
                        </m:den>
                      </m:f>
                      <m:r>
                        <a:rPr lang="en-US" altLang="zh-CN" b="1" i="1">
                          <a:latin typeface="Cambria Math"/>
                        </a:rPr>
                        <m:t>×</m:t>
                      </m:r>
                      <m:r>
                        <a:rPr lang="en-US" altLang="zh-CN" b="1" i="1">
                          <a:latin typeface="Cambria Math"/>
                        </a:rPr>
                        <m:t>𝑪𝒐𝒖𝒏𝒕</m:t>
                      </m:r>
                      <m:r>
                        <a:rPr lang="en-US" altLang="zh-CN" b="1" i="1">
                          <a:latin typeface="Cambria Math"/>
                        </a:rPr>
                        <m:t>(</m:t>
                      </m:r>
                      <m:r>
                        <a:rPr lang="en-US" altLang="zh-CN" b="1" i="1">
                          <a:latin typeface="Cambria Math"/>
                        </a:rPr>
                        <m:t>𝒙</m:t>
                      </m:r>
                      <m:r>
                        <a:rPr lang="en-US" altLang="zh-CN" b="1" i="1">
                          <a:latin typeface="Cambria Math"/>
                        </a:rPr>
                        <m:t>,</m:t>
                      </m:r>
                      <m:r>
                        <a:rPr lang="en-US" altLang="zh-CN" b="1" i="1">
                          <a:latin typeface="Cambria Math"/>
                        </a:rPr>
                        <m:t>𝒚</m:t>
                      </m:r>
                      <m:r>
                        <a:rPr lang="en-US" altLang="zh-CN" b="1" i="1">
                          <a:latin typeface="Cambria Math"/>
                        </a:rPr>
                        <m:t>)</m:t>
                      </m:r>
                    </m:oMath>
                  </m:oMathPara>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62"/>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2282994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371600" y="2438400"/>
                <a:ext cx="6400800" cy="3366864"/>
              </a:xfrm>
            </p:spPr>
            <p:txBody>
              <a:bodyPr>
                <a:noAutofit/>
              </a:bodyPr>
              <a:lstStyle/>
              <a:p>
                <a:r>
                  <a:rPr lang="zh-CN" altLang="zh-CN" b="1" dirty="0"/>
                  <a:t>（</a:t>
                </a:r>
                <a:r>
                  <a:rPr lang="en-US" altLang="zh-CN" b="1" dirty="0"/>
                  <a:t>3</a:t>
                </a:r>
                <a:r>
                  <a:rPr lang="zh-CN" altLang="zh-CN" b="1" dirty="0"/>
                  <a:t>）特征</a:t>
                </a:r>
                <a:r>
                  <a:rPr lang="en-US" altLang="zh-CN" b="1" dirty="0"/>
                  <a:t>f</a:t>
                </a:r>
                <a:r>
                  <a:rPr lang="zh-CN" altLang="zh-CN" dirty="0"/>
                  <a:t>是指</a:t>
                </a:r>
                <a:r>
                  <a:rPr lang="en-US" altLang="zh-CN" dirty="0"/>
                  <a:t>x</a:t>
                </a:r>
                <a:r>
                  <a:rPr lang="zh-CN" altLang="zh-CN" dirty="0"/>
                  <a:t>与</a:t>
                </a:r>
                <a:r>
                  <a:rPr lang="en-US" altLang="zh-CN" dirty="0"/>
                  <a:t>y</a:t>
                </a:r>
                <a:r>
                  <a:rPr lang="zh-CN" altLang="zh-CN" dirty="0"/>
                  <a:t>之间存在的某种特定的关系，用二值函数表示：</a:t>
                </a:r>
              </a:p>
              <a:p>
                <a:pPr indent="0">
                  <a:lnSpc>
                    <a:spcPct val="100000"/>
                  </a:lnSpc>
                  <a:buNone/>
                </a:pPr>
                <a14:m>
                  <m:oMathPara xmlns:m="http://schemas.openxmlformats.org/officeDocument/2006/math">
                    <m:oMathParaPr>
                      <m:jc m:val="centerGroup"/>
                    </m:oMathParaPr>
                    <m:oMath xmlns:m="http://schemas.openxmlformats.org/officeDocument/2006/math">
                      <m:sSub>
                        <m:sSubPr>
                          <m:ctrlPr>
                            <a:rPr lang="zh-CN" altLang="zh-CN" b="1" i="1">
                              <a:latin typeface="Cambria Math"/>
                            </a:rPr>
                          </m:ctrlPr>
                        </m:sSubPr>
                        <m:e>
                          <m:r>
                            <a:rPr lang="en-US" altLang="zh-CN" b="1" i="1">
                              <a:latin typeface="Cambria Math"/>
                            </a:rPr>
                            <m:t>𝒇</m:t>
                          </m:r>
                        </m:e>
                        <m:sub>
                          <m:r>
                            <a:rPr lang="en-US" altLang="zh-CN" b="1" i="1">
                              <a:latin typeface="Cambria Math"/>
                            </a:rPr>
                            <m:t>𝒊</m:t>
                          </m:r>
                        </m:sub>
                      </m:sSub>
                      <m:d>
                        <m:dPr>
                          <m:ctrlPr>
                            <a:rPr lang="zh-CN" altLang="zh-CN" b="1" i="1">
                              <a:latin typeface="Cambria Math"/>
                            </a:rPr>
                          </m:ctrlPr>
                        </m:dPr>
                        <m:e>
                          <m:r>
                            <a:rPr lang="en-US" altLang="zh-CN" b="1" i="1">
                              <a:latin typeface="Cambria Math"/>
                            </a:rPr>
                            <m:t>𝐱</m:t>
                          </m:r>
                          <m:r>
                            <a:rPr lang="en-US" altLang="zh-CN" b="1">
                              <a:latin typeface="Cambria Math"/>
                            </a:rPr>
                            <m:t>,</m:t>
                          </m:r>
                          <m:r>
                            <a:rPr lang="en-US" altLang="zh-CN" b="1" i="1">
                              <a:latin typeface="Cambria Math"/>
                            </a:rPr>
                            <m:t>𝐲</m:t>
                          </m:r>
                        </m:e>
                      </m:d>
                      <m:r>
                        <a:rPr lang="en-US" altLang="zh-CN" b="1">
                          <a:latin typeface="Cambria Math"/>
                        </a:rPr>
                        <m:t>=</m:t>
                      </m:r>
                      <m:d>
                        <m:dPr>
                          <m:begChr m:val="{"/>
                          <m:endChr m:val=""/>
                          <m:ctrlPr>
                            <a:rPr lang="zh-CN" altLang="zh-CN" b="1" i="1">
                              <a:latin typeface="Cambria Math"/>
                            </a:rPr>
                          </m:ctrlPr>
                        </m:dPr>
                        <m:e>
                          <m:eqArr>
                            <m:eqArrPr>
                              <m:ctrlPr>
                                <a:rPr lang="zh-CN" altLang="zh-CN" b="1" i="1">
                                  <a:latin typeface="Cambria Math"/>
                                </a:rPr>
                              </m:ctrlPr>
                            </m:eqArrPr>
                            <m:e>
                              <m:r>
                                <a:rPr lang="en-US" altLang="zh-CN" b="1" i="1">
                                  <a:latin typeface="Cambria Math"/>
                                </a:rPr>
                                <m:t>𝟏</m:t>
                              </m:r>
                              <m:r>
                                <a:rPr lang="zh-CN" altLang="zh-CN" b="1">
                                  <a:latin typeface="Cambria Math"/>
                                </a:rPr>
                                <m:t>，如果</m:t>
                              </m:r>
                              <m:r>
                                <a:rPr lang="en-US" altLang="zh-CN" b="1" i="1">
                                  <a:latin typeface="Cambria Math"/>
                                </a:rPr>
                                <m:t>𝐱</m:t>
                              </m:r>
                              <m:r>
                                <a:rPr lang="en-US" altLang="zh-CN" b="1">
                                  <a:latin typeface="Cambria Math"/>
                                </a:rPr>
                                <m:t>,</m:t>
                              </m:r>
                              <m:r>
                                <a:rPr lang="en-US" altLang="zh-CN" b="1" i="1">
                                  <a:latin typeface="Cambria Math"/>
                                </a:rPr>
                                <m:t>𝐲</m:t>
                              </m:r>
                              <m:r>
                                <a:rPr lang="zh-CN" altLang="zh-CN" b="1">
                                  <a:latin typeface="Cambria Math"/>
                                </a:rPr>
                                <m:t>满足某种条件</m:t>
                              </m:r>
                            </m:e>
                            <m:e>
                              <m:r>
                                <a:rPr lang="en-US" altLang="zh-CN" b="1" i="1">
                                  <a:latin typeface="Cambria Math"/>
                                </a:rPr>
                                <m:t>𝟎</m:t>
                              </m:r>
                              <m:r>
                                <a:rPr lang="zh-CN" altLang="zh-CN" b="1">
                                  <a:latin typeface="Cambria Math"/>
                                </a:rPr>
                                <m:t>，否则</m:t>
                              </m:r>
                              <m:r>
                                <a:rPr lang="en-US" altLang="zh-CN" b="1">
                                  <a:latin typeface="Cambria Math"/>
                                </a:rPr>
                                <m:t>                                  </m:t>
                              </m:r>
                            </m:e>
                          </m:eqArr>
                        </m:e>
                      </m:d>
                    </m:oMath>
                  </m:oMathPara>
                </a14:m>
                <a:endParaRPr lang="zh-CN" altLang="zh-CN" dirty="0"/>
              </a:p>
              <a:p>
                <a:r>
                  <a:rPr lang="zh-CN" altLang="zh-CN" b="1" dirty="0" smtClean="0"/>
                  <a:t>（</a:t>
                </a:r>
                <a:r>
                  <a:rPr lang="en-US" altLang="zh-CN" b="1" dirty="0"/>
                  <a:t>4</a:t>
                </a:r>
                <a:r>
                  <a:rPr lang="zh-CN" altLang="zh-CN" b="1" dirty="0"/>
                  <a:t>）特征的经验</a:t>
                </a:r>
                <a:r>
                  <a:rPr lang="zh-CN" altLang="zh-CN" b="1" dirty="0" smtClean="0"/>
                  <a:t>概率</a:t>
                </a:r>
                <a:r>
                  <a:rPr lang="zh-CN" altLang="en-US" b="1" dirty="0" smtClean="0"/>
                  <a:t>期望值</a:t>
                </a:r>
                <a:r>
                  <a:rPr lang="zh-CN" altLang="zh-CN" dirty="0" smtClean="0"/>
                  <a:t>是</a:t>
                </a:r>
                <a:r>
                  <a:rPr lang="zh-CN" altLang="zh-CN" dirty="0"/>
                  <a:t>所有满足特征要求的的经验概率之和，即：</a:t>
                </a:r>
              </a:p>
              <a:p>
                <a:pPr indent="0">
                  <a:buNone/>
                </a:pPr>
                <a14:m>
                  <m:oMathPara xmlns:m="http://schemas.openxmlformats.org/officeDocument/2006/math">
                    <m:oMathParaPr>
                      <m:jc m:val="centerGroup"/>
                    </m:oMathParaPr>
                    <m:oMath xmlns:m="http://schemas.openxmlformats.org/officeDocument/2006/math">
                      <m:acc>
                        <m:accPr>
                          <m:chr m:val="̃"/>
                          <m:ctrlPr>
                            <a:rPr lang="zh-CN" altLang="zh-CN" i="1">
                              <a:latin typeface="Cambria Math"/>
                            </a:rPr>
                          </m:ctrlPr>
                        </m:accPr>
                        <m:e>
                          <m:r>
                            <a:rPr lang="en-US" altLang="zh-CN" i="1">
                              <a:latin typeface="Cambria Math"/>
                            </a:rPr>
                            <m:t>𝑝</m:t>
                          </m:r>
                        </m:e>
                      </m:acc>
                      <m:d>
                        <m:dPr>
                          <m:ctrlPr>
                            <a:rPr lang="zh-CN" altLang="zh-CN" i="1">
                              <a:latin typeface="Cambria Math"/>
                            </a:rPr>
                          </m:ctrlPr>
                        </m:dPr>
                        <m:e>
                          <m:r>
                            <m:rPr>
                              <m:sty m:val="p"/>
                            </m:rPr>
                            <a:rPr lang="en-US" altLang="zh-CN">
                              <a:latin typeface="Cambria Math"/>
                            </a:rPr>
                            <m:t>f</m:t>
                          </m:r>
                        </m:e>
                      </m:d>
                      <m:r>
                        <a:rPr lang="en-US" altLang="zh-CN">
                          <a:latin typeface="Cambria Math"/>
                        </a:rPr>
                        <m:t>=</m:t>
                      </m:r>
                      <m:nary>
                        <m:naryPr>
                          <m:chr m:val="∑"/>
                          <m:limLoc m:val="undOvr"/>
                          <m:supHide m:val="on"/>
                          <m:ctrlPr>
                            <a:rPr lang="zh-CN" altLang="zh-CN" i="1">
                              <a:latin typeface="Cambria Math"/>
                            </a:rPr>
                          </m:ctrlPr>
                        </m:naryPr>
                        <m:sub>
                          <m:r>
                            <a:rPr lang="en-US" altLang="zh-CN" i="1">
                              <a:latin typeface="Cambria Math"/>
                            </a:rPr>
                            <m:t>𝑥</m:t>
                          </m:r>
                          <m:r>
                            <a:rPr lang="en-US" altLang="zh-CN" i="1">
                              <a:latin typeface="Cambria Math"/>
                            </a:rPr>
                            <m:t>,</m:t>
                          </m:r>
                          <m:r>
                            <a:rPr lang="en-US" altLang="zh-CN" i="1">
                              <a:latin typeface="Cambria Math"/>
                            </a:rPr>
                            <m:t>𝑦</m:t>
                          </m:r>
                        </m:sub>
                        <m:sup/>
                        <m:e>
                          <m:acc>
                            <m:accPr>
                              <m:chr m:val="̃"/>
                              <m:ctrlPr>
                                <a:rPr lang="zh-CN" altLang="zh-CN" i="1">
                                  <a:latin typeface="Cambria Math"/>
                                </a:rPr>
                              </m:ctrlPr>
                            </m:accPr>
                            <m:e>
                              <m:r>
                                <a:rPr lang="en-US" altLang="zh-CN" i="1">
                                  <a:latin typeface="Cambria Math"/>
                                </a:rPr>
                                <m:t>𝑝</m:t>
                              </m:r>
                            </m:e>
                          </m:acc>
                        </m:e>
                      </m:nary>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r>
                        <a:rPr lang="en-US" altLang="zh-CN" i="1">
                          <a:latin typeface="Cambria Math"/>
                        </a:rPr>
                        <m:t>𝑓</m:t>
                      </m:r>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oMath>
                  </m:oMathPara>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371600" y="2438400"/>
                <a:ext cx="6400800" cy="3366864"/>
              </a:xfrm>
              <a:blipFill rotWithShape="1">
                <a:blip r:embed="rId2"/>
                <a:stretch>
                  <a:fillRect l="-762"/>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159395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547664" y="2420888"/>
            <a:ext cx="6408712" cy="3168352"/>
          </a:xfrm>
        </p:spPr>
        <p:txBody>
          <a:bodyPr>
            <a:normAutofit lnSpcReduction="10000"/>
          </a:bodyPr>
          <a:lstStyle/>
          <a:p>
            <a:r>
              <a:rPr lang="zh-CN" dirty="0"/>
              <a:t>熵</a:t>
            </a:r>
          </a:p>
          <a:p>
            <a:r>
              <a:rPr lang="zh-CN" dirty="0"/>
              <a:t>信息熵</a:t>
            </a:r>
          </a:p>
          <a:p>
            <a:r>
              <a:rPr lang="zh-CN" dirty="0"/>
              <a:t>最大熵理论</a:t>
            </a:r>
          </a:p>
          <a:p>
            <a:r>
              <a:rPr lang="zh-CN" dirty="0" smtClean="0"/>
              <a:t>最大熵模型</a:t>
            </a:r>
            <a:endParaRPr lang="en-US" altLang="zh-CN" dirty="0" smtClean="0"/>
          </a:p>
          <a:p>
            <a:r>
              <a:rPr lang="zh-CN" altLang="en-US" dirty="0" smtClean="0"/>
              <a:t>参数估计</a:t>
            </a:r>
            <a:endParaRPr lang="en-US" altLang="zh-CN" dirty="0" smtClean="0"/>
          </a:p>
          <a:p>
            <a:r>
              <a:rPr lang="zh-CN" altLang="en-US" dirty="0" smtClean="0"/>
              <a:t>特征选择</a:t>
            </a:r>
            <a:endParaRPr lang="en-US" altLang="zh-CN" dirty="0" smtClean="0"/>
          </a:p>
          <a:p>
            <a:r>
              <a:rPr lang="zh-CN" altLang="en-US" dirty="0" smtClean="0"/>
              <a:t>最大熵模型的应用</a:t>
            </a:r>
            <a:endParaRPr lang="zh-CN" dirty="0"/>
          </a:p>
        </p:txBody>
      </p:sp>
      <p:sp>
        <p:nvSpPr>
          <p:cNvPr id="4" name="日期占位符 3"/>
          <p:cNvSpPr>
            <a:spLocks noGrp="1"/>
          </p:cNvSpPr>
          <p:nvPr>
            <p:ph type="dt" sz="half" idx="10"/>
          </p:nvPr>
        </p:nvSpPr>
        <p:spPr/>
        <p:txBody>
          <a:bodyPr/>
          <a:lstStyle/>
          <a:p>
            <a:fld id="{F385CDB3-C9E0-4067-A160-FF5280FA7B4B}" type="datetime1">
              <a:rPr lang="zh-CN" altLang="en-US"/>
              <a:pPr/>
              <a:t>2011/3/11</a:t>
            </a:fld>
            <a:endParaRPr lang="zh-CN" altLang="en-US" sz="1800">
              <a:solidFill>
                <a:schemeClr val="tx1"/>
              </a:solidFill>
              <a:ea typeface="宋体" pitchFamily="2" charset="-122"/>
            </a:endParaRPr>
          </a:p>
        </p:txBody>
      </p:sp>
      <p:sp>
        <p:nvSpPr>
          <p:cNvPr id="2" name="标题 1"/>
          <p:cNvSpPr>
            <a:spLocks noGrp="1"/>
          </p:cNvSpPr>
          <p:nvPr>
            <p:ph type="title"/>
          </p:nvPr>
        </p:nvSpPr>
        <p:spPr/>
        <p:txBody>
          <a:bodyPr/>
          <a:lstStyle/>
          <a:p>
            <a:r>
              <a:rPr lang="zh-CN" altLang="en-US" dirty="0" smtClean="0"/>
              <a:t>最大熵理论</a:t>
            </a:r>
            <a:endParaRPr lang="zh-CN" altLang="en-US" dirty="0"/>
          </a:p>
        </p:txBody>
      </p:sp>
    </p:spTree>
    <p:extLst>
      <p:ext uri="{BB962C8B-B14F-4D97-AF65-F5344CB8AC3E}">
        <p14:creationId xmlns:p14="http://schemas.microsoft.com/office/powerpoint/2010/main" val="303574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a:t>
            </a:r>
            <a:r>
              <a:rPr lang="zh-CN" altLang="en-US" dirty="0" smtClean="0"/>
              <a:t>特征：例子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引入</a:t>
                </a:r>
                <a:r>
                  <a:rPr lang="en-US" altLang="zh-CN" dirty="0" smtClean="0"/>
                  <a:t>1</a:t>
                </a:r>
                <a:r>
                  <a:rPr lang="zh-CN" altLang="en-US" dirty="0" smtClean="0"/>
                  <a:t>个特征：</a:t>
                </a:r>
                <a:endParaRPr lang="en-US" altLang="zh-CN" dirty="0" smtClean="0"/>
              </a:p>
              <a:p>
                <a:pPr indent="0">
                  <a:buNone/>
                </a:pPr>
                <a14:m>
                  <m:oMathPara xmlns:m="http://schemas.openxmlformats.org/officeDocument/2006/math">
                    <m:oMathParaPr>
                      <m:jc m:val="center"/>
                    </m:oMathParaPr>
                    <m:oMath xmlns:m="http://schemas.openxmlformats.org/officeDocument/2006/math">
                      <m:r>
                        <m:rPr>
                          <m:sty m:val="p"/>
                        </m:rPr>
                        <a:rPr lang="en-US" altLang="zh-CN" dirty="0">
                          <a:latin typeface="Cambria Math"/>
                        </a:rPr>
                        <m:t>f</m:t>
                      </m:r>
                      <m:d>
                        <m:dPr>
                          <m:ctrlPr>
                            <a:rPr lang="en-US" altLang="zh-CN" b="0" i="1" dirty="0" smtClean="0">
                              <a:latin typeface="Cambria Math"/>
                            </a:rPr>
                          </m:ctrlPr>
                        </m:dPr>
                        <m:e>
                          <m:r>
                            <m:rPr>
                              <m:sty m:val="p"/>
                            </m:rPr>
                            <a:rPr lang="en-US" altLang="zh-CN" b="0" i="0" dirty="0" smtClean="0">
                              <a:latin typeface="Cambria Math"/>
                            </a:rPr>
                            <m:t>x</m:t>
                          </m:r>
                          <m:r>
                            <a:rPr lang="en-US" altLang="zh-CN" b="0" i="0" dirty="0" smtClean="0">
                              <a:latin typeface="Cambria Math"/>
                            </a:rPr>
                            <m:t>,</m:t>
                          </m:r>
                          <m:r>
                            <m:rPr>
                              <m:sty m:val="p"/>
                            </m:rPr>
                            <a:rPr lang="en-US" altLang="zh-CN" b="0" i="0" dirty="0" smtClean="0">
                              <a:latin typeface="Cambria Math"/>
                            </a:rPr>
                            <m:t>y</m:t>
                          </m:r>
                        </m:e>
                      </m:d>
                      <m:r>
                        <a:rPr lang="en-US" altLang="zh-CN" b="0" i="0" dirty="0" smtClean="0">
                          <a:latin typeface="Cambria Math"/>
                        </a:rPr>
                        <m:t>=</m:t>
                      </m:r>
                      <m:d>
                        <m:dPr>
                          <m:begChr m:val="{"/>
                          <m:endChr m:val=""/>
                          <m:ctrlPr>
                            <a:rPr lang="en-US" altLang="zh-CN" b="0" i="1" dirty="0" smtClean="0">
                              <a:latin typeface="Cambria Math"/>
                            </a:rPr>
                          </m:ctrlPr>
                        </m:dPr>
                        <m:e>
                          <m:eqArr>
                            <m:eqArrPr>
                              <m:ctrlPr>
                                <a:rPr lang="en-US" altLang="zh-CN" b="0" i="1" dirty="0" smtClean="0">
                                  <a:latin typeface="Cambria Math"/>
                                </a:rPr>
                              </m:ctrlPr>
                            </m:eqArrPr>
                            <m:e>
                              <m:r>
                                <a:rPr lang="en-US" altLang="zh-CN" b="0" i="1" dirty="0" smtClean="0">
                                  <a:latin typeface="Cambria Math"/>
                                </a:rPr>
                                <m:t>1  </m:t>
                              </m:r>
                              <m:r>
                                <a:rPr lang="zh-CN" altLang="en-US" i="1" dirty="0">
                                  <a:latin typeface="Cambria Math"/>
                                </a:rPr>
                                <m:t>如果</m:t>
                              </m:r>
                              <m:r>
                                <a:rPr lang="en-US" altLang="zh-CN" b="0" i="1" dirty="0" smtClean="0">
                                  <a:latin typeface="Cambria Math"/>
                                </a:rPr>
                                <m:t>𝑦</m:t>
                              </m:r>
                              <m:r>
                                <a:rPr lang="en-US" altLang="zh-CN" b="0" i="1" dirty="0" smtClean="0">
                                  <a:latin typeface="Cambria Math"/>
                                </a:rPr>
                                <m:t>=</m:t>
                              </m:r>
                              <m:r>
                                <a:rPr lang="zh-CN" altLang="en-US" i="1" dirty="0">
                                  <a:latin typeface="Cambria Math"/>
                                </a:rPr>
                                <m:t>量词</m:t>
                              </m:r>
                              <m:r>
                                <a:rPr lang="zh-CN" altLang="en-US" i="1" dirty="0" smtClean="0">
                                  <a:latin typeface="Cambria Math"/>
                                </a:rPr>
                                <m:t>并且</m:t>
                              </m:r>
                              <m:r>
                                <a:rPr lang="en-US" altLang="zh-CN" b="0" i="1" dirty="0" smtClean="0">
                                  <a:latin typeface="Cambria Math"/>
                                </a:rPr>
                                <m:t>𝑥</m:t>
                              </m:r>
                              <m:r>
                                <a:rPr lang="zh-CN" altLang="en-US" i="1" dirty="0">
                                  <a:latin typeface="Cambria Math"/>
                                </a:rPr>
                                <m:t>表示</m:t>
                              </m:r>
                              <m:r>
                                <a:rPr lang="zh-CN" altLang="en-US" i="1" dirty="0" smtClean="0">
                                  <a:latin typeface="Cambria Math"/>
                                </a:rPr>
                                <m:t>当前</m:t>
                              </m:r>
                              <m:r>
                                <a:rPr lang="zh-CN" altLang="en-US" b="0" i="1" dirty="0" smtClean="0">
                                  <a:latin typeface="Cambria Math"/>
                                </a:rPr>
                                <m:t>词的</m:t>
                              </m:r>
                              <m:r>
                                <a:rPr lang="zh-CN" altLang="en-US" i="1" dirty="0">
                                  <a:latin typeface="Cambria Math"/>
                                </a:rPr>
                                <m:t>下一个</m:t>
                              </m:r>
                              <m:r>
                                <a:rPr lang="zh-CN" altLang="en-US" b="0" i="1" dirty="0" smtClean="0">
                                  <a:latin typeface="Cambria Math"/>
                                </a:rPr>
                                <m:t>词是</m:t>
                              </m:r>
                              <m:r>
                                <a:rPr lang="zh-CN" altLang="en-US" b="0" i="1" dirty="0" smtClean="0">
                                  <a:latin typeface="Cambria Math"/>
                                </a:rPr>
                                <m:t>“</m:t>
                              </m:r>
                              <m:r>
                                <a:rPr lang="zh-CN" altLang="en-US" b="0" i="1" dirty="0" smtClean="0">
                                  <a:latin typeface="Cambria Math"/>
                                </a:rPr>
                                <m:t>一</m:t>
                              </m:r>
                              <m:r>
                                <a:rPr lang="zh-CN" altLang="en-US" b="0" i="1" dirty="0" smtClean="0">
                                  <a:latin typeface="Cambria Math"/>
                                </a:rPr>
                                <m:t>”</m:t>
                              </m:r>
                            </m:e>
                            <m:e>
                              <m:r>
                                <a:rPr lang="en-US" altLang="zh-CN" b="0" i="1" dirty="0" smtClean="0">
                                  <a:latin typeface="Cambria Math"/>
                                </a:rPr>
                                <m:t>0  </m:t>
                              </m:r>
                              <m:r>
                                <a:rPr lang="zh-CN" altLang="en-US" i="1" dirty="0">
                                  <a:latin typeface="Cambria Math"/>
                                </a:rPr>
                                <m:t>否则</m:t>
                              </m:r>
                              <m:r>
                                <a:rPr lang="en-US" altLang="zh-CN" b="0" i="1" dirty="0" smtClean="0">
                                  <a:latin typeface="Cambria Math"/>
                                </a:rPr>
                                <m:t>                                                                                      </m:t>
                              </m:r>
                            </m:e>
                          </m:eqArr>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1211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b="1" dirty="0"/>
                  <a:t>（</a:t>
                </a:r>
                <a:r>
                  <a:rPr lang="en-US" altLang="zh-CN" b="1" dirty="0"/>
                  <a:t>5</a:t>
                </a:r>
                <a:r>
                  <a:rPr lang="zh-CN" altLang="zh-CN" b="1" dirty="0"/>
                  <a:t>）特征的期望概率</a:t>
                </a:r>
                <a:r>
                  <a:rPr lang="zh-CN" altLang="zh-CN" dirty="0"/>
                  <a:t>是特征在所学习的随机事件中的真实分布为：</a:t>
                </a:r>
              </a:p>
              <a:p>
                <a:pPr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a:rPr>
                        <m:t>p</m:t>
                      </m:r>
                      <m:d>
                        <m:dPr>
                          <m:ctrlPr>
                            <a:rPr lang="zh-CN" altLang="zh-CN" i="1">
                              <a:latin typeface="Cambria Math"/>
                            </a:rPr>
                          </m:ctrlPr>
                        </m:dPr>
                        <m:e>
                          <m:r>
                            <m:rPr>
                              <m:sty m:val="p"/>
                            </m:rPr>
                            <a:rPr lang="en-US" altLang="zh-CN">
                              <a:latin typeface="Cambria Math"/>
                            </a:rPr>
                            <m:t>f</m:t>
                          </m:r>
                        </m:e>
                      </m:d>
                      <m:r>
                        <a:rPr lang="en-US" altLang="zh-CN">
                          <a:latin typeface="Cambria Math"/>
                        </a:rPr>
                        <m:t>=</m:t>
                      </m:r>
                      <m:nary>
                        <m:naryPr>
                          <m:chr m:val="∑"/>
                          <m:limLoc m:val="undOvr"/>
                          <m:supHide m:val="on"/>
                          <m:ctrlPr>
                            <a:rPr lang="zh-CN" altLang="zh-CN" i="1">
                              <a:latin typeface="Cambria Math"/>
                            </a:rPr>
                          </m:ctrlPr>
                        </m:naryPr>
                        <m:sub>
                          <m:r>
                            <a:rPr lang="en-US" altLang="zh-CN" i="1">
                              <a:latin typeface="Cambria Math"/>
                            </a:rPr>
                            <m:t>𝑥</m:t>
                          </m:r>
                          <m:r>
                            <a:rPr lang="en-US" altLang="zh-CN" i="1">
                              <a:latin typeface="Cambria Math"/>
                            </a:rPr>
                            <m:t>,</m:t>
                          </m:r>
                          <m:r>
                            <a:rPr lang="en-US" altLang="zh-CN" i="1">
                              <a:latin typeface="Cambria Math"/>
                            </a:rPr>
                            <m:t>𝑦</m:t>
                          </m:r>
                        </m:sub>
                        <m:sup/>
                        <m:e>
                          <m:acc>
                            <m:accPr>
                              <m:chr m:val="̃"/>
                              <m:ctrlPr>
                                <a:rPr lang="zh-CN" altLang="zh-CN" i="1">
                                  <a:latin typeface="Cambria Math"/>
                                </a:rPr>
                              </m:ctrlPr>
                            </m:accPr>
                            <m:e>
                              <m:r>
                                <a:rPr lang="en-US" altLang="zh-CN" i="1">
                                  <a:latin typeface="Cambria Math"/>
                                </a:rPr>
                                <m:t>𝑝</m:t>
                              </m:r>
                            </m:e>
                          </m:acc>
                          <m:d>
                            <m:dPr>
                              <m:ctrlPr>
                                <a:rPr lang="zh-CN" altLang="zh-CN" i="1">
                                  <a:latin typeface="Cambria Math"/>
                                </a:rPr>
                              </m:ctrlPr>
                            </m:dPr>
                            <m:e>
                              <m:r>
                                <a:rPr lang="en-US" altLang="zh-CN" i="1">
                                  <a:latin typeface="Cambria Math"/>
                                </a:rPr>
                                <m:t>𝑥</m:t>
                              </m:r>
                            </m:e>
                          </m:d>
                          <m:r>
                            <a:rPr lang="en-US" altLang="zh-CN" i="1">
                              <a:latin typeface="Cambria Math"/>
                            </a:rPr>
                            <m:t>𝑝</m:t>
                          </m:r>
                          <m:d>
                            <m:dPr>
                              <m:ctrlPr>
                                <a:rPr lang="zh-CN" altLang="zh-CN" i="1">
                                  <a:latin typeface="Cambria Math"/>
                                </a:rPr>
                              </m:ctrlPr>
                            </m:dPr>
                            <m:e>
                              <m:r>
                                <a:rPr lang="en-US" altLang="zh-CN" i="1">
                                  <a:latin typeface="Cambria Math"/>
                                </a:rPr>
                                <m:t>𝑦</m:t>
                              </m:r>
                            </m:e>
                            <m:e>
                              <m:r>
                                <a:rPr lang="en-US" altLang="zh-CN" i="1">
                                  <a:latin typeface="Cambria Math"/>
                                </a:rPr>
                                <m:t>𝑥</m:t>
                              </m:r>
                            </m:e>
                          </m:d>
                          <m:r>
                            <a:rPr lang="en-US" altLang="zh-CN" i="1">
                              <a:latin typeface="Cambria Math"/>
                            </a:rPr>
                            <m:t>𝑓</m:t>
                          </m:r>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e>
                      </m:nary>
                    </m:oMath>
                  </m:oMathPara>
                </a14:m>
                <a:endParaRPr lang="zh-CN" altLang="zh-CN" dirty="0"/>
              </a:p>
              <a:p>
                <a:r>
                  <a:rPr lang="en-US" altLang="zh-CN" dirty="0"/>
                  <a:t>	</a:t>
                </a:r>
                <a:r>
                  <a:rPr lang="zh-CN" altLang="zh-CN" dirty="0" smtClean="0"/>
                  <a:t>其中</a:t>
                </a:r>
                <a:r>
                  <a:rPr lang="zh-CN" altLang="zh-CN" dirty="0"/>
                  <a:t>，</a:t>
                </a:r>
                <a14:m>
                  <m:oMath xmlns:m="http://schemas.openxmlformats.org/officeDocument/2006/math">
                    <m:acc>
                      <m:accPr>
                        <m:chr m:val="̃"/>
                        <m:ctrlPr>
                          <a:rPr lang="zh-CN" altLang="zh-CN" i="1">
                            <a:latin typeface="Cambria Math"/>
                          </a:rPr>
                        </m:ctrlPr>
                      </m:accPr>
                      <m:e>
                        <m:r>
                          <a:rPr lang="en-US" altLang="zh-CN" i="1">
                            <a:latin typeface="Cambria Math"/>
                          </a:rPr>
                          <m:t>𝑝</m:t>
                        </m:r>
                      </m:e>
                    </m:acc>
                  </m:oMath>
                </a14:m>
                <a:r>
                  <a:rPr lang="en-US" altLang="zh-CN" dirty="0"/>
                  <a:t>(y|x)</a:t>
                </a:r>
                <a:r>
                  <a:rPr lang="zh-CN" altLang="zh-CN" dirty="0"/>
                  <a:t>是指</a:t>
                </a:r>
                <a:r>
                  <a:rPr lang="en-US" altLang="zh-CN" dirty="0"/>
                  <a:t>x</a:t>
                </a:r>
                <a:r>
                  <a:rPr lang="zh-CN" altLang="zh-CN" dirty="0"/>
                  <a:t>出现的情况下，</a:t>
                </a:r>
                <a:r>
                  <a:rPr lang="en-US" altLang="zh-CN" dirty="0"/>
                  <a:t>y</a:t>
                </a:r>
                <a:r>
                  <a:rPr lang="zh-CN" altLang="zh-CN" dirty="0"/>
                  <a:t>的经验概率</a:t>
                </a:r>
              </a:p>
              <a:p>
                <a:pPr indent="0">
                  <a:buNone/>
                </a:pPr>
                <a:r>
                  <a:rPr lang="en-US" altLang="zh-CN" dirty="0"/>
                  <a:t>	 </a:t>
                </a:r>
                <a:r>
                  <a:rPr lang="en-US" altLang="zh-CN" dirty="0" smtClean="0"/>
                  <a:t>            </a:t>
                </a:r>
                <a:r>
                  <a:rPr lang="en-US" altLang="zh-CN" dirty="0"/>
                  <a:t>p(y|x)</a:t>
                </a:r>
                <a:r>
                  <a:rPr lang="zh-CN" altLang="zh-CN" dirty="0"/>
                  <a:t>是指</a:t>
                </a:r>
                <a:r>
                  <a:rPr lang="en-US" altLang="zh-CN" dirty="0"/>
                  <a:t>x</a:t>
                </a:r>
                <a:r>
                  <a:rPr lang="zh-CN" altLang="zh-CN" dirty="0"/>
                  <a:t>出现的情况下，</a:t>
                </a:r>
                <a:r>
                  <a:rPr lang="en-US" altLang="zh-CN" dirty="0"/>
                  <a:t>y</a:t>
                </a:r>
                <a:r>
                  <a:rPr lang="zh-CN" altLang="zh-CN" dirty="0"/>
                  <a:t>的真实概率</a:t>
                </a:r>
              </a:p>
              <a:p>
                <a:pPr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62"/>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954974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b="1" dirty="0"/>
                  <a:t>（</a:t>
                </a:r>
                <a:r>
                  <a:rPr lang="en-US" altLang="zh-CN" b="1" dirty="0"/>
                  <a:t>6</a:t>
                </a:r>
                <a:r>
                  <a:rPr lang="zh-CN" altLang="zh-CN" b="1" dirty="0"/>
                  <a:t>）</a:t>
                </a:r>
                <a:r>
                  <a:rPr lang="zh-CN" altLang="zh-CN" dirty="0"/>
                  <a:t>特征的经验概率与期望概率应该一致，即：</a:t>
                </a:r>
              </a:p>
              <a:p>
                <a:pPr indent="0" algn="ctr">
                  <a:buNone/>
                </a:pPr>
                <a:r>
                  <a:rPr lang="en-US" altLang="zh-CN" dirty="0"/>
                  <a:t>p(f)=</a:t>
                </a:r>
                <a14:m>
                  <m:oMath xmlns:m="http://schemas.openxmlformats.org/officeDocument/2006/math">
                    <m:r>
                      <a:rPr lang="en-US" altLang="zh-CN">
                        <a:latin typeface="Cambria Math"/>
                      </a:rPr>
                      <m:t> </m:t>
                    </m:r>
                    <m:acc>
                      <m:accPr>
                        <m:chr m:val="̃"/>
                        <m:ctrlPr>
                          <a:rPr lang="zh-CN" altLang="zh-CN" i="1">
                            <a:latin typeface="Cambria Math"/>
                          </a:rPr>
                        </m:ctrlPr>
                      </m:accPr>
                      <m:e>
                        <m:r>
                          <a:rPr lang="en-US" altLang="zh-CN" i="1">
                            <a:latin typeface="Cambria Math"/>
                          </a:rPr>
                          <m:t>𝑝</m:t>
                        </m:r>
                      </m:e>
                    </m:acc>
                  </m:oMath>
                </a14:m>
                <a:r>
                  <a:rPr lang="en-US" altLang="zh-CN" dirty="0"/>
                  <a:t>(f)</a:t>
                </a:r>
                <a:endParaRPr lang="zh-CN" altLang="zh-CN" dirty="0"/>
              </a:p>
              <a:p>
                <a:r>
                  <a:rPr lang="zh-CN" altLang="zh-CN" dirty="0" smtClean="0"/>
                  <a:t>即</a:t>
                </a:r>
                <a:r>
                  <a:rPr lang="zh-CN" altLang="zh-CN" dirty="0"/>
                  <a:t>：</a:t>
                </a:r>
              </a:p>
              <a:p>
                <a:pPr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zh-CN" altLang="zh-CN" i="1">
                              <a:latin typeface="Cambria Math"/>
                            </a:rPr>
                          </m:ctrlPr>
                        </m:naryPr>
                        <m:sub>
                          <m:r>
                            <m:rPr>
                              <m:sty m:val="p"/>
                            </m:rPr>
                            <a:rPr lang="en-US" altLang="zh-CN">
                              <a:latin typeface="Cambria Math"/>
                            </a:rPr>
                            <m:t>x</m:t>
                          </m:r>
                          <m:r>
                            <a:rPr lang="en-US" altLang="zh-CN">
                              <a:latin typeface="Cambria Math"/>
                            </a:rPr>
                            <m:t>,</m:t>
                          </m:r>
                          <m:r>
                            <m:rPr>
                              <m:sty m:val="p"/>
                            </m:rPr>
                            <a:rPr lang="en-US" altLang="zh-CN">
                              <a:latin typeface="Cambria Math"/>
                            </a:rPr>
                            <m:t>y</m:t>
                          </m:r>
                        </m:sub>
                        <m:sup/>
                        <m:e>
                          <m:acc>
                            <m:accPr>
                              <m:chr m:val="̃"/>
                              <m:ctrlPr>
                                <a:rPr lang="zh-CN" altLang="zh-CN" i="1">
                                  <a:latin typeface="Cambria Math"/>
                                </a:rPr>
                              </m:ctrlPr>
                            </m:accPr>
                            <m:e>
                              <m:r>
                                <a:rPr lang="en-US" altLang="zh-CN" i="1">
                                  <a:latin typeface="Cambria Math"/>
                                </a:rPr>
                                <m:t>𝑝</m:t>
                              </m:r>
                            </m:e>
                          </m:acc>
                          <m:d>
                            <m:dPr>
                              <m:ctrlPr>
                                <a:rPr lang="zh-CN" altLang="zh-CN" i="1">
                                  <a:latin typeface="Cambria Math"/>
                                </a:rPr>
                              </m:ctrlPr>
                            </m:dPr>
                            <m:e>
                              <m:r>
                                <a:rPr lang="en-US" altLang="zh-CN" i="1">
                                  <a:latin typeface="Cambria Math"/>
                                </a:rPr>
                                <m:t>𝑥</m:t>
                              </m:r>
                            </m:e>
                          </m:d>
                          <m:r>
                            <a:rPr lang="en-US" altLang="zh-CN" i="1">
                              <a:latin typeface="Cambria Math"/>
                            </a:rPr>
                            <m:t>𝑝</m:t>
                          </m:r>
                          <m:d>
                            <m:dPr>
                              <m:ctrlPr>
                                <a:rPr lang="zh-CN" altLang="zh-CN" i="1">
                                  <a:latin typeface="Cambria Math"/>
                                </a:rPr>
                              </m:ctrlPr>
                            </m:dPr>
                            <m:e>
                              <m:r>
                                <m:rPr>
                                  <m:sty m:val="p"/>
                                </m:rPr>
                                <a:rPr lang="en-US" altLang="zh-CN">
                                  <a:latin typeface="Cambria Math"/>
                                </a:rPr>
                                <m:t>y</m:t>
                              </m:r>
                            </m:e>
                            <m:e>
                              <m:r>
                                <m:rPr>
                                  <m:sty m:val="p"/>
                                </m:rPr>
                                <a:rPr lang="en-US" altLang="zh-CN">
                                  <a:latin typeface="Cambria Math"/>
                                </a:rPr>
                                <m:t>x</m:t>
                              </m:r>
                            </m:e>
                          </m:d>
                          <m:r>
                            <m:rPr>
                              <m:sty m:val="p"/>
                            </m:rPr>
                            <a:rPr lang="en-US" altLang="zh-CN">
                              <a:latin typeface="Cambria Math"/>
                            </a:rPr>
                            <m:t>f</m:t>
                          </m:r>
                          <m:d>
                            <m:dPr>
                              <m:ctrlPr>
                                <a:rPr lang="zh-CN" altLang="zh-CN" i="1">
                                  <a:latin typeface="Cambria Math"/>
                                </a:rPr>
                              </m:ctrlPr>
                            </m:dPr>
                            <m:e>
                              <m:r>
                                <m:rPr>
                                  <m:sty m:val="p"/>
                                </m:rPr>
                                <a:rPr lang="en-US" altLang="zh-CN">
                                  <a:latin typeface="Cambria Math"/>
                                </a:rPr>
                                <m:t>x</m:t>
                              </m:r>
                              <m:r>
                                <a:rPr lang="en-US" altLang="zh-CN">
                                  <a:latin typeface="Cambria Math"/>
                                </a:rPr>
                                <m:t>,</m:t>
                              </m:r>
                              <m:r>
                                <m:rPr>
                                  <m:sty m:val="p"/>
                                </m:rPr>
                                <a:rPr lang="en-US" altLang="zh-CN">
                                  <a:latin typeface="Cambria Math"/>
                                </a:rPr>
                                <m:t>y</m:t>
                              </m:r>
                            </m:e>
                          </m:d>
                          <m:r>
                            <a:rPr lang="en-US" altLang="zh-CN">
                              <a:latin typeface="Cambria Math"/>
                            </a:rPr>
                            <m:t>=</m:t>
                          </m:r>
                          <m:nary>
                            <m:naryPr>
                              <m:chr m:val="∑"/>
                              <m:limLoc m:val="undOvr"/>
                              <m:supHide m:val="on"/>
                              <m:ctrlPr>
                                <a:rPr lang="zh-CN" altLang="zh-CN" i="1">
                                  <a:latin typeface="Cambria Math"/>
                                </a:rPr>
                              </m:ctrlPr>
                            </m:naryPr>
                            <m:sub>
                              <m:r>
                                <a:rPr lang="en-US" altLang="zh-CN" i="1">
                                  <a:latin typeface="Cambria Math"/>
                                </a:rPr>
                                <m:t>𝑥</m:t>
                              </m:r>
                              <m:r>
                                <a:rPr lang="en-US" altLang="zh-CN" i="1">
                                  <a:latin typeface="Cambria Math"/>
                                </a:rPr>
                                <m:t>,</m:t>
                              </m:r>
                              <m:r>
                                <a:rPr lang="en-US" altLang="zh-CN" i="1">
                                  <a:latin typeface="Cambria Math"/>
                                </a:rPr>
                                <m:t>𝑦</m:t>
                              </m:r>
                            </m:sub>
                            <m:sup/>
                            <m:e>
                              <m:acc>
                                <m:accPr>
                                  <m:chr m:val="̃"/>
                                  <m:ctrlPr>
                                    <a:rPr lang="zh-CN" altLang="zh-CN" i="1">
                                      <a:latin typeface="Cambria Math"/>
                                    </a:rPr>
                                  </m:ctrlPr>
                                </m:accPr>
                                <m:e>
                                  <m:r>
                                    <a:rPr lang="en-US" altLang="zh-CN" i="1">
                                      <a:latin typeface="Cambria Math"/>
                                    </a:rPr>
                                    <m:t>𝑝</m:t>
                                  </m:r>
                                </m:e>
                              </m:acc>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𝑓</m:t>
                              </m:r>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e>
                          </m:nary>
                        </m:e>
                      </m:nary>
                    </m:oMath>
                  </m:oMathPara>
                </a14:m>
                <a:endParaRPr lang="zh-CN" altLang="zh-CN" dirty="0"/>
              </a:p>
              <a:p>
                <a:r>
                  <a:rPr lang="zh-CN" altLang="zh-CN" dirty="0" smtClean="0"/>
                  <a:t>上面</a:t>
                </a:r>
                <a:r>
                  <a:rPr lang="zh-CN" altLang="zh-CN" dirty="0"/>
                  <a:t>的式子即称为</a:t>
                </a:r>
                <a:r>
                  <a:rPr lang="zh-CN" altLang="zh-CN" b="1" dirty="0"/>
                  <a:t>约束等式</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71"/>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365928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371600" y="2438400"/>
                <a:ext cx="6400800" cy="3222848"/>
              </a:xfrm>
            </p:spPr>
            <p:txBody>
              <a:bodyPr>
                <a:normAutofit fontScale="85000" lnSpcReduction="20000"/>
              </a:bodyPr>
              <a:lstStyle/>
              <a:p>
                <a:r>
                  <a:rPr lang="zh-CN" altLang="zh-CN" sz="2100" b="1" dirty="0"/>
                  <a:t>（</a:t>
                </a:r>
                <a:r>
                  <a:rPr lang="en-US" altLang="zh-CN" sz="2100" b="1" dirty="0"/>
                  <a:t>7</a:t>
                </a:r>
                <a:r>
                  <a:rPr lang="zh-CN" altLang="zh-CN" sz="2100" b="1" dirty="0"/>
                  <a:t>）</a:t>
                </a:r>
                <a:r>
                  <a:rPr lang="zh-CN" altLang="zh-CN" sz="2100" dirty="0"/>
                  <a:t>设存在</a:t>
                </a:r>
                <a:r>
                  <a:rPr lang="en-US" altLang="zh-CN" sz="2100" dirty="0"/>
                  <a:t>k</a:t>
                </a:r>
                <a:r>
                  <a:rPr lang="zh-CN" altLang="zh-CN" sz="2100" dirty="0"/>
                  <a:t>个特征</a:t>
                </a:r>
                <a:r>
                  <a:rPr lang="en-US" altLang="zh-CN" sz="2100" dirty="0"/>
                  <a:t>f</a:t>
                </a:r>
                <a:r>
                  <a:rPr lang="en-US" altLang="zh-CN" sz="2100" baseline="-25000" dirty="0"/>
                  <a:t>i</a:t>
                </a:r>
                <a:r>
                  <a:rPr lang="en-US" altLang="zh-CN" sz="2100" dirty="0"/>
                  <a:t>(i=1,2,</a:t>
                </a:r>
                <a:r>
                  <a:rPr lang="zh-CN" altLang="zh-CN" sz="2100" dirty="0"/>
                  <a:t>…</a:t>
                </a:r>
                <a:r>
                  <a:rPr lang="en-US" altLang="zh-CN" sz="2100" dirty="0"/>
                  <a:t>,k)</a:t>
                </a:r>
                <a:r>
                  <a:rPr lang="zh-CN" altLang="zh-CN" sz="2100" dirty="0"/>
                  <a:t>，多个约束等式构成的集合叫做</a:t>
                </a:r>
                <a:r>
                  <a:rPr lang="zh-CN" altLang="zh-CN" sz="2100" b="1" dirty="0"/>
                  <a:t>约束集</a:t>
                </a:r>
                <a:r>
                  <a:rPr lang="zh-CN" altLang="zh-CN" sz="2100" dirty="0"/>
                  <a:t>，可表示为：</a:t>
                </a:r>
              </a:p>
              <a:p>
                <a:pPr indent="0" algn="ctr">
                  <a:buNone/>
                </a:pPr>
                <a:r>
                  <a:rPr lang="en-US" altLang="zh-CN" sz="2100" dirty="0"/>
                  <a:t>C={p</a:t>
                </a:r>
                <a:r>
                  <a:rPr lang="zh-CN" altLang="zh-CN" sz="2100" dirty="0"/>
                  <a:t>∈</a:t>
                </a:r>
                <a:r>
                  <a:rPr lang="en-US" altLang="zh-CN" sz="2100" dirty="0"/>
                  <a:t>P| p(f)=</a:t>
                </a:r>
                <a14:m>
                  <m:oMath xmlns:m="http://schemas.openxmlformats.org/officeDocument/2006/math">
                    <m:r>
                      <a:rPr lang="en-US" altLang="zh-CN" sz="2100">
                        <a:latin typeface="Cambria Math"/>
                      </a:rPr>
                      <m:t> </m:t>
                    </m:r>
                    <m:acc>
                      <m:accPr>
                        <m:chr m:val="̃"/>
                        <m:ctrlPr>
                          <a:rPr lang="zh-CN" altLang="zh-CN" sz="2100" i="1">
                            <a:latin typeface="Cambria Math"/>
                          </a:rPr>
                        </m:ctrlPr>
                      </m:accPr>
                      <m:e>
                        <m:r>
                          <a:rPr lang="en-US" altLang="zh-CN" sz="2100" i="1">
                            <a:latin typeface="Cambria Math"/>
                          </a:rPr>
                          <m:t>𝑝</m:t>
                        </m:r>
                      </m:e>
                    </m:acc>
                  </m:oMath>
                </a14:m>
                <a:r>
                  <a:rPr lang="en-US" altLang="zh-CN" sz="2100" dirty="0"/>
                  <a:t>(f)},i</a:t>
                </a:r>
                <a:r>
                  <a:rPr lang="zh-CN" altLang="zh-CN" sz="2100" dirty="0"/>
                  <a:t>∈</a:t>
                </a:r>
                <a:r>
                  <a:rPr lang="en-US" altLang="zh-CN" sz="2100" dirty="0"/>
                  <a:t>{i=1,2,</a:t>
                </a:r>
                <a:r>
                  <a:rPr lang="zh-CN" altLang="zh-CN" sz="2100" dirty="0"/>
                  <a:t>…，</a:t>
                </a:r>
                <a:r>
                  <a:rPr lang="en-US" altLang="zh-CN" sz="2100" dirty="0"/>
                  <a:t>k}</a:t>
                </a:r>
                <a:endParaRPr lang="zh-CN" altLang="zh-CN" sz="2100" dirty="0"/>
              </a:p>
              <a:p>
                <a:r>
                  <a:rPr lang="zh-CN" altLang="zh-CN" sz="2100" b="1" dirty="0"/>
                  <a:t>（</a:t>
                </a:r>
                <a:r>
                  <a:rPr lang="en-US" altLang="zh-CN" sz="2100" b="1" dirty="0"/>
                  <a:t>8</a:t>
                </a:r>
                <a:r>
                  <a:rPr lang="zh-CN" altLang="zh-CN" sz="2100" b="1" dirty="0"/>
                  <a:t>）</a:t>
                </a:r>
                <a:r>
                  <a:rPr lang="zh-CN" altLang="zh-CN" sz="2100" dirty="0"/>
                  <a:t>最大熵模型，是满足约束条件的所有模型中熵最大的模型，即：</a:t>
                </a:r>
              </a:p>
              <a:p>
                <a:pPr indent="0" algn="ctr">
                  <a:buNone/>
                </a:pPr>
                <a:r>
                  <a:rPr lang="en-US" altLang="zh-CN" sz="2100" dirty="0"/>
                  <a:t>p*=</a:t>
                </a:r>
                <a:r>
                  <a:rPr lang="en-US" altLang="zh-CN" sz="2100" dirty="0" err="1"/>
                  <a:t>argmaxH</a:t>
                </a:r>
                <a:r>
                  <a:rPr lang="en-US" altLang="zh-CN" sz="2100" dirty="0"/>
                  <a:t>(p)</a:t>
                </a:r>
                <a:endParaRPr lang="zh-CN" altLang="zh-CN" sz="2100" dirty="0"/>
              </a:p>
              <a:p>
                <a:pPr indent="0">
                  <a:buNone/>
                </a:pPr>
                <a:r>
                  <a:rPr lang="en-US" altLang="zh-CN" sz="2100" dirty="0" smtClean="0"/>
                  <a:t>	</a:t>
                </a:r>
                <a:r>
                  <a:rPr lang="zh-CN" altLang="zh-CN" sz="2100" dirty="0" smtClean="0"/>
                  <a:t>其中</a:t>
                </a:r>
                <a:r>
                  <a:rPr lang="en-US" altLang="zh-CN" sz="2100" dirty="0"/>
                  <a:t>p</a:t>
                </a:r>
                <a:r>
                  <a:rPr lang="zh-CN" altLang="zh-CN" sz="2100" dirty="0"/>
                  <a:t>为满足</a:t>
                </a:r>
                <a:r>
                  <a:rPr lang="zh-CN" altLang="zh-CN" sz="2100" b="1" dirty="0"/>
                  <a:t>约束集</a:t>
                </a:r>
                <a:r>
                  <a:rPr lang="en-US" altLang="zh-CN" sz="2100" b="1" dirty="0"/>
                  <a:t>C</a:t>
                </a:r>
                <a:r>
                  <a:rPr lang="zh-CN" altLang="zh-CN" sz="2100" dirty="0"/>
                  <a:t>条件下的某一统计模型</a:t>
                </a:r>
                <a:r>
                  <a:rPr lang="zh-CN" altLang="zh-CN" sz="2100" dirty="0" smtClean="0"/>
                  <a:t>。</a:t>
                </a:r>
                <a:r>
                  <a:rPr lang="en-US" altLang="zh-CN" sz="2100" b="1" dirty="0" err="1" smtClean="0"/>
                  <a:t>argmax</a:t>
                </a:r>
                <a:r>
                  <a:rPr lang="zh-CN" altLang="zh-CN" sz="2100" dirty="0"/>
                  <a:t>表示寻找具有最大评分的参量。</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371600" y="2438400"/>
                <a:ext cx="6400800" cy="3222848"/>
              </a:xfrm>
              <a:blipFill rotWithShape="1">
                <a:blip r:embed="rId2"/>
                <a:stretch>
                  <a:fillRect l="-762" r="-762" b="-378"/>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3386742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b="1" dirty="0" smtClean="0"/>
                  <a:t>（</a:t>
                </a:r>
                <a:r>
                  <a:rPr lang="en-US" altLang="zh-CN" b="1" dirty="0" smtClean="0"/>
                  <a:t>9</a:t>
                </a:r>
                <a:r>
                  <a:rPr lang="zh-CN" altLang="en-US" b="1" dirty="0" smtClean="0"/>
                  <a:t>）</a:t>
                </a:r>
                <a:r>
                  <a:rPr lang="zh-CN" altLang="en-US" dirty="0" smtClean="0"/>
                  <a:t>于是</a:t>
                </a:r>
                <a:r>
                  <a:rPr lang="zh-CN" altLang="en-US" dirty="0" smtClean="0"/>
                  <a:t>我们可以把这个最大熵模型表示成：在满足约束条件中选择熵最大的那个。</a:t>
                </a:r>
                <a:endParaRPr lang="en-US" altLang="zh-CN" dirty="0" smtClean="0"/>
              </a:p>
              <a:p>
                <a:r>
                  <a:rPr lang="zh-CN" altLang="en-US" b="1" dirty="0" smtClean="0"/>
                  <a:t>这是一个有约束的优化问题</a:t>
                </a:r>
                <a:r>
                  <a:rPr lang="zh-CN" altLang="en-US" dirty="0" smtClean="0"/>
                  <a:t>：</a:t>
                </a:r>
                <a:endParaRPr lang="en-US" altLang="zh-CN" dirty="0" smtClean="0"/>
              </a:p>
              <a:p>
                <a14:m>
                  <m:oMath xmlns:m="http://schemas.openxmlformats.org/officeDocument/2006/math">
                    <m:sSup>
                      <m:sSupPr>
                        <m:ctrlPr>
                          <a:rPr lang="en-US" altLang="zh-CN" i="1" smtClean="0">
                            <a:latin typeface="Cambria Math"/>
                          </a:rPr>
                        </m:ctrlPr>
                      </m:sSupPr>
                      <m:e>
                        <m:r>
                          <a:rPr lang="en-US" altLang="zh-CN" b="0" i="1" smtClean="0">
                            <a:latin typeface="Cambria Math"/>
                          </a:rPr>
                          <m:t>𝑝</m:t>
                        </m:r>
                      </m:e>
                      <m:sup>
                        <m:r>
                          <a:rPr lang="en-US" altLang="zh-CN" b="0" i="1" smtClean="0">
                            <a:latin typeface="Cambria Math"/>
                          </a:rPr>
                          <m:t>∗</m:t>
                        </m:r>
                      </m:sup>
                    </m:sSup>
                    <m:r>
                      <a:rPr lang="en-US" altLang="zh-CN" b="0" i="1" smtClean="0">
                        <a:latin typeface="Cambria Math"/>
                      </a:rPr>
                      <m:t>=</m:t>
                    </m:r>
                    <m:func>
                      <m:funcPr>
                        <m:ctrlPr>
                          <a:rPr lang="en-US" altLang="zh-CN" b="0" i="1" smtClean="0">
                            <a:latin typeface="Cambria Math"/>
                          </a:rPr>
                        </m:ctrlPr>
                      </m:funcPr>
                      <m:fName>
                        <m:r>
                          <m:rPr>
                            <m:sty m:val="p"/>
                          </m:rPr>
                          <a:rPr lang="en-US" altLang="zh-CN" b="0" i="0" smtClean="0">
                            <a:latin typeface="Cambria Math"/>
                          </a:rPr>
                          <m:t>arg</m:t>
                        </m:r>
                      </m:fName>
                      <m:e>
                        <m:func>
                          <m:funcPr>
                            <m:ctrlPr>
                              <a:rPr lang="en-US" altLang="zh-CN" b="0" i="1" smtClean="0">
                                <a:latin typeface="Cambria Math"/>
                              </a:rPr>
                            </m:ctrlPr>
                          </m:funcPr>
                          <m:fName>
                            <m:r>
                              <m:rPr>
                                <m:sty m:val="p"/>
                              </m:rPr>
                              <a:rPr lang="en-US" altLang="zh-CN" b="0" i="0" smtClean="0">
                                <a:latin typeface="Cambria Math"/>
                              </a:rPr>
                              <m:t>max</m:t>
                            </m:r>
                          </m:fName>
                          <m:e>
                            <m:r>
                              <a:rPr lang="en-US" altLang="zh-CN" b="0" i="1" smtClean="0">
                                <a:latin typeface="Cambria Math"/>
                              </a:rPr>
                              <m:t>𝐻</m:t>
                            </m:r>
                            <m:r>
                              <a:rPr lang="en-US" altLang="zh-CN" b="0" i="1" smtClean="0">
                                <a:latin typeface="Cambria Math"/>
                              </a:rPr>
                              <m:t>(</m:t>
                            </m:r>
                            <m:r>
                              <a:rPr lang="en-US" altLang="zh-CN" b="0" i="1" smtClean="0">
                                <a:latin typeface="Cambria Math"/>
                              </a:rPr>
                              <m:t>𝑝</m:t>
                            </m:r>
                            <m:r>
                              <a:rPr lang="en-US" altLang="zh-CN" b="0" i="1" smtClean="0">
                                <a:latin typeface="Cambria Math"/>
                              </a:rPr>
                              <m:t>)</m:t>
                            </m:r>
                          </m:e>
                        </m:func>
                      </m:e>
                    </m:func>
                  </m:oMath>
                </a14:m>
                <a:endParaRPr lang="en-US" altLang="zh-CN" dirty="0" smtClean="0"/>
              </a:p>
              <a:p>
                <a14:m>
                  <m:oMath xmlns:m="http://schemas.openxmlformats.org/officeDocument/2006/math">
                    <m:r>
                      <a:rPr lang="en-US" altLang="zh-CN" b="0" i="1" smtClean="0">
                        <a:latin typeface="Cambria Math"/>
                      </a:rPr>
                      <m:t>𝐶</m:t>
                    </m:r>
                    <m:r>
                      <a:rPr lang="en-US" altLang="zh-CN" b="0" i="1" smtClean="0">
                        <a:latin typeface="Cambria Math"/>
                      </a:rPr>
                      <m:t>={</m:t>
                    </m:r>
                    <m:r>
                      <a:rPr lang="en-US" altLang="zh-CN" b="0" i="1" smtClean="0">
                        <a:latin typeface="Cambria Math"/>
                      </a:rPr>
                      <m:t>𝑝</m:t>
                    </m:r>
                    <m:r>
                      <a:rPr lang="en-US" altLang="zh-CN" b="0" i="1" smtClean="0">
                        <a:latin typeface="Cambria Math"/>
                        <a:ea typeface="Cambria Math"/>
                      </a:rPr>
                      <m:t>∈</m:t>
                    </m:r>
                    <m:r>
                      <a:rPr lang="en-US" altLang="zh-CN" b="0" i="1" smtClean="0">
                        <a:latin typeface="Cambria Math"/>
                        <a:ea typeface="Cambria Math"/>
                      </a:rPr>
                      <m:t>𝑃</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𝐸</m:t>
                        </m:r>
                      </m:e>
                      <m:sub>
                        <m:r>
                          <a:rPr lang="en-US" altLang="zh-CN" b="0" i="1" smtClean="0">
                            <a:latin typeface="Cambria Math"/>
                            <a:ea typeface="Cambria Math"/>
                          </a:rPr>
                          <m:t>𝑝</m:t>
                        </m:r>
                      </m:sub>
                    </m:sSub>
                    <m:d>
                      <m:dPr>
                        <m:ctrlPr>
                          <a:rPr lang="en-US" altLang="zh-CN" b="0" i="1" smtClean="0">
                            <a:latin typeface="Cambria Math"/>
                            <a:ea typeface="Cambria Math"/>
                          </a:rPr>
                        </m:ctrlPr>
                      </m:dPr>
                      <m:e>
                        <m:sSub>
                          <m:sSubPr>
                            <m:ctrlPr>
                              <a:rPr lang="en-US" altLang="zh-CN" b="0" i="1" smtClean="0">
                                <a:latin typeface="Cambria Math"/>
                                <a:ea typeface="Cambria Math"/>
                              </a:rPr>
                            </m:ctrlPr>
                          </m:sSubPr>
                          <m:e>
                            <m:r>
                              <a:rPr lang="en-US" altLang="zh-CN" b="0" i="1" smtClean="0">
                                <a:latin typeface="Cambria Math"/>
                                <a:ea typeface="Cambria Math"/>
                              </a:rPr>
                              <m:t>𝑓</m:t>
                            </m:r>
                          </m:e>
                          <m:sub>
                            <m:r>
                              <a:rPr lang="en-US" altLang="zh-CN" b="0" i="1" smtClean="0">
                                <a:latin typeface="Cambria Math"/>
                                <a:ea typeface="Cambria Math"/>
                              </a:rPr>
                              <m:t>𝑖</m:t>
                            </m:r>
                          </m:sub>
                        </m:sSub>
                      </m:e>
                    </m:d>
                    <m:r>
                      <a:rPr lang="en-US" altLang="zh-CN" b="0" i="1" smtClean="0">
                        <a:latin typeface="Cambria Math"/>
                        <a:ea typeface="Cambria Math"/>
                      </a:rPr>
                      <m:t>=</m:t>
                    </m:r>
                    <m:acc>
                      <m:accPr>
                        <m:chr m:val="̌"/>
                        <m:ctrlPr>
                          <a:rPr lang="en-US" altLang="zh-CN" b="0" i="1" smtClean="0">
                            <a:latin typeface="Cambria Math"/>
                            <a:ea typeface="Cambria Math"/>
                          </a:rPr>
                        </m:ctrlPr>
                      </m:accPr>
                      <m:e>
                        <m:r>
                          <a:rPr lang="en-US" altLang="zh-CN" b="0" i="1" smtClean="0">
                            <a:latin typeface="Cambria Math"/>
                            <a:ea typeface="Cambria Math"/>
                          </a:rPr>
                          <m:t>𝐸</m:t>
                        </m:r>
                      </m:e>
                    </m:acc>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𝑓</m:t>
                            </m:r>
                          </m:e>
                          <m:sub>
                            <m:r>
                              <a:rPr lang="en-US" altLang="zh-CN" b="0" i="1" smtClean="0">
                                <a:latin typeface="Cambria Math"/>
                              </a:rPr>
                              <m:t>𝑖</m:t>
                            </m:r>
                          </m:sub>
                        </m:sSub>
                      </m:e>
                    </m:d>
                    <m:r>
                      <a:rPr lang="en-US" altLang="zh-CN" b="0" i="1" smtClean="0">
                        <a:latin typeface="Cambria Math"/>
                      </a:rPr>
                      <m:t> </m:t>
                    </m:r>
                    <m:r>
                      <a:rPr lang="en-US" altLang="zh-CN" b="0" i="1" smtClean="0">
                        <a:latin typeface="Cambria Math"/>
                      </a:rPr>
                      <m:t>𝑓𝑜𝑟</m:t>
                    </m:r>
                    <m:r>
                      <a:rPr lang="en-US" altLang="zh-CN" b="0" i="1" smtClean="0">
                        <a:latin typeface="Cambria Math"/>
                      </a:rPr>
                      <m:t>  </m:t>
                    </m:r>
                    <m:r>
                      <a:rPr lang="en-US" altLang="zh-CN" b="0" i="1" smtClean="0">
                        <a:latin typeface="Cambria Math"/>
                      </a:rPr>
                      <m:t>𝑖</m:t>
                    </m:r>
                    <m:r>
                      <a:rPr lang="en-US" altLang="zh-CN" b="0" i="1" smtClean="0">
                        <a:latin typeface="Cambria Math"/>
                        <a:ea typeface="Cambria Math"/>
                      </a:rPr>
                      <m:t>∈{1,2,</m:t>
                    </m:r>
                    <m:r>
                      <a:rPr lang="en-US" altLang="zh-CN" i="1">
                        <a:latin typeface="Cambria Math"/>
                        <a:ea typeface="Cambria Math"/>
                      </a:rPr>
                      <m:t>……</m:t>
                    </m:r>
                    <m:r>
                      <a:rPr lang="en-US" altLang="zh-CN" b="0" i="1" smtClean="0">
                        <a:latin typeface="Cambria Math"/>
                        <a:ea typeface="Cambria Math"/>
                      </a:rPr>
                      <m:t>,</m:t>
                    </m:r>
                    <m:r>
                      <a:rPr lang="en-US" altLang="zh-CN" b="0" i="1" smtClean="0">
                        <a:latin typeface="Cambria Math"/>
                        <a:ea typeface="Cambria Math"/>
                      </a:rPr>
                      <m:t>𝑛</m:t>
                    </m:r>
                    <m:r>
                      <a:rPr lang="en-US" altLang="zh-CN" b="0" i="1" smtClean="0">
                        <a:latin typeface="Cambria Math"/>
                        <a:ea typeface="Cambria Math"/>
                      </a:rPr>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62"/>
                </a:stretch>
              </a:blipFill>
            </p:spPr>
            <p:txBody>
              <a:bodyPr/>
              <a:lstStyle/>
              <a:p>
                <a:r>
                  <a:rPr lang="zh-CN" altLang="en-US">
                    <a:noFill/>
                  </a:rPr>
                  <a:t> </a:t>
                </a:r>
              </a:p>
            </p:txBody>
          </p:sp>
        </mc:Fallback>
      </mc:AlternateContent>
      <p:sp>
        <p:nvSpPr>
          <p:cNvPr id="5"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1448244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371600" y="2276872"/>
                <a:ext cx="6400800" cy="3456384"/>
              </a:xfrm>
            </p:spPr>
            <p:txBody>
              <a:bodyPr>
                <a:normAutofit/>
              </a:bodyPr>
              <a:lstStyle/>
              <a:p>
                <a:r>
                  <a:rPr lang="zh-CN" altLang="en-US" dirty="0" smtClean="0"/>
                  <a:t>我们可以用拉格朗日乘数法来解决这个优化问题。</a:t>
                </a:r>
                <a:endParaRPr lang="en-US" altLang="zh-CN" dirty="0" smtClean="0"/>
              </a:p>
              <a:p>
                <a:r>
                  <a:rPr lang="zh-CN" altLang="en-US" dirty="0" smtClean="0"/>
                  <a:t>具体步骤如下：</a:t>
                </a:r>
                <a:endParaRPr lang="en-US" altLang="zh-CN" dirty="0" smtClean="0"/>
              </a:p>
              <a:p>
                <a:r>
                  <a:rPr lang="zh-CN" altLang="en-US" dirty="0" smtClean="0"/>
                  <a:t>为每一个特征</a:t>
                </a:r>
                <a14:m>
                  <m:oMath xmlns:m="http://schemas.openxmlformats.org/officeDocument/2006/math">
                    <m:sSub>
                      <m:sSubPr>
                        <m:ctrlPr>
                          <a:rPr lang="en-US" altLang="zh-CN" i="1" smtClean="0">
                            <a:latin typeface="Cambria Math"/>
                          </a:rPr>
                        </m:ctrlPr>
                      </m:sSubPr>
                      <m:e>
                        <m:r>
                          <a:rPr lang="en-US" altLang="zh-CN" b="0" i="1" smtClean="0">
                            <a:latin typeface="Cambria Math"/>
                          </a:rPr>
                          <m:t>𝑓</m:t>
                        </m:r>
                      </m:e>
                      <m:sub>
                        <m:r>
                          <a:rPr lang="en-US" altLang="zh-CN" b="0" i="1" smtClean="0">
                            <a:latin typeface="Cambria Math"/>
                          </a:rPr>
                          <m:t>𝑖</m:t>
                        </m:r>
                      </m:sub>
                    </m:sSub>
                  </m:oMath>
                </a14:m>
                <a:r>
                  <a:rPr lang="zh-CN" altLang="en-US" dirty="0" smtClean="0"/>
                  <a:t>引入一个参数</a:t>
                </a:r>
                <a14:m>
                  <m:oMath xmlns:m="http://schemas.openxmlformats.org/officeDocument/2006/math">
                    <m:sSub>
                      <m:sSubPr>
                        <m:ctrlPr>
                          <a:rPr lang="en-US" altLang="zh-CN" i="1" smtClean="0">
                            <a:latin typeface="Cambria Math"/>
                          </a:rPr>
                        </m:ctrlPr>
                      </m:sSubPr>
                      <m:e>
                        <m:r>
                          <a:rPr lang="el-GR" altLang="zh-CN" i="1">
                            <a:latin typeface="Cambria Math"/>
                          </a:rPr>
                          <m:t>𝜆</m:t>
                        </m:r>
                      </m:e>
                      <m:sub>
                        <m:r>
                          <a:rPr lang="en-US" altLang="zh-CN" b="0" i="1" smtClean="0">
                            <a:latin typeface="Cambria Math"/>
                          </a:rPr>
                          <m:t>𝑖</m:t>
                        </m:r>
                      </m:sub>
                    </m:sSub>
                  </m:oMath>
                </a14:m>
                <a:r>
                  <a:rPr lang="en-US" altLang="zh-CN" dirty="0" smtClean="0"/>
                  <a:t>(</a:t>
                </a:r>
                <a:r>
                  <a:rPr lang="zh-CN" altLang="en-US" dirty="0" smtClean="0"/>
                  <a:t>称为拉格朗日算子</a:t>
                </a:r>
                <a:r>
                  <a:rPr lang="en-US" altLang="zh-CN" dirty="0" smtClean="0"/>
                  <a:t>)</a:t>
                </a:r>
                <a:r>
                  <a:rPr lang="zh-CN" altLang="en-US" dirty="0" smtClean="0"/>
                  <a:t>，另外由于</a:t>
                </a:r>
                <a:r>
                  <a:rPr lang="en-US" altLang="zh-CN" dirty="0" smtClean="0"/>
                  <a:t>p(y|x)</a:t>
                </a:r>
                <a:r>
                  <a:rPr lang="zh-CN" altLang="en-US" dirty="0" smtClean="0"/>
                  <a:t>是条件概率，所以有</a:t>
                </a:r>
                <a14:m>
                  <m:oMath xmlns:m="http://schemas.openxmlformats.org/officeDocument/2006/math">
                    <m:nary>
                      <m:naryPr>
                        <m:chr m:val="∑"/>
                        <m:supHide m:val="on"/>
                        <m:ctrlPr>
                          <a:rPr lang="zh-CN" altLang="en-US" i="1" smtClean="0">
                            <a:latin typeface="Cambria Math"/>
                          </a:rPr>
                        </m:ctrlPr>
                      </m:naryPr>
                      <m:sub>
                        <m:r>
                          <m:rPr>
                            <m:brk m:alnAt="7"/>
                          </m:rPr>
                          <a:rPr lang="en-US" altLang="zh-CN" b="0" i="1" smtClean="0">
                            <a:latin typeface="Cambria Math"/>
                          </a:rPr>
                          <m:t>𝑦</m:t>
                        </m:r>
                      </m:sub>
                      <m:sup/>
                      <m:e>
                        <m:r>
                          <a:rPr lang="en-US" altLang="zh-CN" b="0" i="1" smtClean="0">
                            <a:latin typeface="Cambria Math"/>
                          </a:rPr>
                          <m:t>𝑝</m:t>
                        </m:r>
                        <m:d>
                          <m:dPr>
                            <m:ctrlPr>
                              <a:rPr lang="en-US" altLang="zh-CN" b="0" i="1" smtClean="0">
                                <a:latin typeface="Cambria Math"/>
                              </a:rPr>
                            </m:ctrlPr>
                          </m:dPr>
                          <m:e>
                            <m:r>
                              <a:rPr lang="en-US" altLang="zh-CN" b="0" i="1" smtClean="0">
                                <a:latin typeface="Cambria Math"/>
                              </a:rPr>
                              <m:t>𝑦</m:t>
                            </m:r>
                          </m:e>
                          <m:e>
                            <m:r>
                              <a:rPr lang="en-US" altLang="zh-CN" b="0" i="1" smtClean="0">
                                <a:latin typeface="Cambria Math"/>
                              </a:rPr>
                              <m:t>𝑥</m:t>
                            </m:r>
                          </m:e>
                        </m:d>
                        <m:r>
                          <a:rPr lang="en-US" altLang="zh-CN" b="0" i="1" smtClean="0">
                            <a:latin typeface="Cambria Math"/>
                          </a:rPr>
                          <m:t>=1</m:t>
                        </m:r>
                      </m:e>
                    </m:nary>
                  </m:oMath>
                </a14:m>
                <a:r>
                  <a:rPr lang="zh-CN" altLang="en-US" dirty="0" smtClean="0"/>
                  <a:t>，所以也要为每个实例</a:t>
                </a:r>
                <a:r>
                  <a:rPr lang="en-US" altLang="zh-CN" dirty="0" smtClean="0"/>
                  <a:t>x</a:t>
                </a:r>
                <a:r>
                  <a:rPr lang="zh-CN" altLang="en-US" dirty="0" smtClean="0"/>
                  <a:t>引入一个参数</a:t>
                </a:r>
                <a:r>
                  <a:rPr lang="en-US" altLang="zh-CN" dirty="0" smtClean="0"/>
                  <a:t>k(x)</a:t>
                </a:r>
                <a:r>
                  <a:rPr lang="zh-CN" altLang="en-US" dirty="0" smtClean="0"/>
                  <a:t>。那么拉格朗日函数可以定义为：</a:t>
                </a:r>
                <a:endParaRPr lang="en-US" altLang="zh-CN" dirty="0" smtClean="0"/>
              </a:p>
              <a:p>
                <a:r>
                  <a:rPr lang="el-GR" altLang="zh-CN" dirty="0" smtClean="0"/>
                  <a:t>Λ</a:t>
                </a:r>
                <a:r>
                  <a:rPr lang="en-US" altLang="zh-CN" dirty="0" smtClean="0"/>
                  <a:t>(p,</a:t>
                </a:r>
                <a:r>
                  <a:rPr lang="el-GR" altLang="zh-CN" dirty="0"/>
                  <a:t> λ</a:t>
                </a:r>
                <a:r>
                  <a:rPr lang="en-US" altLang="zh-CN" dirty="0" smtClean="0"/>
                  <a:t>)=H(p)+</a:t>
                </a:r>
                <a14:m>
                  <m:oMath xmlns:m="http://schemas.openxmlformats.org/officeDocument/2006/math">
                    <m:nary>
                      <m:naryPr>
                        <m:chr m:val="∑"/>
                        <m:supHide m:val="on"/>
                        <m:ctrlPr>
                          <a:rPr lang="en-US" altLang="zh-CN" i="1" smtClean="0">
                            <a:latin typeface="Cambria Math"/>
                          </a:rPr>
                        </m:ctrlPr>
                      </m:naryPr>
                      <m:sub>
                        <m:r>
                          <m:rPr>
                            <m:brk m:alnAt="7"/>
                          </m:rPr>
                          <a:rPr lang="en-US" altLang="zh-CN" b="0" i="1" smtClean="0">
                            <a:latin typeface="Cambria Math"/>
                          </a:rPr>
                          <m:t>𝑖</m:t>
                        </m:r>
                      </m:sub>
                      <m:sup/>
                      <m:e>
                        <m:sSub>
                          <m:sSubPr>
                            <m:ctrlPr>
                              <a:rPr lang="en-US" altLang="zh-CN" i="1" smtClean="0">
                                <a:latin typeface="Cambria Math"/>
                              </a:rPr>
                            </m:ctrlPr>
                          </m:sSubPr>
                          <m:e>
                            <m:r>
                              <a:rPr lang="el-GR" altLang="zh-CN" i="1">
                                <a:latin typeface="Cambria Math"/>
                              </a:rPr>
                              <m:t>𝜆</m:t>
                            </m:r>
                          </m:e>
                          <m:sub>
                            <m:r>
                              <a:rPr lang="en-US" altLang="zh-CN" b="0" i="1" smtClean="0">
                                <a:latin typeface="Cambria Math"/>
                              </a:rPr>
                              <m:t>𝑖</m:t>
                            </m:r>
                          </m:sub>
                        </m:sSub>
                        <m:d>
                          <m:dPr>
                            <m:ctrlPr>
                              <a:rPr lang="en-US" altLang="zh-CN" b="0" i="1" smtClean="0">
                                <a:latin typeface="Cambria Math"/>
                              </a:rPr>
                            </m:ctrlPr>
                          </m:dPr>
                          <m:e>
                            <m:r>
                              <a:rPr lang="en-US" altLang="zh-CN" b="0" i="1" smtClean="0">
                                <a:latin typeface="Cambria Math"/>
                              </a:rPr>
                              <m:t>𝑝</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𝑓</m:t>
                                    </m:r>
                                  </m:e>
                                  <m:sub>
                                    <m:r>
                                      <a:rPr lang="en-US" altLang="zh-CN" b="0" i="1" smtClean="0">
                                        <a:latin typeface="Cambria Math"/>
                                      </a:rPr>
                                      <m:t>𝑖</m:t>
                                    </m:r>
                                  </m:sub>
                                </m:sSub>
                              </m:e>
                            </m:d>
                            <m:r>
                              <a:rPr lang="en-US" altLang="zh-CN" b="0" i="1" smtClean="0">
                                <a:latin typeface="Cambria Math"/>
                              </a:rPr>
                              <m:t>−</m:t>
                            </m:r>
                            <m:acc>
                              <m:accPr>
                                <m:chr m:val="̃"/>
                                <m:ctrlPr>
                                  <a:rPr lang="en-US" altLang="zh-CN" b="0" i="1" smtClean="0">
                                    <a:latin typeface="Cambria Math"/>
                                  </a:rPr>
                                </m:ctrlPr>
                              </m:accPr>
                              <m:e>
                                <m:r>
                                  <a:rPr lang="en-US" altLang="zh-CN" b="0" i="1" smtClean="0">
                                    <a:latin typeface="Cambria Math"/>
                                  </a:rPr>
                                  <m:t>𝑝</m:t>
                                </m:r>
                              </m:e>
                            </m:acc>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𝑓</m:t>
                                    </m:r>
                                  </m:e>
                                  <m:sub>
                                    <m:r>
                                      <a:rPr lang="en-US" altLang="zh-CN" b="0" i="1" smtClean="0">
                                        <a:latin typeface="Cambria Math"/>
                                      </a:rPr>
                                      <m:t>𝑖</m:t>
                                    </m:r>
                                  </m:sub>
                                </m:sSub>
                              </m:e>
                            </m:d>
                          </m:e>
                        </m:d>
                        <m:r>
                          <m:rPr>
                            <m:brk m:alnAt="7"/>
                          </m:rPr>
                          <a:rPr lang="en-US" altLang="zh-CN" b="0" i="1" smtClean="0">
                            <a:latin typeface="Cambria Math"/>
                          </a:rPr>
                          <m:t>+</m:t>
                        </m:r>
                        <m:nary>
                          <m:naryPr>
                            <m:chr m:val="∑"/>
                            <m:limLoc m:val="subSup"/>
                            <m:supHide m:val="on"/>
                            <m:ctrlPr>
                              <a:rPr lang="en-US" altLang="zh-CN" b="0" i="1" smtClean="0">
                                <a:latin typeface="Cambria Math"/>
                              </a:rPr>
                            </m:ctrlPr>
                          </m:naryPr>
                          <m:sub>
                            <m:r>
                              <m:rPr>
                                <m:brk m:alnAt="9"/>
                              </m:rPr>
                              <a:rPr lang="en-US" altLang="zh-CN" b="0" i="1" smtClean="0">
                                <a:latin typeface="Cambria Math"/>
                              </a:rPr>
                              <m:t>𝑥</m:t>
                            </m:r>
                          </m:sub>
                          <m:sup/>
                          <m:e>
                            <m:r>
                              <a:rPr lang="en-US" altLang="zh-CN" b="0" i="1" smtClean="0">
                                <a:latin typeface="Cambria Math"/>
                              </a:rPr>
                              <m:t>𝑘</m:t>
                            </m:r>
                            <m:d>
                              <m:dPr>
                                <m:ctrlPr>
                                  <a:rPr lang="en-US" altLang="zh-CN" b="0" i="1" smtClean="0">
                                    <a:latin typeface="Cambria Math"/>
                                  </a:rPr>
                                </m:ctrlPr>
                              </m:dPr>
                              <m:e>
                                <m:r>
                                  <a:rPr lang="en-US" altLang="zh-CN" b="0" i="1" smtClean="0">
                                    <a:latin typeface="Cambria Math"/>
                                  </a:rPr>
                                  <m:t>𝑥</m:t>
                                </m:r>
                              </m:e>
                            </m:d>
                            <m:r>
                              <a:rPr lang="en-US" altLang="zh-CN" b="0" i="1" smtClean="0">
                                <a:latin typeface="Cambria Math"/>
                              </a:rPr>
                              <m:t>(</m:t>
                            </m:r>
                            <m:nary>
                              <m:naryPr>
                                <m:chr m:val="∑"/>
                                <m:limLoc m:val="subSup"/>
                                <m:supHide m:val="on"/>
                                <m:ctrlPr>
                                  <a:rPr lang="en-US" altLang="zh-CN" b="0" i="1" smtClean="0">
                                    <a:latin typeface="Cambria Math"/>
                                  </a:rPr>
                                </m:ctrlPr>
                              </m:naryPr>
                              <m:sub>
                                <m:r>
                                  <m:rPr>
                                    <m:brk m:alnAt="9"/>
                                  </m:rPr>
                                  <a:rPr lang="en-US" altLang="zh-CN" b="0" i="1" smtClean="0">
                                    <a:latin typeface="Cambria Math"/>
                                  </a:rPr>
                                  <m:t>𝑦</m:t>
                                </m:r>
                              </m:sub>
                              <m:sup/>
                              <m:e>
                                <m:r>
                                  <a:rPr lang="en-US" altLang="zh-CN" b="0" i="1" smtClean="0">
                                    <a:latin typeface="Cambria Math"/>
                                  </a:rPr>
                                  <m:t>𝑝</m:t>
                                </m:r>
                                <m:d>
                                  <m:dPr>
                                    <m:ctrlPr>
                                      <a:rPr lang="en-US" altLang="zh-CN" b="0" i="1" smtClean="0">
                                        <a:latin typeface="Cambria Math"/>
                                      </a:rPr>
                                    </m:ctrlPr>
                                  </m:dPr>
                                  <m:e>
                                    <m:r>
                                      <a:rPr lang="en-US" altLang="zh-CN" b="0" i="1" smtClean="0">
                                        <a:latin typeface="Cambria Math"/>
                                      </a:rPr>
                                      <m:t>𝑦</m:t>
                                    </m:r>
                                  </m:e>
                                  <m:e>
                                    <m:r>
                                      <a:rPr lang="en-US" altLang="zh-CN" b="0" i="1" smtClean="0">
                                        <a:latin typeface="Cambria Math"/>
                                      </a:rPr>
                                      <m:t>𝑥</m:t>
                                    </m:r>
                                  </m:e>
                                </m:d>
                                <m:r>
                                  <a:rPr lang="en-US" altLang="zh-CN" b="0" i="1" smtClean="0">
                                    <a:latin typeface="Cambria Math"/>
                                  </a:rPr>
                                  <m:t>−1</m:t>
                                </m:r>
                              </m:e>
                            </m:nary>
                            <m:r>
                              <a:rPr lang="en-US" altLang="zh-CN" b="0" i="1" smtClean="0">
                                <a:latin typeface="Cambria Math"/>
                              </a:rPr>
                              <m:t>)</m:t>
                            </m:r>
                          </m:e>
                        </m:nary>
                      </m:e>
                    </m:nary>
                  </m:oMath>
                </a14:m>
                <a:endParaRPr lang="en-US" altLang="zh-CN" dirty="0" smtClean="0"/>
              </a:p>
              <a:p>
                <a:r>
                  <a:rPr lang="zh-CN" altLang="en-US" dirty="0" smtClean="0"/>
                  <a:t>然后对它求导，就可以求出</a:t>
                </a:r>
                <a:r>
                  <a:rPr lang="el-GR" altLang="zh-CN" dirty="0"/>
                  <a:t>Λ</a:t>
                </a:r>
                <a:r>
                  <a:rPr lang="en-US" altLang="zh-CN" dirty="0"/>
                  <a:t>(p,</a:t>
                </a:r>
                <a:r>
                  <a:rPr lang="el-GR" altLang="zh-CN" dirty="0"/>
                  <a:t> λ</a:t>
                </a:r>
                <a:r>
                  <a:rPr lang="en-US" altLang="zh-CN" dirty="0" smtClean="0"/>
                  <a:t>)</a:t>
                </a:r>
                <a:r>
                  <a:rPr lang="zh-CN" altLang="en-US" dirty="0"/>
                  <a:t>最大</a:t>
                </a:r>
                <a:r>
                  <a:rPr lang="zh-CN" altLang="en-US" dirty="0" smtClean="0"/>
                  <a:t>时</a:t>
                </a:r>
                <a14:m>
                  <m:oMath xmlns:m="http://schemas.openxmlformats.org/officeDocument/2006/math">
                    <m:sSub>
                      <m:sSubPr>
                        <m:ctrlPr>
                          <a:rPr lang="en-US" altLang="zh-CN" i="1" dirty="0" smtClean="0">
                            <a:latin typeface="Cambria Math"/>
                          </a:rPr>
                        </m:ctrlPr>
                      </m:sSubPr>
                      <m:e>
                        <m:r>
                          <a:rPr lang="en-US" altLang="zh-CN" b="0" i="1" dirty="0" smtClean="0">
                            <a:latin typeface="Cambria Math"/>
                          </a:rPr>
                          <m:t>𝑝</m:t>
                        </m:r>
                      </m:e>
                      <m:sub>
                        <m:r>
                          <a:rPr lang="el-GR" altLang="zh-CN" i="1" dirty="0">
                            <a:latin typeface="Cambria Math"/>
                          </a:rPr>
                          <m:t>𝜆</m:t>
                        </m:r>
                      </m:sub>
                    </m:sSub>
                  </m:oMath>
                </a14:m>
                <a:r>
                  <a:rPr lang="en-US" altLang="zh-CN" dirty="0" smtClean="0"/>
                  <a:t>(y|x)</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371600" y="2276872"/>
                <a:ext cx="6400800" cy="3456384"/>
              </a:xfrm>
              <a:blipFill rotWithShape="1">
                <a:blip r:embed="rId2"/>
                <a:stretch>
                  <a:fillRect l="-762" b="-177"/>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1677239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03648" y="2420888"/>
                <a:ext cx="6768752" cy="3528392"/>
              </a:xfrm>
            </p:spPr>
            <p:txBody>
              <a:bodyPr>
                <a:noAutofit/>
              </a:bodyPr>
              <a:lstStyle/>
              <a:p>
                <a:r>
                  <a:rPr lang="zh-CN" altLang="zh-CN" b="1" dirty="0"/>
                  <a:t>（</a:t>
                </a:r>
                <a:r>
                  <a:rPr lang="en-US" altLang="zh-CN" b="1" dirty="0"/>
                  <a:t>9</a:t>
                </a:r>
                <a:r>
                  <a:rPr lang="zh-CN" altLang="zh-CN" b="1" dirty="0"/>
                  <a:t>）</a:t>
                </a:r>
                <a:r>
                  <a:rPr lang="zh-CN" altLang="zh-CN" dirty="0"/>
                  <a:t>特征</a:t>
                </a:r>
                <a:r>
                  <a:rPr lang="en-US" altLang="zh-CN" dirty="0"/>
                  <a:t>f</a:t>
                </a:r>
                <a:r>
                  <a:rPr lang="en-US" altLang="zh-CN" baseline="-25000" dirty="0"/>
                  <a:t>i</a:t>
                </a:r>
                <a:r>
                  <a:rPr lang="zh-CN" altLang="zh-CN" dirty="0"/>
                  <a:t>的权重用相对应的参数λ</a:t>
                </a:r>
                <a:r>
                  <a:rPr lang="en-US" altLang="zh-CN" baseline="-25000" dirty="0"/>
                  <a:t>i</a:t>
                </a:r>
                <a:r>
                  <a:rPr lang="zh-CN" altLang="zh-CN" dirty="0"/>
                  <a:t>表示，则满足最大熵的条件</a:t>
                </a:r>
                <a:r>
                  <a:rPr lang="en-US" altLang="zh-CN" dirty="0"/>
                  <a:t>p(</a:t>
                </a:r>
                <a:r>
                  <a:rPr lang="en-US" altLang="zh-CN" dirty="0" err="1"/>
                  <a:t>y|x</a:t>
                </a:r>
                <a:r>
                  <a:rPr lang="en-US" altLang="zh-CN" dirty="0"/>
                  <a:t>)</a:t>
                </a:r>
                <a:r>
                  <a:rPr lang="zh-CN" altLang="zh-CN" dirty="0"/>
                  <a:t>用指数形式表示为：</a:t>
                </a:r>
              </a:p>
              <a:p>
                <a:pPr indent="0">
                  <a:lnSpc>
                    <a:spcPct val="100000"/>
                  </a:lnSpc>
                  <a:buNone/>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𝑝</m:t>
                          </m:r>
                        </m:e>
                        <m:sub>
                          <m:r>
                            <a:rPr lang="en-US" altLang="zh-CN" i="1">
                              <a:latin typeface="Cambria Math"/>
                            </a:rPr>
                            <m:t>𝜆</m:t>
                          </m:r>
                        </m:sub>
                      </m:sSub>
                      <m:d>
                        <m:dPr>
                          <m:ctrlPr>
                            <a:rPr lang="zh-CN" altLang="zh-CN" i="1">
                              <a:latin typeface="Cambria Math"/>
                            </a:rPr>
                          </m:ctrlPr>
                        </m:dPr>
                        <m:e>
                          <m:r>
                            <m:rPr>
                              <m:sty m:val="p"/>
                            </m:rPr>
                            <a:rPr lang="en-US" altLang="zh-CN">
                              <a:latin typeface="Cambria Math"/>
                            </a:rPr>
                            <m:t>y</m:t>
                          </m:r>
                        </m:e>
                        <m:e>
                          <m:r>
                            <m:rPr>
                              <m:sty m:val="p"/>
                            </m:rPr>
                            <a:rPr lang="en-US" altLang="zh-CN">
                              <a:latin typeface="Cambria Math"/>
                            </a:rPr>
                            <m:t>x</m:t>
                          </m:r>
                        </m:e>
                      </m:d>
                      <m:r>
                        <a:rPr lang="en-US" altLang="zh-CN">
                          <a:latin typeface="Cambria Math"/>
                        </a:rPr>
                        <m:t>=</m:t>
                      </m:r>
                      <m:f>
                        <m:fPr>
                          <m:ctrlPr>
                            <a:rPr lang="zh-CN" altLang="zh-CN" i="1">
                              <a:latin typeface="Cambria Math"/>
                            </a:rPr>
                          </m:ctrlPr>
                        </m:fPr>
                        <m:num>
                          <m:r>
                            <a:rPr lang="en-US" altLang="zh-CN" i="1">
                              <a:latin typeface="Cambria Math"/>
                            </a:rPr>
                            <m:t>1</m:t>
                          </m:r>
                        </m:num>
                        <m:den>
                          <m:sSub>
                            <m:sSubPr>
                              <m:ctrlPr>
                                <a:rPr lang="zh-CN" altLang="zh-CN" i="1">
                                  <a:latin typeface="Cambria Math"/>
                                </a:rPr>
                              </m:ctrlPr>
                            </m:sSubPr>
                            <m:e>
                              <m:r>
                                <a:rPr lang="en-US" altLang="zh-CN" i="1">
                                  <a:latin typeface="Cambria Math"/>
                                </a:rPr>
                                <m:t>𝑍</m:t>
                              </m:r>
                            </m:e>
                            <m:sub>
                              <m:r>
                                <a:rPr lang="en-US" altLang="zh-CN" i="1">
                                  <a:latin typeface="Cambria Math"/>
                                </a:rPr>
                                <m:t>𝜆</m:t>
                              </m:r>
                            </m:sub>
                          </m:sSub>
                          <m:r>
                            <a:rPr lang="en-US" altLang="zh-CN" i="1">
                              <a:latin typeface="Cambria Math"/>
                            </a:rPr>
                            <m:t>(</m:t>
                          </m:r>
                          <m:r>
                            <a:rPr lang="en-US" altLang="zh-CN" i="1">
                              <a:latin typeface="Cambria Math"/>
                            </a:rPr>
                            <m:t>𝑥</m:t>
                          </m:r>
                          <m:r>
                            <a:rPr lang="en-US" altLang="zh-CN" i="1">
                              <a:latin typeface="Cambria Math"/>
                            </a:rPr>
                            <m:t>)</m:t>
                          </m:r>
                        </m:den>
                      </m:f>
                      <m:r>
                        <m:rPr>
                          <m:sty m:val="p"/>
                        </m:rPr>
                        <a:rPr lang="en-US" altLang="zh-CN">
                          <a:latin typeface="Cambria Math"/>
                        </a:rPr>
                        <m:t>exp</m:t>
                      </m:r>
                      <m:r>
                        <a:rPr lang="en-US" altLang="zh-CN" i="1">
                          <a:latin typeface="Cambria Math"/>
                        </a:rPr>
                        <m:t>(</m:t>
                      </m:r>
                      <m:nary>
                        <m:naryPr>
                          <m:chr m:val="∑"/>
                          <m:limLoc m:val="undOvr"/>
                          <m:supHide m:val="on"/>
                          <m:ctrlPr>
                            <a:rPr lang="zh-CN" altLang="zh-CN" i="1">
                              <a:latin typeface="Cambria Math"/>
                            </a:rPr>
                          </m:ctrlPr>
                        </m:naryPr>
                        <m:sub>
                          <m:r>
                            <a:rPr lang="en-US" altLang="zh-CN" i="1">
                              <a:latin typeface="Cambria Math"/>
                            </a:rPr>
                            <m:t>𝑖</m:t>
                          </m:r>
                        </m:sub>
                        <m:sup/>
                        <m:e>
                          <m:sSub>
                            <m:sSubPr>
                              <m:ctrlPr>
                                <a:rPr lang="zh-CN" altLang="zh-CN" i="1">
                                  <a:latin typeface="Cambria Math"/>
                                </a:rPr>
                              </m:ctrlPr>
                            </m:sSubPr>
                            <m:e>
                              <m:r>
                                <a:rPr lang="en-US" altLang="zh-CN" i="1">
                                  <a:latin typeface="Cambria Math"/>
                                </a:rPr>
                                <m:t>𝜆</m:t>
                              </m:r>
                            </m:e>
                            <m:sub>
                              <m:r>
                                <a:rPr lang="en-US" altLang="zh-CN" i="1">
                                  <a:latin typeface="Cambria Math"/>
                                </a:rPr>
                                <m:t>𝑖</m:t>
                              </m:r>
                            </m:sub>
                          </m:sSub>
                          <m:sSub>
                            <m:sSubPr>
                              <m:ctrlPr>
                                <a:rPr lang="zh-CN" altLang="zh-CN" i="1">
                                  <a:latin typeface="Cambria Math"/>
                                </a:rPr>
                              </m:ctrlPr>
                            </m:sSubPr>
                            <m:e>
                              <m:r>
                                <a:rPr lang="en-US" altLang="zh-CN" i="1">
                                  <a:latin typeface="Cambria Math"/>
                                </a:rPr>
                                <m:t>𝑓</m:t>
                              </m:r>
                            </m:e>
                            <m:sub>
                              <m:r>
                                <a:rPr lang="en-US" altLang="zh-CN" i="1">
                                  <a:latin typeface="Cambria Math"/>
                                </a:rPr>
                                <m:t>𝑖</m:t>
                              </m:r>
                            </m:sub>
                          </m:sSub>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e>
                      </m:nary>
                    </m:oMath>
                  </m:oMathPara>
                </a14:m>
                <a:endParaRPr lang="zh-CN" altLang="zh-CN" dirty="0"/>
              </a:p>
              <a:p>
                <a:r>
                  <a:rPr lang="zh-CN" altLang="zh-CN" dirty="0" smtClean="0"/>
                  <a:t>其中</a:t>
                </a:r>
                <a:r>
                  <a:rPr lang="zh-CN" altLang="zh-CN" dirty="0"/>
                  <a:t>：</a:t>
                </a:r>
              </a:p>
              <a:p>
                <a:pPr indent="0">
                  <a:lnSpc>
                    <a:spcPct val="100000"/>
                  </a:lnSpc>
                  <a:buNone/>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𝑍</m:t>
                          </m:r>
                        </m:e>
                        <m:sub>
                          <m:r>
                            <a:rPr lang="en-US" altLang="zh-CN" i="1">
                              <a:latin typeface="Cambria Math"/>
                            </a:rPr>
                            <m:t>𝜆</m:t>
                          </m:r>
                        </m:sub>
                      </m:sSub>
                      <m:d>
                        <m:dPr>
                          <m:ctrlPr>
                            <a:rPr lang="zh-CN" altLang="zh-CN" i="1">
                              <a:latin typeface="Cambria Math"/>
                            </a:rPr>
                          </m:ctrlPr>
                        </m:dPr>
                        <m:e>
                          <m:r>
                            <a:rPr lang="en-US" altLang="zh-CN" i="1">
                              <a:latin typeface="Cambria Math"/>
                            </a:rPr>
                            <m:t>𝑥</m:t>
                          </m:r>
                        </m:e>
                      </m:d>
                      <m:r>
                        <a:rPr lang="en-US" altLang="zh-CN" i="1">
                          <a:latin typeface="Cambria Math"/>
                        </a:rPr>
                        <m:t>=</m:t>
                      </m:r>
                      <m:nary>
                        <m:naryPr>
                          <m:chr m:val="∑"/>
                          <m:limLoc m:val="undOvr"/>
                          <m:supHide m:val="on"/>
                          <m:ctrlPr>
                            <a:rPr lang="zh-CN" altLang="zh-CN" i="1">
                              <a:latin typeface="Cambria Math"/>
                            </a:rPr>
                          </m:ctrlPr>
                        </m:naryPr>
                        <m:sub>
                          <m:r>
                            <a:rPr lang="en-US" altLang="zh-CN" i="1">
                              <a:latin typeface="Cambria Math"/>
                            </a:rPr>
                            <m:t>𝑦</m:t>
                          </m:r>
                        </m:sub>
                        <m:sup/>
                        <m:e>
                          <m:r>
                            <m:rPr>
                              <m:sty m:val="p"/>
                            </m:rPr>
                            <a:rPr lang="en-US" altLang="zh-CN">
                              <a:latin typeface="Cambria Math"/>
                            </a:rPr>
                            <m:t>exp</m:t>
                          </m:r>
                          <m:r>
                            <a:rPr lang="en-US" altLang="zh-CN" i="1">
                              <a:latin typeface="Cambria Math"/>
                            </a:rPr>
                            <m:t>(</m:t>
                          </m:r>
                          <m:nary>
                            <m:naryPr>
                              <m:chr m:val="∑"/>
                              <m:limLoc m:val="undOvr"/>
                              <m:subHide m:val="on"/>
                              <m:supHide m:val="on"/>
                              <m:ctrlPr>
                                <a:rPr lang="zh-CN" altLang="zh-CN" i="1">
                                  <a:latin typeface="Cambria Math"/>
                                </a:rPr>
                              </m:ctrlPr>
                            </m:naryPr>
                            <m:sub/>
                            <m:sup/>
                            <m:e>
                              <m:sSub>
                                <m:sSubPr>
                                  <m:ctrlPr>
                                    <a:rPr lang="zh-CN" altLang="zh-CN" i="1">
                                      <a:latin typeface="Cambria Math"/>
                                    </a:rPr>
                                  </m:ctrlPr>
                                </m:sSubPr>
                                <m:e>
                                  <m:r>
                                    <a:rPr lang="en-US" altLang="zh-CN" i="1">
                                      <a:latin typeface="Cambria Math"/>
                                    </a:rPr>
                                    <m:t>𝜆</m:t>
                                  </m:r>
                                </m:e>
                                <m:sub>
                                  <m:r>
                                    <a:rPr lang="en-US" altLang="zh-CN" i="1">
                                      <a:latin typeface="Cambria Math"/>
                                    </a:rPr>
                                    <m:t>𝑖</m:t>
                                  </m:r>
                                </m:sub>
                              </m:sSub>
                              <m:sSub>
                                <m:sSubPr>
                                  <m:ctrlPr>
                                    <a:rPr lang="zh-CN" altLang="zh-CN" i="1">
                                      <a:latin typeface="Cambria Math"/>
                                    </a:rPr>
                                  </m:ctrlPr>
                                </m:sSubPr>
                                <m:e>
                                  <m:r>
                                    <a:rPr lang="en-US" altLang="zh-CN" i="1">
                                      <a:latin typeface="Cambria Math"/>
                                    </a:rPr>
                                    <m:t>𝑓</m:t>
                                  </m:r>
                                </m:e>
                                <m:sub>
                                  <m:r>
                                    <a:rPr lang="en-US" altLang="zh-CN" i="1">
                                      <a:latin typeface="Cambria Math"/>
                                    </a:rPr>
                                    <m:t>𝑖</m:t>
                                  </m:r>
                                </m:sub>
                              </m:sSub>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e>
                          </m:nary>
                          <m:r>
                            <a:rPr lang="en-US" altLang="zh-CN" i="1">
                              <a:latin typeface="Cambria Math"/>
                            </a:rPr>
                            <m:t>)</m:t>
                          </m:r>
                        </m:e>
                      </m:nary>
                    </m:oMath>
                  </m:oMathPara>
                </a14:m>
                <a:endParaRPr lang="zh-CN" altLang="zh-CN" dirty="0"/>
              </a:p>
              <a:p>
                <a:pPr indent="0">
                  <a:buNone/>
                </a:pPr>
                <a:r>
                  <a:rPr lang="en-US" altLang="zh-CN" dirty="0" smtClean="0"/>
                  <a:t> </a:t>
                </a:r>
                <a:r>
                  <a:rPr lang="zh-CN" altLang="zh-CN" dirty="0" smtClean="0"/>
                  <a:t>称为</a:t>
                </a:r>
                <a:r>
                  <a:rPr lang="zh-CN" altLang="zh-CN" dirty="0"/>
                  <a:t>归一化因子。</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03648" y="2420888"/>
                <a:ext cx="6768752" cy="3528392"/>
              </a:xfrm>
              <a:blipFill rotWithShape="1">
                <a:blip r:embed="rId2"/>
                <a:stretch>
                  <a:fillRect l="-720" r="-720"/>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2229054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(10) </a:t>
                </a:r>
                <a:r>
                  <a:rPr lang="zh-CN" altLang="en-US" dirty="0" smtClean="0"/>
                  <a:t>此时，最大值</a:t>
                </a:r>
                <a:r>
                  <a:rPr lang="el-GR" altLang="zh-CN" dirty="0" smtClean="0"/>
                  <a:t>ψ</a:t>
                </a:r>
                <a:r>
                  <a:rPr lang="en-US" altLang="zh-CN" dirty="0" smtClean="0"/>
                  <a:t>(</a:t>
                </a:r>
                <a:r>
                  <a:rPr lang="el-GR" altLang="zh-CN" dirty="0"/>
                  <a:t>λ</a:t>
                </a:r>
                <a:r>
                  <a:rPr lang="en-US" altLang="zh-CN" dirty="0" smtClean="0"/>
                  <a:t>)=-</a:t>
                </a:r>
                <a14:m>
                  <m:oMath xmlns:m="http://schemas.openxmlformats.org/officeDocument/2006/math">
                    <m:nary>
                      <m:naryPr>
                        <m:chr m:val="∑"/>
                        <m:supHide m:val="on"/>
                        <m:ctrlPr>
                          <a:rPr lang="en-US" altLang="zh-CN" i="1" smtClean="0">
                            <a:latin typeface="Cambria Math"/>
                          </a:rPr>
                        </m:ctrlPr>
                      </m:naryPr>
                      <m:sub>
                        <m:r>
                          <m:rPr>
                            <m:brk m:alnAt="7"/>
                          </m:rPr>
                          <a:rPr lang="en-US" altLang="zh-CN" b="0" i="1" smtClean="0">
                            <a:latin typeface="Cambria Math"/>
                          </a:rPr>
                          <m:t>𝑋</m:t>
                        </m:r>
                      </m:sub>
                      <m:sup/>
                      <m:e>
                        <m:acc>
                          <m:accPr>
                            <m:chr m:val="̃"/>
                            <m:ctrlPr>
                              <a:rPr lang="en-US" altLang="zh-CN" i="1" smtClean="0">
                                <a:latin typeface="Cambria Math"/>
                              </a:rPr>
                            </m:ctrlPr>
                          </m:accPr>
                          <m:e>
                            <m:r>
                              <a:rPr lang="en-US" altLang="zh-CN" b="0" i="1" smtClean="0">
                                <a:latin typeface="Cambria Math"/>
                              </a:rPr>
                              <m:t>𝑝</m:t>
                            </m:r>
                          </m:e>
                        </m:acc>
                        <m:d>
                          <m:dPr>
                            <m:ctrlPr>
                              <a:rPr lang="en-US" altLang="zh-CN" b="0" i="1" smtClean="0">
                                <a:latin typeface="Cambria Math"/>
                              </a:rPr>
                            </m:ctrlPr>
                          </m:dPr>
                          <m:e>
                            <m:r>
                              <m:rPr>
                                <m:brk m:alnAt="7"/>
                              </m:rPr>
                              <a:rPr lang="en-US" altLang="zh-CN" b="0" i="1" smtClean="0">
                                <a:latin typeface="Cambria Math"/>
                              </a:rPr>
                              <m:t>𝑥</m:t>
                            </m:r>
                          </m:e>
                        </m:d>
                        <m:r>
                          <m:rPr>
                            <m:brk m:alnAt="7"/>
                          </m:rPr>
                          <a:rPr lang="en-US" altLang="zh-CN" b="0" i="1" smtClean="0">
                            <a:latin typeface="Cambria Math"/>
                          </a:rPr>
                          <m:t>𝑙</m:t>
                        </m:r>
                        <m:r>
                          <a:rPr lang="en-US" altLang="zh-CN" b="0" i="1" smtClean="0">
                            <a:latin typeface="Cambria Math"/>
                          </a:rPr>
                          <m:t>𝑜𝑔</m:t>
                        </m:r>
                        <m:sSub>
                          <m:sSubPr>
                            <m:ctrlPr>
                              <a:rPr lang="en-US" altLang="zh-CN" b="0" i="1" smtClean="0">
                                <a:latin typeface="Cambria Math"/>
                              </a:rPr>
                            </m:ctrlPr>
                          </m:sSubPr>
                          <m:e>
                            <m:r>
                              <a:rPr lang="en-US" altLang="zh-CN" b="0" i="1" smtClean="0">
                                <a:latin typeface="Cambria Math"/>
                              </a:rPr>
                              <m:t>𝑍</m:t>
                            </m:r>
                          </m:e>
                          <m:sub>
                            <m:r>
                              <a:rPr lang="el-GR" altLang="zh-CN" i="1">
                                <a:latin typeface="Cambria Math"/>
                              </a:rPr>
                              <m:t>𝜆</m:t>
                            </m:r>
                          </m:sub>
                        </m:sSub>
                        <m:d>
                          <m:dPr>
                            <m:ctrlPr>
                              <a:rPr lang="en-US" altLang="zh-CN" b="0" i="1" smtClean="0">
                                <a:latin typeface="Cambria Math"/>
                              </a:rPr>
                            </m:ctrlPr>
                          </m:dPr>
                          <m:e>
                            <m:r>
                              <m:rPr>
                                <m:brk m:alnAt="7"/>
                              </m:rPr>
                              <a:rPr lang="en-US" altLang="zh-CN" b="0" i="1" smtClean="0">
                                <a:latin typeface="Cambria Math"/>
                              </a:rPr>
                              <m:t>𝑥</m:t>
                            </m:r>
                          </m:e>
                        </m:d>
                        <m:r>
                          <m:rPr>
                            <m:brk m:alnAt="7"/>
                          </m:rPr>
                          <a:rPr lang="en-US" altLang="zh-CN" b="0" i="1" smtClean="0">
                            <a:latin typeface="Cambria Math"/>
                          </a:rPr>
                          <m:t>+</m:t>
                        </m:r>
                        <m:nary>
                          <m:naryPr>
                            <m:chr m:val="∑"/>
                            <m:supHide m:val="on"/>
                            <m:ctrlPr>
                              <a:rPr lang="en-US" altLang="zh-CN" b="0" i="1" smtClean="0">
                                <a:latin typeface="Cambria Math"/>
                              </a:rPr>
                            </m:ctrlPr>
                          </m:naryPr>
                          <m:sub>
                            <m:r>
                              <m:rPr>
                                <m:brk m:alnAt="7"/>
                              </m:rPr>
                              <a:rPr lang="en-US" altLang="zh-CN" b="0" i="1" smtClean="0">
                                <a:latin typeface="Cambria Math"/>
                              </a:rPr>
                              <m:t>𝑖</m:t>
                            </m:r>
                          </m:sub>
                          <m:sup/>
                          <m:e>
                            <m:sSub>
                              <m:sSubPr>
                                <m:ctrlPr>
                                  <a:rPr lang="en-US" altLang="zh-CN" b="0" i="1" smtClean="0">
                                    <a:latin typeface="Cambria Math"/>
                                  </a:rPr>
                                </m:ctrlPr>
                              </m:sSubPr>
                              <m:e>
                                <m:r>
                                  <a:rPr lang="el-GR" altLang="zh-CN" i="1">
                                    <a:latin typeface="Cambria Math"/>
                                  </a:rPr>
                                  <m:t>𝜆</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𝐸</m:t>
                                </m:r>
                              </m:e>
                              <m:sub>
                                <m:acc>
                                  <m:accPr>
                                    <m:chr m:val="̃"/>
                                    <m:ctrlPr>
                                      <a:rPr lang="en-US" altLang="zh-CN" b="0" i="1" smtClean="0">
                                        <a:latin typeface="Cambria Math"/>
                                      </a:rPr>
                                    </m:ctrlPr>
                                  </m:accPr>
                                  <m:e>
                                    <m:r>
                                      <a:rPr lang="en-US" altLang="zh-CN" b="0" i="1" smtClean="0">
                                        <a:latin typeface="Cambria Math"/>
                                      </a:rPr>
                                      <m:t>𝑝</m:t>
                                    </m:r>
                                  </m:e>
                                </m:acc>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𝑓</m:t>
                                </m:r>
                              </m:e>
                              <m:sub>
                                <m:r>
                                  <a:rPr lang="en-US" altLang="zh-CN" b="0" i="1" smtClean="0">
                                    <a:latin typeface="Cambria Math"/>
                                  </a:rPr>
                                  <m:t>𝑖</m:t>
                                </m:r>
                              </m:sub>
                            </m:sSub>
                            <m:r>
                              <a:rPr lang="en-US" altLang="zh-CN" b="0" i="1" smtClean="0">
                                <a:latin typeface="Cambria Math"/>
                              </a:rPr>
                              <m:t>)</m:t>
                            </m:r>
                          </m:e>
                        </m:nary>
                      </m:e>
                    </m:nary>
                  </m:oMath>
                </a14:m>
                <a:endParaRPr lang="en-US" altLang="zh-CN" dirty="0" smtClean="0"/>
              </a:p>
              <a:p>
                <a:r>
                  <a:rPr lang="en-US" altLang="zh-CN" dirty="0" smtClean="0"/>
                  <a:t>(11) </a:t>
                </a:r>
                <a14:m>
                  <m:oMath xmlns:m="http://schemas.openxmlformats.org/officeDocument/2006/math">
                    <m:sSub>
                      <m:sSubPr>
                        <m:ctrlPr>
                          <a:rPr lang="en-US" altLang="zh-CN" i="1">
                            <a:latin typeface="Cambria Math"/>
                          </a:rPr>
                        </m:ctrlPr>
                      </m:sSubPr>
                      <m:e>
                        <m:r>
                          <a:rPr lang="en-US" altLang="zh-CN" i="1">
                            <a:latin typeface="Cambria Math"/>
                          </a:rPr>
                          <m:t>𝑍</m:t>
                        </m:r>
                      </m:e>
                      <m:sub>
                        <m:r>
                          <a:rPr lang="el-GR" altLang="zh-CN" i="1">
                            <a:latin typeface="Cambria Math"/>
                          </a:rPr>
                          <m:t>𝜆</m:t>
                        </m:r>
                      </m:sub>
                    </m:sSub>
                    <m:d>
                      <m:dPr>
                        <m:ctrlPr>
                          <a:rPr lang="en-US" altLang="zh-CN" i="1">
                            <a:latin typeface="Cambria Math"/>
                          </a:rPr>
                        </m:ctrlPr>
                      </m:dPr>
                      <m:e>
                        <m:r>
                          <m:rPr>
                            <m:brk m:alnAt="7"/>
                          </m:rPr>
                          <a:rPr lang="en-US" altLang="zh-CN" i="1">
                            <a:latin typeface="Cambria Math"/>
                          </a:rPr>
                          <m:t>𝑥</m:t>
                        </m:r>
                      </m:e>
                    </m:d>
                  </m:oMath>
                </a14:m>
                <a:r>
                  <a:rPr lang="zh-CN" altLang="en-US" dirty="0" smtClean="0"/>
                  <a:t>称为归一化因子，它的引入是为了保证</a:t>
                </a:r>
                <a14:m>
                  <m:oMath xmlns:m="http://schemas.openxmlformats.org/officeDocument/2006/math">
                    <m:sSub>
                      <m:sSubPr>
                        <m:ctrlPr>
                          <a:rPr lang="zh-CN" altLang="zh-CN" i="1">
                            <a:latin typeface="Cambria Math"/>
                          </a:rPr>
                        </m:ctrlPr>
                      </m:sSubPr>
                      <m:e>
                        <m:r>
                          <a:rPr lang="en-US" altLang="zh-CN" i="1">
                            <a:latin typeface="Cambria Math"/>
                          </a:rPr>
                          <m:t>𝑝</m:t>
                        </m:r>
                      </m:e>
                      <m:sub>
                        <m:r>
                          <a:rPr lang="en-US" altLang="zh-CN" i="1">
                            <a:latin typeface="Cambria Math"/>
                          </a:rPr>
                          <m:t>𝜆</m:t>
                        </m:r>
                      </m:sub>
                    </m:sSub>
                    <m:d>
                      <m:dPr>
                        <m:ctrlPr>
                          <a:rPr lang="zh-CN" altLang="zh-CN" i="1">
                            <a:latin typeface="Cambria Math"/>
                          </a:rPr>
                        </m:ctrlPr>
                      </m:dPr>
                      <m:e>
                        <m:r>
                          <m:rPr>
                            <m:sty m:val="p"/>
                          </m:rPr>
                          <a:rPr lang="en-US" altLang="zh-CN">
                            <a:latin typeface="Cambria Math"/>
                          </a:rPr>
                          <m:t>y</m:t>
                        </m:r>
                      </m:e>
                      <m:e>
                        <m:r>
                          <m:rPr>
                            <m:sty m:val="p"/>
                          </m:rPr>
                          <a:rPr lang="en-US" altLang="zh-CN">
                            <a:latin typeface="Cambria Math"/>
                          </a:rPr>
                          <m:t>x</m:t>
                        </m:r>
                      </m:e>
                    </m:d>
                    <m:r>
                      <a:rPr lang="zh-CN" altLang="en-US" b="0" i="1" smtClean="0">
                        <a:latin typeface="Cambria Math"/>
                      </a:rPr>
                      <m:t>是</m:t>
                    </m:r>
                    <m:r>
                      <a:rPr lang="zh-CN" altLang="en-US" i="1">
                        <a:latin typeface="Cambria Math"/>
                      </a:rPr>
                      <m:t>概率</m:t>
                    </m:r>
                    <m:r>
                      <a:rPr lang="zh-CN" altLang="en-US" b="0" i="1" smtClean="0">
                        <a:latin typeface="Cambria Math"/>
                      </a:rPr>
                      <m:t>。</m:t>
                    </m:r>
                  </m:oMath>
                </a14:m>
                <a:endParaRPr lang="en-US" altLang="zh-CN" dirty="0" smtClean="0"/>
              </a:p>
              <a:p>
                <a:r>
                  <a:rPr lang="en-US" altLang="zh-CN" dirty="0" smtClean="0"/>
                  <a:t>(12) </a:t>
                </a:r>
                <a:r>
                  <a:rPr lang="zh-CN" altLang="en-US" dirty="0" smtClean="0"/>
                  <a:t>这样我们就把一个有约束的优化问题转化为一个没有约束优化的问题。</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62" t="-10600" r="-286"/>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：数学推导</a:t>
            </a:r>
            <a:endParaRPr lang="zh-CN" altLang="en-US" dirty="0"/>
          </a:p>
        </p:txBody>
      </p:sp>
    </p:spTree>
    <p:extLst>
      <p:ext uri="{BB962C8B-B14F-4D97-AF65-F5344CB8AC3E}">
        <p14:creationId xmlns:p14="http://schemas.microsoft.com/office/powerpoint/2010/main" val="2835957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最大熵模型的求解</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许多自然语言处理问题都可以归结为分类问题，其任务是估计目标概念类</a:t>
            </a:r>
            <a:r>
              <a:rPr lang="en-US" altLang="zh-CN" dirty="0" smtClean="0"/>
              <a:t>y</a:t>
            </a:r>
            <a:r>
              <a:rPr lang="zh-CN" altLang="en-US" dirty="0" smtClean="0"/>
              <a:t>在实例或上下文或条件</a:t>
            </a:r>
            <a:r>
              <a:rPr lang="en-US" altLang="zh-CN" dirty="0" smtClean="0"/>
              <a:t>x</a:t>
            </a:r>
            <a:r>
              <a:rPr lang="zh-CN" altLang="en-US" dirty="0" smtClean="0"/>
              <a:t>的概率，即</a:t>
            </a:r>
            <a:r>
              <a:rPr lang="en-US" altLang="zh-CN" dirty="0" smtClean="0"/>
              <a:t>p(y|x).</a:t>
            </a:r>
          </a:p>
          <a:p>
            <a:r>
              <a:rPr lang="zh-CN" altLang="en-US" dirty="0"/>
              <a:t>最大熵</a:t>
            </a:r>
            <a:r>
              <a:rPr lang="zh-CN" altLang="en-US" dirty="0" smtClean="0"/>
              <a:t>模型有两个基本的任务：</a:t>
            </a:r>
            <a:r>
              <a:rPr lang="zh-CN" altLang="en-US" b="1" dirty="0" smtClean="0"/>
              <a:t>特征选择</a:t>
            </a:r>
            <a:r>
              <a:rPr lang="zh-CN" altLang="en-US" dirty="0" smtClean="0"/>
              <a:t>和</a:t>
            </a:r>
            <a:r>
              <a:rPr lang="zh-CN" altLang="en-US" b="1" dirty="0" smtClean="0"/>
              <a:t>模型选择</a:t>
            </a:r>
            <a:r>
              <a:rPr lang="zh-CN" altLang="en-US" dirty="0" smtClean="0"/>
              <a:t>。</a:t>
            </a:r>
            <a:endParaRPr lang="en-US" altLang="zh-CN" dirty="0" smtClean="0"/>
          </a:p>
          <a:p>
            <a:r>
              <a:rPr lang="zh-CN" altLang="en-US" dirty="0" smtClean="0"/>
              <a:t>特征选择：选择一个能表达随机过程的统计特征的特征集合。</a:t>
            </a:r>
            <a:endParaRPr lang="en-US" altLang="zh-CN" dirty="0" smtClean="0"/>
          </a:p>
          <a:p>
            <a:r>
              <a:rPr lang="zh-CN" altLang="en-US" dirty="0" smtClean="0"/>
              <a:t>模型选择：即模型估计或者参数估计，就是为每个入选的特征估计权重</a:t>
            </a:r>
            <a:r>
              <a:rPr lang="el-GR" altLang="zh-CN" dirty="0" smtClean="0"/>
              <a:t>λ</a:t>
            </a:r>
            <a:r>
              <a:rPr lang="zh-CN" altLang="en-US" dirty="0" smtClean="0"/>
              <a:t>。</a:t>
            </a:r>
            <a:endParaRPr lang="zh-CN" altLang="en-US" dirty="0"/>
          </a:p>
        </p:txBody>
      </p:sp>
    </p:spTree>
    <p:extLst>
      <p:ext uri="{BB962C8B-B14F-4D97-AF65-F5344CB8AC3E}">
        <p14:creationId xmlns:p14="http://schemas.microsoft.com/office/powerpoint/2010/main" val="3548071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Input</a:t>
                </a:r>
                <a:r>
                  <a:rPr lang="zh-CN" altLang="zh-CN" dirty="0"/>
                  <a:t>：特征函数</a:t>
                </a:r>
                <a:r>
                  <a:rPr lang="zh-CN" altLang="en-US" dirty="0"/>
                  <a:t>集合</a:t>
                </a:r>
                <a:r>
                  <a:rPr lang="en-US" altLang="zh-CN" dirty="0"/>
                  <a:t>{f}</a:t>
                </a:r>
                <a:r>
                  <a:rPr lang="zh-CN" altLang="zh-CN" dirty="0"/>
                  <a:t>，特征</a:t>
                </a:r>
                <a:r>
                  <a:rPr lang="zh-CN" altLang="en-US" dirty="0"/>
                  <a:t>经验</a:t>
                </a:r>
                <a:r>
                  <a:rPr lang="zh-CN" altLang="zh-CN" dirty="0"/>
                  <a:t>分布</a:t>
                </a:r>
                <a14:m>
                  <m:oMath xmlns:m="http://schemas.openxmlformats.org/officeDocument/2006/math">
                    <m:acc>
                      <m:accPr>
                        <m:chr m:val="̃"/>
                        <m:ctrlPr>
                          <a:rPr lang="zh-CN" altLang="en-US" i="1">
                            <a:latin typeface="Cambria Math"/>
                          </a:rPr>
                        </m:ctrlPr>
                      </m:accPr>
                      <m:e>
                        <m:r>
                          <a:rPr lang="en-US" altLang="zh-CN" i="1">
                            <a:latin typeface="Cambria Math"/>
                          </a:rPr>
                          <m:t>𝑝</m:t>
                        </m:r>
                      </m:e>
                    </m:acc>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oMath>
                </a14:m>
                <a:endParaRPr lang="zh-CN" altLang="zh-CN" dirty="0"/>
              </a:p>
              <a:p>
                <a:r>
                  <a:rPr lang="en-US" altLang="zh-CN" dirty="0"/>
                  <a:t>Output</a:t>
                </a:r>
                <a:r>
                  <a:rPr lang="zh-CN" altLang="zh-CN" dirty="0"/>
                  <a:t>：最优参数值</a:t>
                </a:r>
                <a:r>
                  <a:rPr lang="zh-CN" altLang="en-US" dirty="0"/>
                  <a:t>集合</a:t>
                </a:r>
                <a:r>
                  <a:rPr lang="en-US" altLang="zh-CN" dirty="0"/>
                  <a:t>{</a:t>
                </a:r>
                <a:r>
                  <a:rPr lang="el-GR" altLang="zh-CN" dirty="0"/>
                  <a:t>λ</a:t>
                </a:r>
                <a:r>
                  <a:rPr lang="en-US" altLang="zh-CN" dirty="0"/>
                  <a:t>}</a:t>
                </a:r>
                <a:r>
                  <a:rPr lang="zh-CN" altLang="zh-CN" dirty="0"/>
                  <a:t>，最优模型</a:t>
                </a:r>
                <a14:m>
                  <m:oMath xmlns:m="http://schemas.openxmlformats.org/officeDocument/2006/math">
                    <m:sSub>
                      <m:sSubPr>
                        <m:ctrlPr>
                          <a:rPr lang="en-US" altLang="zh-CN" i="1">
                            <a:latin typeface="Cambria Math"/>
                          </a:rPr>
                        </m:ctrlPr>
                      </m:sSubPr>
                      <m:e>
                        <m:r>
                          <a:rPr lang="en-US" altLang="zh-CN" i="1">
                            <a:latin typeface="Cambria Math"/>
                          </a:rPr>
                          <m:t>𝑝</m:t>
                        </m:r>
                      </m:e>
                      <m:sub>
                        <m:r>
                          <a:rPr lang="el-GR" altLang="zh-CN" i="1">
                            <a:latin typeface="Cambria Math"/>
                          </a:rPr>
                          <m:t>𝜆</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71"/>
                </a:stretch>
              </a:blipFill>
            </p:spPr>
            <p:txBody>
              <a:bodyPr/>
              <a:lstStyle/>
              <a:p>
                <a:r>
                  <a:rPr lang="zh-CN" altLang="en-US">
                    <a:noFill/>
                  </a:rPr>
                  <a:t> </a:t>
                </a:r>
              </a:p>
            </p:txBody>
          </p:sp>
        </mc:Fallback>
      </mc:AlternateContent>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：参数估计</a:t>
            </a:r>
            <a:endParaRPr lang="zh-CN" altLang="en-US" dirty="0"/>
          </a:p>
        </p:txBody>
      </p:sp>
    </p:spTree>
    <p:extLst>
      <p:ext uri="{BB962C8B-B14F-4D97-AF65-F5344CB8AC3E}">
        <p14:creationId xmlns:p14="http://schemas.microsoft.com/office/powerpoint/2010/main" val="38915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b="1" dirty="0" smtClean="0"/>
              <a:t>熵：物理学中的熵</a:t>
            </a:r>
            <a:endParaRPr lang="zh-CN" b="1" dirty="0"/>
          </a:p>
        </p:txBody>
      </p:sp>
      <p:sp>
        <p:nvSpPr>
          <p:cNvPr id="5123" name="Rectangle 3"/>
          <p:cNvSpPr>
            <a:spLocks noGrp="1" noChangeArrowheads="1"/>
          </p:cNvSpPr>
          <p:nvPr>
            <p:ph idx="1"/>
          </p:nvPr>
        </p:nvSpPr>
        <p:spPr>
          <a:xfrm>
            <a:off x="1691680" y="2708920"/>
            <a:ext cx="6400800" cy="3048001"/>
          </a:xfrm>
        </p:spPr>
        <p:txBody>
          <a:bodyPr/>
          <a:lstStyle/>
          <a:p>
            <a:pPr>
              <a:lnSpc>
                <a:spcPct val="80000"/>
              </a:lnSpc>
            </a:pPr>
            <a:r>
              <a:rPr lang="zh-CN" b="1" dirty="0"/>
              <a:t>物理学概念：</a:t>
            </a:r>
          </a:p>
          <a:p>
            <a:pPr>
              <a:lnSpc>
                <a:spcPct val="80000"/>
              </a:lnSpc>
            </a:pPr>
            <a:r>
              <a:rPr lang="zh-CN" b="1" dirty="0"/>
              <a:t>宏观上</a:t>
            </a:r>
            <a:r>
              <a:rPr lang="zh-CN" dirty="0"/>
              <a:t>：热力学定律</a:t>
            </a:r>
            <a:r>
              <a:rPr lang="zh-CN" altLang="zh-CN" dirty="0"/>
              <a:t>——</a:t>
            </a:r>
            <a:r>
              <a:rPr lang="zh-CN" dirty="0"/>
              <a:t>体系的熵变等于可逆过程吸收或耗散的热量除以它的绝对温度（克劳修斯，</a:t>
            </a:r>
            <a:r>
              <a:rPr lang="zh-CN" altLang="zh-CN" dirty="0"/>
              <a:t>1865</a:t>
            </a:r>
            <a:r>
              <a:rPr lang="zh-CN" dirty="0"/>
              <a:t>）</a:t>
            </a:r>
          </a:p>
          <a:p>
            <a:pPr>
              <a:lnSpc>
                <a:spcPct val="80000"/>
              </a:lnSpc>
            </a:pPr>
            <a:r>
              <a:rPr lang="zh-CN" b="1" dirty="0"/>
              <a:t>微观上</a:t>
            </a:r>
            <a:r>
              <a:rPr lang="zh-CN" dirty="0"/>
              <a:t>：熵是大量微观粒子的位置和速度的分布概率的函数，是描述系统中大量微观粒子的无序性的宏观参数（波尔兹曼，</a:t>
            </a:r>
            <a:r>
              <a:rPr lang="zh-CN" altLang="zh-CN" dirty="0"/>
              <a:t>1872</a:t>
            </a:r>
            <a:r>
              <a:rPr lang="zh-CN" dirty="0"/>
              <a:t>）</a:t>
            </a:r>
          </a:p>
          <a:p>
            <a:pPr>
              <a:lnSpc>
                <a:spcPct val="80000"/>
              </a:lnSpc>
            </a:pPr>
            <a:r>
              <a:rPr lang="zh-CN" b="1" dirty="0"/>
              <a:t>结论</a:t>
            </a:r>
            <a:r>
              <a:rPr lang="zh-CN" dirty="0"/>
              <a:t>：熵是描述事物无序性的参数，熵越大则无序性越强。</a:t>
            </a:r>
          </a:p>
        </p:txBody>
      </p:sp>
      <p:sp>
        <p:nvSpPr>
          <p:cNvPr id="4" name="日期占位符 3"/>
          <p:cNvSpPr>
            <a:spLocks noGrp="1"/>
          </p:cNvSpPr>
          <p:nvPr>
            <p:ph type="dt" sz="half" idx="10"/>
          </p:nvPr>
        </p:nvSpPr>
        <p:spPr/>
        <p:txBody>
          <a:bodyPr/>
          <a:lstStyle/>
          <a:p>
            <a:fld id="{F385CDB3-C9E0-4067-A160-FF5280FA7B4B}" type="datetime1">
              <a:rPr lang="zh-CN" altLang="en-US"/>
              <a:pPr/>
              <a:t>2011/3/11</a:t>
            </a:fld>
            <a:endParaRPr lang="zh-CN" altLang="en-US" sz="1800">
              <a:solidFill>
                <a:schemeClr val="tx1"/>
              </a:solidFill>
              <a:ea typeface="宋体" pitchFamily="2" charset="-122"/>
            </a:endParaRPr>
          </a:p>
        </p:txBody>
      </p:sp>
    </p:spTree>
    <p:extLst>
      <p:ext uri="{BB962C8B-B14F-4D97-AF65-F5344CB8AC3E}">
        <p14:creationId xmlns:p14="http://schemas.microsoft.com/office/powerpoint/2010/main" val="200454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3648" y="2348880"/>
            <a:ext cx="6400800" cy="3366864"/>
          </a:xfrm>
        </p:spPr>
        <p:txBody>
          <a:bodyPr>
            <a:normAutofit/>
          </a:bodyPr>
          <a:lstStyle/>
          <a:p>
            <a:r>
              <a:rPr lang="en-US" altLang="zh-CN" dirty="0" smtClean="0"/>
              <a:t>GIS</a:t>
            </a:r>
            <a:r>
              <a:rPr lang="zh-CN" altLang="zh-CN" dirty="0"/>
              <a:t>算法（</a:t>
            </a:r>
            <a:r>
              <a:rPr lang="en-US" altLang="zh-CN" dirty="0"/>
              <a:t>Generalized Iterative Scaling</a:t>
            </a:r>
            <a:r>
              <a:rPr lang="zh-CN" altLang="zh-CN" dirty="0"/>
              <a:t>）</a:t>
            </a:r>
          </a:p>
          <a:p>
            <a:pPr indent="0">
              <a:buNone/>
            </a:pPr>
            <a:r>
              <a:rPr lang="en-US" altLang="zh-CN" dirty="0"/>
              <a:t>	</a:t>
            </a:r>
            <a:r>
              <a:rPr lang="en-US" altLang="zh-CN" dirty="0" err="1" smtClean="0"/>
              <a:t>Darroch</a:t>
            </a:r>
            <a:r>
              <a:rPr lang="en-US" altLang="zh-CN" dirty="0" smtClean="0"/>
              <a:t> </a:t>
            </a:r>
            <a:r>
              <a:rPr lang="en-US" altLang="zh-CN" dirty="0"/>
              <a:t>and Ratcliff,1972</a:t>
            </a:r>
            <a:endParaRPr lang="zh-CN" altLang="zh-CN" dirty="0"/>
          </a:p>
          <a:p>
            <a:r>
              <a:rPr lang="en-US" altLang="zh-CN" dirty="0" smtClean="0"/>
              <a:t>IIS</a:t>
            </a:r>
            <a:r>
              <a:rPr lang="zh-CN" altLang="zh-CN" dirty="0"/>
              <a:t>算法（</a:t>
            </a:r>
            <a:r>
              <a:rPr lang="en-US" altLang="zh-CN" dirty="0"/>
              <a:t>Improved Iterative Scaling</a:t>
            </a:r>
            <a:r>
              <a:rPr lang="zh-CN" altLang="zh-CN" dirty="0"/>
              <a:t>）</a:t>
            </a:r>
          </a:p>
          <a:p>
            <a:pPr indent="0">
              <a:buNone/>
            </a:pPr>
            <a:r>
              <a:rPr lang="en-US" altLang="zh-CN" dirty="0"/>
              <a:t>	</a:t>
            </a:r>
            <a:r>
              <a:rPr lang="en-US" altLang="zh-CN" dirty="0" smtClean="0"/>
              <a:t>Della </a:t>
            </a:r>
            <a:r>
              <a:rPr lang="en-US" altLang="zh-CN" dirty="0" err="1"/>
              <a:t>Pietra</a:t>
            </a:r>
            <a:r>
              <a:rPr lang="en-US" altLang="zh-CN" dirty="0"/>
              <a:t> ,</a:t>
            </a:r>
            <a:r>
              <a:rPr lang="en-US" altLang="zh-CN" dirty="0" smtClean="0"/>
              <a:t>1995</a:t>
            </a:r>
          </a:p>
          <a:p>
            <a:pPr marL="342900" indent="-342900"/>
            <a:r>
              <a:rPr lang="en-US" altLang="zh-CN" dirty="0" smtClean="0"/>
              <a:t>SCGIS</a:t>
            </a:r>
            <a:r>
              <a:rPr lang="zh-CN" altLang="en-US" dirty="0" smtClean="0"/>
              <a:t>算法</a:t>
            </a:r>
            <a:endParaRPr lang="en-US" altLang="zh-CN" dirty="0" smtClean="0"/>
          </a:p>
          <a:p>
            <a:pPr indent="0">
              <a:buNone/>
            </a:pPr>
            <a:r>
              <a:rPr lang="en-US" altLang="zh-CN" dirty="0"/>
              <a:t>	</a:t>
            </a:r>
            <a:r>
              <a:rPr lang="en-US" altLang="zh-CN" dirty="0" smtClean="0"/>
              <a:t>Goodman,2002</a:t>
            </a:r>
          </a:p>
          <a:p>
            <a:pPr marL="285750" indent="-285750"/>
            <a:r>
              <a:rPr lang="zh-CN" altLang="en-US" dirty="0" smtClean="0"/>
              <a:t>其他算法</a:t>
            </a:r>
            <a:endParaRPr lang="zh-CN" altLang="zh-CN" dirty="0"/>
          </a:p>
          <a:p>
            <a:endParaRPr lang="zh-CN" altLang="zh-CN" dirty="0"/>
          </a:p>
          <a:p>
            <a:endParaRPr lang="zh-CN" altLang="en-US" dirty="0"/>
          </a:p>
        </p:txBody>
      </p:sp>
      <p:sp>
        <p:nvSpPr>
          <p:cNvPr id="4" name="标题 1"/>
          <p:cNvSpPr>
            <a:spLocks noGrp="1"/>
          </p:cNvSpPr>
          <p:nvPr>
            <p:ph type="title"/>
          </p:nvPr>
        </p:nvSpPr>
        <p:spPr>
          <a:xfrm>
            <a:off x="1043608" y="1295400"/>
            <a:ext cx="6984776" cy="685800"/>
          </a:xfrm>
        </p:spPr>
        <p:txBody>
          <a:bodyPr>
            <a:normAutofit fontScale="90000"/>
          </a:bodyPr>
          <a:lstStyle/>
          <a:p>
            <a:r>
              <a:rPr lang="zh-CN" altLang="en-US" dirty="0"/>
              <a:t>基于最大熵的统计建模</a:t>
            </a:r>
            <a:r>
              <a:rPr lang="zh-CN" altLang="en-US" dirty="0" smtClean="0"/>
              <a:t>：参数估计</a:t>
            </a:r>
            <a:endParaRPr lang="zh-CN" altLang="en-US" dirty="0"/>
          </a:p>
        </p:txBody>
      </p:sp>
    </p:spTree>
    <p:extLst>
      <p:ext uri="{BB962C8B-B14F-4D97-AF65-F5344CB8AC3E}">
        <p14:creationId xmlns:p14="http://schemas.microsoft.com/office/powerpoint/2010/main" val="2156145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1560" y="2438400"/>
            <a:ext cx="6400800" cy="3048001"/>
          </a:xfrm>
        </p:spPr>
        <p:txBody>
          <a:bodyPr>
            <a:normAutofit lnSpcReduction="10000"/>
          </a:bodyPr>
          <a:lstStyle/>
          <a:p>
            <a:r>
              <a:rPr lang="zh-CN" altLang="zh-CN" dirty="0"/>
              <a:t>在所有的特征中选择最有代表性的特征，构造约束</a:t>
            </a:r>
            <a:r>
              <a:rPr lang="zh-CN" altLang="zh-CN" dirty="0" smtClean="0"/>
              <a:t>集合</a:t>
            </a:r>
            <a:endParaRPr lang="en-US" altLang="zh-CN" dirty="0" smtClean="0"/>
          </a:p>
          <a:p>
            <a:r>
              <a:rPr lang="zh-CN" altLang="en-US" dirty="0" smtClean="0"/>
              <a:t>数据稀疏的问题</a:t>
            </a:r>
            <a:endParaRPr lang="en-US" altLang="zh-CN" dirty="0" smtClean="0"/>
          </a:p>
          <a:p>
            <a:r>
              <a:rPr lang="zh-CN" altLang="en-US" dirty="0" smtClean="0"/>
              <a:t>特征选择的步骤：</a:t>
            </a:r>
            <a:endParaRPr lang="en-US" altLang="zh-CN" dirty="0" smtClean="0"/>
          </a:p>
          <a:p>
            <a:pPr lvl="1"/>
            <a:r>
              <a:rPr lang="zh-CN" altLang="en-US" dirty="0"/>
              <a:t>特征</a:t>
            </a:r>
            <a:r>
              <a:rPr lang="zh-CN" altLang="en-US" dirty="0" smtClean="0"/>
              <a:t>模板</a:t>
            </a:r>
            <a:r>
              <a:rPr lang="en-US" altLang="zh-CN" dirty="0" smtClean="0"/>
              <a:t>&gt;</a:t>
            </a:r>
            <a:r>
              <a:rPr lang="zh-CN" altLang="en-US" dirty="0" smtClean="0"/>
              <a:t>候选特征</a:t>
            </a:r>
            <a:endParaRPr lang="en-US" altLang="zh-CN" dirty="0" smtClean="0"/>
          </a:p>
          <a:p>
            <a:pPr lvl="1"/>
            <a:r>
              <a:rPr lang="zh-CN" altLang="en-US" dirty="0"/>
              <a:t>候选</a:t>
            </a:r>
            <a:r>
              <a:rPr lang="zh-CN" altLang="en-US" dirty="0" smtClean="0"/>
              <a:t>特征</a:t>
            </a:r>
            <a:r>
              <a:rPr lang="en-US" altLang="zh-CN" dirty="0" smtClean="0"/>
              <a:t>&gt;</a:t>
            </a:r>
            <a:r>
              <a:rPr lang="zh-CN" altLang="en-US" dirty="0" smtClean="0"/>
              <a:t>选择特征</a:t>
            </a:r>
            <a:endParaRPr lang="en-US" altLang="zh-CN" dirty="0" smtClean="0"/>
          </a:p>
          <a:p>
            <a:r>
              <a:rPr lang="zh-CN" altLang="en-US" dirty="0" smtClean="0"/>
              <a:t>特征选择的方法：</a:t>
            </a:r>
            <a:endParaRPr lang="en-US" altLang="zh-CN" dirty="0" smtClean="0"/>
          </a:p>
          <a:p>
            <a:pPr lvl="1"/>
            <a:r>
              <a:rPr lang="zh-CN" altLang="en-US" dirty="0"/>
              <a:t>增量</a:t>
            </a:r>
            <a:r>
              <a:rPr lang="zh-CN" altLang="en-US" dirty="0" smtClean="0"/>
              <a:t>式特征选择算法：基本算法和近似算法</a:t>
            </a:r>
            <a:endParaRPr lang="en-US" altLang="zh-CN" dirty="0" smtClean="0"/>
          </a:p>
          <a:p>
            <a:pPr lvl="1"/>
            <a:r>
              <a:rPr lang="zh-CN" altLang="en-US" dirty="0" smtClean="0"/>
              <a:t>基于频数阀值的特征选择算法</a:t>
            </a:r>
            <a:endParaRPr lang="en-US" altLang="zh-CN" dirty="0" smtClean="0"/>
          </a:p>
        </p:txBody>
      </p:sp>
      <p:sp>
        <p:nvSpPr>
          <p:cNvPr id="4" name="标题 1"/>
          <p:cNvSpPr>
            <a:spLocks noGrp="1"/>
          </p:cNvSpPr>
          <p:nvPr>
            <p:ph type="title"/>
          </p:nvPr>
        </p:nvSpPr>
        <p:spPr>
          <a:xfrm>
            <a:off x="1043608" y="1295400"/>
            <a:ext cx="6984776" cy="685800"/>
          </a:xfrm>
        </p:spPr>
        <p:txBody>
          <a:bodyPr>
            <a:normAutofit fontScale="90000"/>
          </a:bodyPr>
          <a:lstStyle/>
          <a:p>
            <a:r>
              <a:rPr lang="zh-CN" altLang="en-US" b="1" dirty="0"/>
              <a:t>基于最大熵的统计建模</a:t>
            </a:r>
            <a:r>
              <a:rPr lang="zh-CN" altLang="en-US" b="1" dirty="0" smtClean="0"/>
              <a:t>：特征选择</a:t>
            </a:r>
            <a:endParaRPr lang="zh-CN" altLang="en-US" b="1" dirty="0"/>
          </a:p>
        </p:txBody>
      </p:sp>
    </p:spTree>
    <p:extLst>
      <p:ext uri="{BB962C8B-B14F-4D97-AF65-F5344CB8AC3E}">
        <p14:creationId xmlns:p14="http://schemas.microsoft.com/office/powerpoint/2010/main" val="3462023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特征模板：</a:t>
            </a:r>
            <a:endParaRPr lang="en-US" altLang="zh-CN" dirty="0" smtClean="0"/>
          </a:p>
          <a:p>
            <a:r>
              <a:rPr lang="zh-CN" altLang="en-US" dirty="0" smtClean="0"/>
              <a:t>特征生成器</a:t>
            </a:r>
            <a:endParaRPr lang="zh-CN" altLang="en-US" dirty="0"/>
          </a:p>
        </p:txBody>
      </p:sp>
      <p:sp>
        <p:nvSpPr>
          <p:cNvPr id="4" name="标题 1"/>
          <p:cNvSpPr>
            <a:spLocks noGrp="1"/>
          </p:cNvSpPr>
          <p:nvPr>
            <p:ph type="title"/>
          </p:nvPr>
        </p:nvSpPr>
        <p:spPr>
          <a:xfrm>
            <a:off x="1043608" y="1484784"/>
            <a:ext cx="6984776" cy="685800"/>
          </a:xfrm>
        </p:spPr>
        <p:txBody>
          <a:bodyPr>
            <a:normAutofit fontScale="90000"/>
          </a:bodyPr>
          <a:lstStyle/>
          <a:p>
            <a:r>
              <a:rPr lang="zh-CN" altLang="en-US" b="1" dirty="0"/>
              <a:t>基于最大熵的统计建模</a:t>
            </a:r>
            <a:r>
              <a:rPr lang="zh-CN" altLang="en-US" b="1" dirty="0" smtClean="0"/>
              <a:t>：特征选择例子</a:t>
            </a:r>
            <a:endParaRPr lang="zh-CN" altLang="en-US"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366675"/>
            <a:ext cx="5302365" cy="320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6329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最大熵模型的优缺点</a:t>
            </a:r>
            <a:endParaRPr lang="zh-CN" altLang="en-US" dirty="0"/>
          </a:p>
        </p:txBody>
      </p:sp>
      <p:sp>
        <p:nvSpPr>
          <p:cNvPr id="3" name="内容占位符 2"/>
          <p:cNvSpPr>
            <a:spLocks noGrp="1"/>
          </p:cNvSpPr>
          <p:nvPr>
            <p:ph idx="1"/>
          </p:nvPr>
        </p:nvSpPr>
        <p:spPr/>
        <p:txBody>
          <a:bodyPr/>
          <a:lstStyle/>
          <a:p>
            <a:r>
              <a:rPr lang="zh-CN" altLang="en-US" b="1" dirty="0" smtClean="0"/>
              <a:t>最大熵模型的优点：</a:t>
            </a:r>
            <a:endParaRPr lang="en-US" altLang="zh-CN" b="1" dirty="0" smtClean="0"/>
          </a:p>
          <a:p>
            <a:r>
              <a:rPr lang="zh-CN" altLang="zh-CN" dirty="0" smtClean="0"/>
              <a:t>建模</a:t>
            </a:r>
            <a:r>
              <a:rPr lang="zh-CN" altLang="zh-CN" dirty="0"/>
              <a:t>时，试验者只需集中精力选择特征，而不需要花费精力考虑如何使用这些特征。</a:t>
            </a:r>
          </a:p>
          <a:p>
            <a:r>
              <a:rPr lang="zh-CN" altLang="zh-CN" dirty="0" smtClean="0"/>
              <a:t>特征选择</a:t>
            </a:r>
            <a:r>
              <a:rPr lang="zh-CN" altLang="zh-CN" dirty="0"/>
              <a:t>灵活，且不需要额外的独立假定或者内在约束</a:t>
            </a:r>
          </a:p>
          <a:p>
            <a:r>
              <a:rPr lang="zh-CN" altLang="zh-CN" dirty="0" smtClean="0"/>
              <a:t>模型</a:t>
            </a:r>
            <a:r>
              <a:rPr lang="zh-CN" altLang="zh-CN" dirty="0"/>
              <a:t>应用在不同领域时的可移植性强</a:t>
            </a:r>
          </a:p>
          <a:p>
            <a:r>
              <a:rPr lang="zh-CN" altLang="zh-CN" dirty="0" smtClean="0"/>
              <a:t>可</a:t>
            </a:r>
            <a:r>
              <a:rPr lang="zh-CN" altLang="zh-CN" dirty="0"/>
              <a:t>结合更丰富的信息</a:t>
            </a:r>
          </a:p>
          <a:p>
            <a:endParaRPr lang="zh-CN" altLang="en-US" dirty="0"/>
          </a:p>
        </p:txBody>
      </p:sp>
    </p:spTree>
    <p:extLst>
      <p:ext uri="{BB962C8B-B14F-4D97-AF65-F5344CB8AC3E}">
        <p14:creationId xmlns:p14="http://schemas.microsoft.com/office/powerpoint/2010/main" val="2003181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smtClean="0"/>
              <a:t>时空</a:t>
            </a:r>
            <a:r>
              <a:rPr lang="zh-CN" altLang="zh-CN" dirty="0"/>
              <a:t>开销大</a:t>
            </a:r>
          </a:p>
          <a:p>
            <a:r>
              <a:rPr lang="zh-CN" altLang="zh-CN" dirty="0" smtClean="0"/>
              <a:t>数据</a:t>
            </a:r>
            <a:r>
              <a:rPr lang="zh-CN" altLang="zh-CN" dirty="0"/>
              <a:t>稀疏问题严重</a:t>
            </a:r>
          </a:p>
          <a:p>
            <a:r>
              <a:rPr lang="zh-CN" altLang="zh-CN" dirty="0" smtClean="0"/>
              <a:t>对</a:t>
            </a:r>
            <a:r>
              <a:rPr lang="zh-CN" altLang="zh-CN" dirty="0"/>
              <a:t>语料库的依赖性较强</a:t>
            </a:r>
          </a:p>
          <a:p>
            <a:endParaRPr lang="zh-CN" altLang="en-US" dirty="0"/>
          </a:p>
        </p:txBody>
      </p:sp>
      <p:sp>
        <p:nvSpPr>
          <p:cNvPr id="4" name="标题 1"/>
          <p:cNvSpPr>
            <a:spLocks noGrp="1"/>
          </p:cNvSpPr>
          <p:nvPr>
            <p:ph type="title"/>
          </p:nvPr>
        </p:nvSpPr>
        <p:spPr>
          <a:xfrm>
            <a:off x="1371600" y="1295400"/>
            <a:ext cx="6400800" cy="685800"/>
          </a:xfrm>
        </p:spPr>
        <p:txBody>
          <a:bodyPr/>
          <a:lstStyle/>
          <a:p>
            <a:r>
              <a:rPr lang="zh-CN" altLang="en-US" dirty="0" smtClean="0"/>
              <a:t>最大熵模型的优缺点</a:t>
            </a:r>
            <a:endParaRPr lang="zh-CN" altLang="en-US" dirty="0"/>
          </a:p>
        </p:txBody>
      </p:sp>
    </p:spTree>
    <p:extLst>
      <p:ext uri="{BB962C8B-B14F-4D97-AF65-F5344CB8AC3E}">
        <p14:creationId xmlns:p14="http://schemas.microsoft.com/office/powerpoint/2010/main" val="1367560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最大熵模型的应用</a:t>
            </a:r>
            <a:endParaRPr lang="zh-CN" altLang="en-US" dirty="0"/>
          </a:p>
        </p:txBody>
      </p:sp>
      <p:sp>
        <p:nvSpPr>
          <p:cNvPr id="3" name="内容占位符 2"/>
          <p:cNvSpPr>
            <a:spLocks noGrp="1"/>
          </p:cNvSpPr>
          <p:nvPr>
            <p:ph idx="1"/>
          </p:nvPr>
        </p:nvSpPr>
        <p:spPr/>
        <p:txBody>
          <a:bodyPr>
            <a:normAutofit/>
          </a:bodyPr>
          <a:lstStyle/>
          <a:p>
            <a:r>
              <a:rPr lang="zh-CN" altLang="en-US" dirty="0" smtClean="0"/>
              <a:t>最大熵模型已经成功应用于自然语言处理的许多领域，比如：</a:t>
            </a:r>
            <a:endParaRPr lang="en-US" altLang="zh-CN" dirty="0" smtClean="0"/>
          </a:p>
          <a:p>
            <a:r>
              <a:rPr lang="zh-CN" altLang="en-US" dirty="0" smtClean="0"/>
              <a:t>词性标注</a:t>
            </a:r>
            <a:r>
              <a:rPr lang="en-US" altLang="zh-CN" dirty="0" smtClean="0"/>
              <a:t>(</a:t>
            </a:r>
            <a:r>
              <a:rPr lang="en-US" altLang="zh-CN" dirty="0" err="1" smtClean="0"/>
              <a:t>Pos</a:t>
            </a:r>
            <a:r>
              <a:rPr lang="en-US" altLang="zh-CN" dirty="0" smtClean="0"/>
              <a:t> Tagging)[</a:t>
            </a:r>
            <a:r>
              <a:rPr lang="en-US" altLang="zh-CN" dirty="0" err="1" smtClean="0"/>
              <a:t>Ratnapakrhi</a:t>
            </a:r>
            <a:r>
              <a:rPr lang="en-US" altLang="zh-CN" dirty="0" smtClean="0"/>
              <a:t> 1996]</a:t>
            </a:r>
            <a:endParaRPr lang="en-US" altLang="zh-CN" dirty="0"/>
          </a:p>
          <a:p>
            <a:r>
              <a:rPr lang="zh-CN" altLang="en-US" dirty="0" smtClean="0"/>
              <a:t>短语识别（</a:t>
            </a:r>
            <a:r>
              <a:rPr lang="en-US" altLang="zh-CN" dirty="0" smtClean="0"/>
              <a:t>Chunking</a:t>
            </a:r>
            <a:r>
              <a:rPr lang="zh-CN" altLang="en-US" dirty="0" smtClean="0"/>
              <a:t>）</a:t>
            </a:r>
            <a:r>
              <a:rPr lang="en-US" altLang="zh-CN" dirty="0" smtClean="0"/>
              <a:t>[</a:t>
            </a:r>
            <a:r>
              <a:rPr lang="en-US" altLang="zh-CN" dirty="0" err="1" smtClean="0"/>
              <a:t>Koeling</a:t>
            </a:r>
            <a:r>
              <a:rPr lang="en-US" altLang="zh-CN" dirty="0" smtClean="0"/>
              <a:t> 2002]</a:t>
            </a:r>
            <a:endParaRPr lang="zh-CN" altLang="en-US" dirty="0"/>
          </a:p>
          <a:p>
            <a:r>
              <a:rPr lang="zh-CN" altLang="en-US" dirty="0" smtClean="0"/>
              <a:t>指代消解（</a:t>
            </a:r>
            <a:r>
              <a:rPr lang="en-US" altLang="zh-CN" dirty="0" smtClean="0"/>
              <a:t>Co-reference  Resolution</a:t>
            </a:r>
            <a:r>
              <a:rPr lang="zh-CN" altLang="en-US" dirty="0" smtClean="0"/>
              <a:t>）</a:t>
            </a:r>
            <a:r>
              <a:rPr lang="en-US" altLang="zh-CN" dirty="0" smtClean="0"/>
              <a:t>[</a:t>
            </a:r>
            <a:r>
              <a:rPr lang="en-US" altLang="zh-CN" dirty="0" err="1" smtClean="0"/>
              <a:t>Luo</a:t>
            </a:r>
            <a:r>
              <a:rPr lang="en-US" altLang="zh-CN" dirty="0" smtClean="0"/>
              <a:t> et al 2003]</a:t>
            </a:r>
          </a:p>
          <a:p>
            <a:r>
              <a:rPr lang="zh-CN" altLang="en-US" dirty="0" smtClean="0"/>
              <a:t>语法分析（</a:t>
            </a:r>
            <a:r>
              <a:rPr lang="en-US" altLang="zh-CN" dirty="0" smtClean="0"/>
              <a:t>Syntactic  Parsing</a:t>
            </a:r>
            <a:r>
              <a:rPr lang="zh-CN" altLang="en-US" dirty="0" smtClean="0"/>
              <a:t>）</a:t>
            </a:r>
            <a:r>
              <a:rPr lang="en-US" altLang="zh-CN" dirty="0" smtClean="0"/>
              <a:t>[</a:t>
            </a:r>
            <a:r>
              <a:rPr lang="en-US" altLang="zh-CN" dirty="0" err="1" smtClean="0"/>
              <a:t>Ratnaparkhi</a:t>
            </a:r>
            <a:r>
              <a:rPr lang="en-US" altLang="zh-CN" dirty="0" smtClean="0"/>
              <a:t>  1999]</a:t>
            </a:r>
          </a:p>
        </p:txBody>
      </p:sp>
    </p:spTree>
    <p:extLst>
      <p:ext uri="{BB962C8B-B14F-4D97-AF65-F5344CB8AC3E}">
        <p14:creationId xmlns:p14="http://schemas.microsoft.com/office/powerpoint/2010/main" val="2529237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最大熵模型的应用</a:t>
            </a:r>
            <a:endParaRPr lang="zh-CN" altLang="en-US" dirty="0"/>
          </a:p>
        </p:txBody>
      </p:sp>
      <p:sp>
        <p:nvSpPr>
          <p:cNvPr id="3" name="内容占位符 2"/>
          <p:cNvSpPr>
            <a:spLocks noGrp="1"/>
          </p:cNvSpPr>
          <p:nvPr>
            <p:ph idx="1"/>
          </p:nvPr>
        </p:nvSpPr>
        <p:spPr/>
        <p:txBody>
          <a:bodyPr/>
          <a:lstStyle/>
          <a:p>
            <a:r>
              <a:rPr lang="zh-CN" altLang="en-US" dirty="0" smtClean="0"/>
              <a:t>机器翻译（</a:t>
            </a:r>
            <a:r>
              <a:rPr lang="en-US" altLang="zh-CN" dirty="0" smtClean="0"/>
              <a:t>Machine  Translation</a:t>
            </a:r>
            <a:r>
              <a:rPr lang="zh-CN" altLang="en-US" dirty="0" smtClean="0"/>
              <a:t>）</a:t>
            </a:r>
            <a:r>
              <a:rPr lang="en-US" altLang="zh-CN" dirty="0" smtClean="0"/>
              <a:t>[Berger  et  al  1996]</a:t>
            </a:r>
          </a:p>
          <a:p>
            <a:r>
              <a:rPr lang="zh-CN" altLang="en-US" dirty="0" smtClean="0"/>
              <a:t>文本分类（</a:t>
            </a:r>
            <a:r>
              <a:rPr lang="en-US" altLang="zh-CN" dirty="0" smtClean="0"/>
              <a:t>Text  Classification</a:t>
            </a:r>
            <a:r>
              <a:rPr lang="zh-CN" altLang="en-US" dirty="0" smtClean="0"/>
              <a:t>）</a:t>
            </a:r>
            <a:r>
              <a:rPr lang="en-US" altLang="zh-CN" dirty="0" smtClean="0"/>
              <a:t>[Nigam  1999]</a:t>
            </a:r>
          </a:p>
          <a:p>
            <a:r>
              <a:rPr lang="zh-CN" altLang="en-US" dirty="0" smtClean="0"/>
              <a:t>问题回答（</a:t>
            </a:r>
            <a:r>
              <a:rPr lang="en-US" altLang="zh-CN" dirty="0" smtClean="0"/>
              <a:t>Question  Answering</a:t>
            </a:r>
            <a:r>
              <a:rPr lang="zh-CN" altLang="en-US" dirty="0" smtClean="0"/>
              <a:t>）</a:t>
            </a:r>
            <a:r>
              <a:rPr lang="en-US" altLang="zh-CN" dirty="0" smtClean="0"/>
              <a:t>[</a:t>
            </a:r>
            <a:r>
              <a:rPr lang="en-US" altLang="zh-CN" dirty="0" err="1" smtClean="0"/>
              <a:t>Ittycheriah</a:t>
            </a:r>
            <a:r>
              <a:rPr lang="en-US" altLang="zh-CN" dirty="0" smtClean="0"/>
              <a:t>  2002]</a:t>
            </a:r>
          </a:p>
          <a:p>
            <a:r>
              <a:rPr lang="zh-CN" altLang="en-US" dirty="0" smtClean="0"/>
              <a:t>语言模型（</a:t>
            </a:r>
            <a:r>
              <a:rPr lang="en-US" altLang="zh-CN" dirty="0" smtClean="0"/>
              <a:t>Language  Modeling</a:t>
            </a:r>
            <a:r>
              <a:rPr lang="zh-CN" altLang="en-US" dirty="0" smtClean="0"/>
              <a:t>）</a:t>
            </a:r>
            <a:r>
              <a:rPr lang="en-US" altLang="zh-CN" dirty="0" smtClean="0"/>
              <a:t>[Rosenfeld  1994]</a:t>
            </a:r>
          </a:p>
          <a:p>
            <a:r>
              <a:rPr lang="zh-CN" altLang="en-US" dirty="0"/>
              <a:t>等</a:t>
            </a:r>
          </a:p>
        </p:txBody>
      </p:sp>
    </p:spTree>
    <p:extLst>
      <p:ext uri="{BB962C8B-B14F-4D97-AF65-F5344CB8AC3E}">
        <p14:creationId xmlns:p14="http://schemas.microsoft.com/office/powerpoint/2010/main" val="1620367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最大熵模型的应用</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文本</a:t>
            </a:r>
            <a:r>
              <a:rPr lang="zh-CN" altLang="en-US" dirty="0" smtClean="0"/>
              <a:t>分类</a:t>
            </a:r>
            <a:endParaRPr lang="en-US" altLang="zh-CN" dirty="0"/>
          </a:p>
          <a:p>
            <a:r>
              <a:rPr lang="zh-CN" altLang="en-US" dirty="0"/>
              <a:t>中文指代</a:t>
            </a:r>
            <a:r>
              <a:rPr lang="zh-CN" altLang="en-US" dirty="0" smtClean="0"/>
              <a:t>消解</a:t>
            </a:r>
            <a:endParaRPr lang="en-US" altLang="zh-CN" dirty="0"/>
          </a:p>
          <a:p>
            <a:r>
              <a:rPr lang="zh-CN" altLang="en-US" dirty="0" smtClean="0"/>
              <a:t>汉语</a:t>
            </a:r>
            <a:r>
              <a:rPr lang="zh-CN" altLang="en-US" dirty="0"/>
              <a:t>语义消歧</a:t>
            </a:r>
          </a:p>
          <a:p>
            <a:r>
              <a:rPr lang="zh-CN" altLang="en-US" dirty="0"/>
              <a:t>不良文本</a:t>
            </a:r>
            <a:r>
              <a:rPr lang="zh-CN" altLang="en-US" dirty="0" smtClean="0"/>
              <a:t>识别</a:t>
            </a:r>
            <a:endParaRPr lang="en-US" altLang="zh-CN" dirty="0"/>
          </a:p>
          <a:p>
            <a:r>
              <a:rPr lang="zh-CN" altLang="en-US" dirty="0" smtClean="0"/>
              <a:t>分词</a:t>
            </a:r>
            <a:endParaRPr lang="en-US" altLang="zh-CN" dirty="0" smtClean="0"/>
          </a:p>
          <a:p>
            <a:r>
              <a:rPr lang="zh-CN" altLang="en-US" dirty="0" smtClean="0"/>
              <a:t>词性标注</a:t>
            </a:r>
            <a:endParaRPr lang="zh-CN" altLang="en-US" dirty="0"/>
          </a:p>
          <a:p>
            <a:r>
              <a:rPr lang="zh-CN" altLang="en-US" dirty="0" smtClean="0"/>
              <a:t>机器翻译</a:t>
            </a:r>
            <a:endParaRPr lang="zh-CN" altLang="en-US" dirty="0"/>
          </a:p>
          <a:p>
            <a:r>
              <a:rPr lang="zh-CN" altLang="en-US" dirty="0" smtClean="0"/>
              <a:t>其他</a:t>
            </a: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1184591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5776" y="2572162"/>
            <a:ext cx="3877985" cy="1569660"/>
          </a:xfrm>
          <a:prstGeom prst="rect">
            <a:avLst/>
          </a:prstGeom>
          <a:noFill/>
        </p:spPr>
        <p:txBody>
          <a:bodyPr wrap="none" rtlCol="0">
            <a:spAutoFit/>
          </a:bodyPr>
          <a:lstStyle/>
          <a:p>
            <a:r>
              <a:rPr lang="zh-CN" altLang="en-US" sz="9600" dirty="0" smtClean="0"/>
              <a:t>谢谢！</a:t>
            </a:r>
            <a:endParaRPr lang="zh-CN" altLang="en-US" sz="9600" dirty="0"/>
          </a:p>
        </p:txBody>
      </p:sp>
    </p:spTree>
    <p:extLst>
      <p:ext uri="{BB962C8B-B14F-4D97-AF65-F5344CB8AC3E}">
        <p14:creationId xmlns:p14="http://schemas.microsoft.com/office/powerpoint/2010/main" val="14540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b="1" dirty="0" smtClean="0"/>
              <a:t>熵：自然界中的</a:t>
            </a:r>
            <a:r>
              <a:rPr lang="zh-CN" b="1" dirty="0" smtClean="0"/>
              <a:t>熵增原理</a:t>
            </a:r>
            <a:endParaRPr lang="zh-CN" b="1" dirty="0"/>
          </a:p>
        </p:txBody>
      </p:sp>
      <p:sp>
        <p:nvSpPr>
          <p:cNvPr id="6147" name="Rectangle 3"/>
          <p:cNvSpPr>
            <a:spLocks noGrp="1" noChangeArrowheads="1"/>
          </p:cNvSpPr>
          <p:nvPr>
            <p:ph idx="1"/>
          </p:nvPr>
        </p:nvSpPr>
        <p:spPr/>
        <p:txBody>
          <a:bodyPr>
            <a:normAutofit lnSpcReduction="10000"/>
          </a:bodyPr>
          <a:lstStyle/>
          <a:p>
            <a:r>
              <a:rPr lang="zh-CN" dirty="0" smtClean="0"/>
              <a:t>熵增原理是熵在自然界的变化规律</a:t>
            </a:r>
          </a:p>
          <a:p>
            <a:r>
              <a:rPr lang="zh-CN" dirty="0" smtClean="0"/>
              <a:t>一个孤立系统的熵，自发性地趋于极大，随着熵的增加，有序状态逐步变为混沌状态，不可能自发的产生新的有序结构。</a:t>
            </a:r>
          </a:p>
          <a:p>
            <a:r>
              <a:rPr lang="zh-CN" dirty="0" smtClean="0"/>
              <a:t>当熵处于最小值，即能量集中程度最高、有效能量处于最大值时，那么整个系统也处于最有序的状态，相反为最无序状态。</a:t>
            </a:r>
          </a:p>
          <a:p>
            <a:r>
              <a:rPr lang="zh-CN" dirty="0" smtClean="0"/>
              <a:t>熵增原理预示着自然界越变越无序。</a:t>
            </a:r>
            <a:endParaRPr lang="zh-CN" dirty="0"/>
          </a:p>
        </p:txBody>
      </p:sp>
      <p:sp>
        <p:nvSpPr>
          <p:cNvPr id="4" name="日期占位符 3"/>
          <p:cNvSpPr>
            <a:spLocks noGrp="1"/>
          </p:cNvSpPr>
          <p:nvPr>
            <p:ph type="dt" sz="half" idx="10"/>
          </p:nvPr>
        </p:nvSpPr>
        <p:spPr/>
        <p:txBody>
          <a:bodyPr/>
          <a:lstStyle/>
          <a:p>
            <a:fld id="{F385CDB3-C9E0-4067-A160-FF5280FA7B4B}" type="datetime1">
              <a:rPr lang="zh-CN" altLang="en-US" smtClean="0"/>
              <a:pPr/>
              <a:t>2011/3/11</a:t>
            </a:fld>
            <a:endParaRPr lang="zh-CN" altLang="en-US"/>
          </a:p>
        </p:txBody>
      </p:sp>
    </p:spTree>
    <p:extLst>
      <p:ext uri="{BB962C8B-B14F-4D97-AF65-F5344CB8AC3E}">
        <p14:creationId xmlns:p14="http://schemas.microsoft.com/office/powerpoint/2010/main" val="30122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b="1" dirty="0" smtClean="0"/>
              <a:t>熵：</a:t>
            </a:r>
            <a:r>
              <a:rPr lang="zh-CN" b="1" dirty="0" smtClean="0"/>
              <a:t>信息熵</a:t>
            </a:r>
            <a:endParaRPr lang="zh-CN" b="1" dirty="0"/>
          </a:p>
        </p:txBody>
      </p:sp>
      <p:sp>
        <p:nvSpPr>
          <p:cNvPr id="5" name="日期占位符 5"/>
          <p:cNvSpPr>
            <a:spLocks noGrp="1"/>
          </p:cNvSpPr>
          <p:nvPr>
            <p:ph type="dt" sz="half" idx="10"/>
          </p:nvPr>
        </p:nvSpPr>
        <p:spPr/>
        <p:txBody>
          <a:bodyPr/>
          <a:lstStyle/>
          <a:p>
            <a:fld id="{F385CDB3-C9E0-4067-A160-FF5280FA7B4B}" type="datetime1">
              <a:rPr lang="zh-CN" altLang="en-US"/>
              <a:pPr/>
              <a:t>2011/3/11</a:t>
            </a:fld>
            <a:endParaRPr lang="zh-CN" altLang="en-US" sz="1800">
              <a:solidFill>
                <a:schemeClr val="tx1"/>
              </a:solidFill>
              <a:ea typeface="宋体" pitchFamily="2" charset="-122"/>
            </a:endParaRPr>
          </a:p>
        </p:txBody>
      </p:sp>
      <mc:AlternateContent xmlns:mc="http://schemas.openxmlformats.org/markup-compatibility/2006" xmlns:a14="http://schemas.microsoft.com/office/drawing/2010/main">
        <mc:Choice Requires="a14">
          <p:sp>
            <p:nvSpPr>
              <p:cNvPr id="7172" name="Rectangle 4"/>
              <p:cNvSpPr>
                <a:spLocks noGrp="1" noChangeArrowheads="1"/>
              </p:cNvSpPr>
              <p:nvPr>
                <p:ph type="body" sz="half" idx="4294967295"/>
              </p:nvPr>
            </p:nvSpPr>
            <p:spPr>
              <a:xfrm>
                <a:off x="1043608" y="2404113"/>
                <a:ext cx="7129463" cy="3401151"/>
              </a:xfrm>
            </p:spPr>
            <p:txBody>
              <a:bodyPr/>
              <a:lstStyle/>
              <a:p>
                <a:r>
                  <a:rPr lang="zh-CN" b="1" dirty="0" smtClean="0"/>
                  <a:t>和熵的联系</a:t>
                </a:r>
                <a:r>
                  <a:rPr lang="zh-CN" altLang="zh-CN" dirty="0"/>
                  <a:t>——</a:t>
                </a:r>
                <a:r>
                  <a:rPr lang="zh-CN" dirty="0"/>
                  <a:t>熵是描述客观事物无序性的参数。香农认为信息是人们对事物了解的不确定性的消除或减少，他把不确定的程度称为信息熵（香农，</a:t>
                </a:r>
                <a:r>
                  <a:rPr lang="zh-CN" altLang="zh-CN" dirty="0"/>
                  <a:t>1948</a:t>
                </a:r>
                <a:r>
                  <a:rPr lang="zh-CN" dirty="0"/>
                  <a:t>）</a:t>
                </a:r>
              </a:p>
              <a:p>
                <a:r>
                  <a:rPr lang="zh-CN" b="1" dirty="0"/>
                  <a:t>随机事件的信息熵</a:t>
                </a:r>
                <a:r>
                  <a:rPr lang="zh-CN" dirty="0"/>
                  <a:t>：设随机变量</a:t>
                </a:r>
                <a:r>
                  <a:rPr lang="zh-CN" altLang="zh-CN" dirty="0"/>
                  <a:t>ξ</a:t>
                </a:r>
                <a:r>
                  <a:rPr lang="zh-CN" dirty="0"/>
                  <a:t>，他有</a:t>
                </a:r>
                <a:r>
                  <a:rPr lang="zh-CN" altLang="zh-CN" dirty="0"/>
                  <a:t>A1,A2,…,An</a:t>
                </a:r>
                <a:r>
                  <a:rPr lang="zh-CN" dirty="0"/>
                  <a:t>共</a:t>
                </a:r>
                <a:r>
                  <a:rPr lang="zh-CN" altLang="zh-CN" dirty="0"/>
                  <a:t>n</a:t>
                </a:r>
                <a:r>
                  <a:rPr lang="zh-CN" dirty="0"/>
                  <a:t>种可能的结局每个结局出现的概率分别为</a:t>
                </a:r>
                <a:r>
                  <a:rPr lang="zh-CN" altLang="zh-CN" dirty="0"/>
                  <a:t>p1,p2,…,pn</a:t>
                </a:r>
                <a:r>
                  <a:rPr lang="zh-CN" dirty="0"/>
                  <a:t>，则其不确定程度，即信息熵</a:t>
                </a:r>
                <a:r>
                  <a:rPr lang="zh-CN" dirty="0" smtClean="0"/>
                  <a:t>为</a:t>
                </a:r>
                <a:r>
                  <a:rPr lang="en-US" altLang="zh-CN" dirty="0" smtClean="0"/>
                  <a:t>:</a:t>
                </a:r>
                <a:endParaRPr lang="en-US" altLang="zh-CN" b="0" i="1" dirty="0" smtClean="0">
                  <a:latin typeface="Cambria Math"/>
                </a:endParaRPr>
              </a:p>
              <a:p>
                <a:pPr marL="1371600" lvl="3"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𝐻</m:t>
                      </m:r>
                      <m:d>
                        <m:dPr>
                          <m:ctrlPr>
                            <a:rPr lang="en-US" altLang="zh-CN" b="0" i="1" smtClean="0">
                              <a:latin typeface="Cambria Math"/>
                            </a:rPr>
                          </m:ctrlPr>
                        </m:dPr>
                        <m:e>
                          <m:r>
                            <a:rPr lang="el-GR" altLang="zh-CN" i="1">
                              <a:latin typeface="Cambria Math"/>
                            </a:rPr>
                            <m:t>𝜉</m:t>
                          </m:r>
                        </m:e>
                      </m:d>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en-US" altLang="zh-CN" b="0" i="1" smtClean="0">
                                  <a:latin typeface="Cambria Math"/>
                                </a:rPr>
                                <m:t>𝑝</m:t>
                              </m:r>
                            </m:e>
                            <m:sub>
                              <m:r>
                                <a:rPr lang="en-US" altLang="zh-CN" b="0" i="1" smtClean="0">
                                  <a:latin typeface="Cambria Math"/>
                                </a:rPr>
                                <m:t>𝑖</m:t>
                              </m:r>
                            </m:sub>
                          </m:sSub>
                          <m:r>
                            <a:rPr lang="en-US" altLang="zh-CN" b="0" i="1" smtClean="0">
                              <a:latin typeface="Cambria Math"/>
                            </a:rPr>
                            <m:t>𝑙𝑜𝑔</m:t>
                          </m:r>
                          <m:sSub>
                            <m:sSubPr>
                              <m:ctrlPr>
                                <a:rPr lang="en-US" altLang="zh-CN" b="0" i="1" smtClean="0">
                                  <a:latin typeface="Cambria Math"/>
                                </a:rPr>
                              </m:ctrlPr>
                            </m:sSubPr>
                            <m:e>
                              <m:r>
                                <a:rPr lang="en-US" altLang="zh-CN" b="0" i="1" smtClean="0">
                                  <a:latin typeface="Cambria Math"/>
                                </a:rPr>
                                <m:t>𝑝</m:t>
                              </m:r>
                            </m:e>
                            <m:sub>
                              <m:r>
                                <a:rPr lang="en-US" altLang="zh-CN" b="0" i="1" smtClean="0">
                                  <a:latin typeface="Cambria Math"/>
                                </a:rPr>
                                <m:t>𝑖</m:t>
                              </m:r>
                            </m:sub>
                          </m:sSub>
                        </m:e>
                      </m:nary>
                    </m:oMath>
                  </m:oMathPara>
                </a14:m>
                <a:endParaRPr lang="zh-CN" dirty="0"/>
              </a:p>
            </p:txBody>
          </p:sp>
        </mc:Choice>
        <mc:Fallback xmlns="">
          <p:sp>
            <p:nvSpPr>
              <p:cNvPr id="7172" name="Rectangle 4"/>
              <p:cNvSpPr>
                <a:spLocks noGrp="1" noRot="1" noChangeAspect="1" noMove="1" noResize="1" noEditPoints="1" noAdjustHandles="1" noChangeArrowheads="1" noChangeShapeType="1" noTextEdit="1"/>
              </p:cNvSpPr>
              <p:nvPr>
                <p:ph type="body" sz="half" idx="4294967295"/>
              </p:nvPr>
            </p:nvSpPr>
            <p:spPr>
              <a:xfrm>
                <a:off x="1043608" y="2404113"/>
                <a:ext cx="7129463" cy="3401151"/>
              </a:xfrm>
              <a:blipFill rotWithShape="1">
                <a:blip r:embed="rId3"/>
                <a:stretch>
                  <a:fillRect l="-684" r="-684"/>
                </a:stretch>
              </a:blipFill>
            </p:spPr>
            <p:txBody>
              <a:bodyPr/>
              <a:lstStyle/>
              <a:p>
                <a:r>
                  <a:rPr lang="zh-CN" altLang="en-US">
                    <a:noFill/>
                  </a:rPr>
                  <a:t> </a:t>
                </a:r>
              </a:p>
            </p:txBody>
          </p:sp>
        </mc:Fallback>
      </mc:AlternateContent>
      <p:graphicFrame>
        <p:nvGraphicFramePr>
          <p:cNvPr id="7171" name="Object 3"/>
          <p:cNvGraphicFramePr>
            <a:graphicFrameLocks noGrp="1" noChangeAspect="1"/>
          </p:cNvGraphicFramePr>
          <p:nvPr>
            <p:ph sz="quarter" idx="4294967295"/>
          </p:nvPr>
        </p:nvGraphicFramePr>
        <p:xfrm>
          <a:off x="8229600" y="2586038"/>
          <a:ext cx="914400" cy="215900"/>
        </p:xfrm>
        <a:graphic>
          <a:graphicData uri="http://schemas.openxmlformats.org/presentationml/2006/ole">
            <mc:AlternateContent xmlns:mc="http://schemas.openxmlformats.org/markup-compatibility/2006">
              <mc:Choice xmlns:v="urn:schemas-microsoft-com:vml" Requires="v">
                <p:oleObj spid="_x0000_s1306" r:id="rId4" imgW="914717" imgH="215957" progId="Equation.3">
                  <p:embed/>
                </p:oleObj>
              </mc:Choice>
              <mc:Fallback>
                <p:oleObj r:id="rId4" imgW="914717" imgH="215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2586038"/>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72799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对熵的感性认识</a:t>
            </a:r>
            <a:endParaRPr lang="zh-CN" altLang="en-US" dirty="0"/>
          </a:p>
        </p:txBody>
      </p:sp>
      <p:sp>
        <p:nvSpPr>
          <p:cNvPr id="3" name="内容占位符 2"/>
          <p:cNvSpPr>
            <a:spLocks noGrp="1"/>
          </p:cNvSpPr>
          <p:nvPr>
            <p:ph idx="1"/>
          </p:nvPr>
        </p:nvSpPr>
        <p:spPr/>
        <p:txBody>
          <a:bodyPr/>
          <a:lstStyle/>
          <a:p>
            <a:r>
              <a:rPr lang="zh-CN" altLang="en-US" dirty="0" smtClean="0"/>
              <a:t>熵就是不确定性的变化程度。</a:t>
            </a:r>
            <a:endParaRPr lang="en-US" altLang="zh-CN" dirty="0" smtClean="0"/>
          </a:p>
          <a:p>
            <a:r>
              <a:rPr lang="zh-CN" altLang="en-US" dirty="0" smtClean="0"/>
              <a:t>熵与变量本身含义或值无关，只和变量的可能取值范围有关。</a:t>
            </a:r>
            <a:endParaRPr lang="zh-CN" altLang="en-US" dirty="0"/>
          </a:p>
        </p:txBody>
      </p:sp>
    </p:spTree>
    <p:extLst>
      <p:ext uri="{BB962C8B-B14F-4D97-AF65-F5344CB8AC3E}">
        <p14:creationId xmlns:p14="http://schemas.microsoft.com/office/powerpoint/2010/main" val="14929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熵公式的理解：熵的性质</a:t>
            </a:r>
            <a:endParaRPr lang="zh-CN" altLang="en-US" dirty="0"/>
          </a:p>
        </p:txBody>
      </p:sp>
      <p:sp>
        <p:nvSpPr>
          <p:cNvPr id="6" name="内容占位符 5"/>
          <p:cNvSpPr>
            <a:spLocks noGrp="1"/>
          </p:cNvSpPr>
          <p:nvPr>
            <p:ph idx="1"/>
          </p:nvPr>
        </p:nvSpPr>
        <p:spPr>
          <a:xfrm>
            <a:off x="1547664" y="2636912"/>
            <a:ext cx="6400800" cy="1926704"/>
          </a:xfrm>
        </p:spPr>
        <p:txBody>
          <a:bodyPr/>
          <a:lstStyle/>
          <a:p>
            <a:r>
              <a:rPr lang="en-US" altLang="zh-CN" dirty="0" smtClean="0"/>
              <a:t>0≤H(X)</a:t>
            </a:r>
            <a:r>
              <a:rPr lang="en-US" altLang="zh-CN" dirty="0"/>
              <a:t> </a:t>
            </a:r>
            <a:r>
              <a:rPr lang="en-US" altLang="zh-CN" dirty="0" smtClean="0"/>
              <a:t>≤</a:t>
            </a:r>
            <a:r>
              <a:rPr lang="en-US" altLang="zh-CN" dirty="0" err="1" smtClean="0"/>
              <a:t>log|X</a:t>
            </a:r>
            <a:r>
              <a:rPr lang="en-US" altLang="zh-CN" dirty="0" smtClean="0"/>
              <a:t>|</a:t>
            </a:r>
          </a:p>
          <a:p>
            <a:r>
              <a:rPr lang="zh-CN" altLang="en-US" dirty="0"/>
              <a:t>第一</a:t>
            </a:r>
            <a:r>
              <a:rPr lang="zh-CN" altLang="en-US" dirty="0" smtClean="0"/>
              <a:t>个等号在</a:t>
            </a:r>
            <a:r>
              <a:rPr lang="en-US" altLang="zh-CN" dirty="0" smtClean="0"/>
              <a:t>X</a:t>
            </a:r>
            <a:r>
              <a:rPr lang="zh-CN" altLang="en-US" dirty="0" smtClean="0"/>
              <a:t>为确定值的时候成立（没有变化的可能）</a:t>
            </a:r>
            <a:endParaRPr lang="en-US" altLang="zh-CN" dirty="0" smtClean="0"/>
          </a:p>
          <a:p>
            <a:r>
              <a:rPr lang="zh-CN" altLang="en-US" dirty="0"/>
              <a:t>第二</a:t>
            </a:r>
            <a:r>
              <a:rPr lang="zh-CN" altLang="en-US" dirty="0" smtClean="0"/>
              <a:t>个等号在</a:t>
            </a:r>
            <a:r>
              <a:rPr lang="en-US" altLang="zh-CN" dirty="0" smtClean="0"/>
              <a:t>X</a:t>
            </a:r>
            <a:r>
              <a:rPr lang="zh-CN" altLang="en-US" dirty="0" smtClean="0"/>
              <a:t>均匀分布的时候成立</a:t>
            </a:r>
            <a:endParaRPr lang="zh-CN" altLang="en-US" dirty="0"/>
          </a:p>
        </p:txBody>
      </p:sp>
    </p:spTree>
    <p:extLst>
      <p:ext uri="{BB962C8B-B14F-4D97-AF65-F5344CB8AC3E}">
        <p14:creationId xmlns:p14="http://schemas.microsoft.com/office/powerpoint/2010/main" val="93882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b="1" dirty="0" smtClean="0"/>
              <a:t>最大熵理论：熵增原理</a:t>
            </a:r>
            <a:endParaRPr lang="zh-CN" altLang="en-US" b="1" dirty="0"/>
          </a:p>
        </p:txBody>
      </p:sp>
      <p:sp>
        <p:nvSpPr>
          <p:cNvPr id="13" name="内容占位符 12"/>
          <p:cNvSpPr>
            <a:spLocks noGrp="1"/>
          </p:cNvSpPr>
          <p:nvPr>
            <p:ph idx="1"/>
          </p:nvPr>
        </p:nvSpPr>
        <p:spPr/>
        <p:txBody>
          <a:bodyPr/>
          <a:lstStyle/>
          <a:p>
            <a:r>
              <a:rPr lang="zh-CN" altLang="en-US" dirty="0" smtClean="0"/>
              <a:t>在无外力作用下，事物总是朝着最混乱的方向发展</a:t>
            </a:r>
            <a:endParaRPr lang="en-US" altLang="zh-CN" dirty="0" smtClean="0"/>
          </a:p>
          <a:p>
            <a:r>
              <a:rPr lang="zh-CN" altLang="en-US" dirty="0" smtClean="0"/>
              <a:t>事物是约束和自由的统一体</a:t>
            </a:r>
            <a:endParaRPr lang="en-US" altLang="zh-CN" dirty="0" smtClean="0"/>
          </a:p>
          <a:p>
            <a:r>
              <a:rPr lang="zh-CN" altLang="en-US" dirty="0" smtClean="0"/>
              <a:t>事物总是在约束下争取最大的自由权，这其实也是自然界的根本原则</a:t>
            </a:r>
            <a:endParaRPr lang="en-US" altLang="zh-CN" dirty="0" smtClean="0"/>
          </a:p>
          <a:p>
            <a:r>
              <a:rPr lang="zh-CN" altLang="en-US" dirty="0" smtClean="0"/>
              <a:t>在已知条件下，熵最大的事物，最可能接近它的真实状态</a:t>
            </a:r>
            <a:endParaRPr lang="zh-CN" altLang="en-US" dirty="0"/>
          </a:p>
        </p:txBody>
      </p:sp>
    </p:spTree>
    <p:extLst>
      <p:ext uri="{BB962C8B-B14F-4D97-AF65-F5344CB8AC3E}">
        <p14:creationId xmlns:p14="http://schemas.microsoft.com/office/powerpoint/2010/main" val="1869052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1063835"/>
            <a:ext cx="4248472" cy="461665"/>
          </a:xfrm>
          <a:prstGeom prst="rect">
            <a:avLst/>
          </a:prstGeom>
        </p:spPr>
        <p:txBody>
          <a:bodyPr wrap="square">
            <a:spAutoFit/>
          </a:bodyPr>
          <a:lstStyle/>
          <a:p>
            <a:r>
              <a:rPr lang="zh-CN" altLang="zh-CN" sz="2400" b="1" dirty="0"/>
              <a:t>最大熵原则下</a:t>
            </a:r>
            <a:r>
              <a:rPr lang="zh-CN" altLang="zh-CN" sz="2400" b="1" dirty="0">
                <a:solidFill>
                  <a:srgbClr val="FF0000"/>
                </a:solidFill>
              </a:rPr>
              <a:t>点</a:t>
            </a:r>
            <a:r>
              <a:rPr lang="zh-CN" altLang="zh-CN" sz="2400" b="1" dirty="0"/>
              <a:t>的分布：</a:t>
            </a:r>
          </a:p>
        </p:txBody>
      </p:sp>
      <p:sp>
        <p:nvSpPr>
          <p:cNvPr id="7" name="矩形 6"/>
          <p:cNvSpPr/>
          <p:nvPr/>
        </p:nvSpPr>
        <p:spPr>
          <a:xfrm>
            <a:off x="1269782" y="4725144"/>
            <a:ext cx="6643069" cy="830997"/>
          </a:xfrm>
          <a:prstGeom prst="rect">
            <a:avLst/>
          </a:prstGeom>
        </p:spPr>
        <p:txBody>
          <a:bodyPr wrap="square">
            <a:spAutoFit/>
          </a:bodyPr>
          <a:lstStyle/>
          <a:p>
            <a:r>
              <a:rPr lang="zh-CN" altLang="zh-CN" sz="2400" dirty="0"/>
              <a:t>对一随机过程，如果没有任何观测量，即没有任何约束，则解为均匀分布。</a:t>
            </a:r>
            <a:endParaRPr lang="zh-CN" altLang="en-US" sz="2400" dirty="0"/>
          </a:p>
        </p:txBody>
      </p:sp>
      <p:sp>
        <p:nvSpPr>
          <p:cNvPr id="15" name="TextBox 14"/>
          <p:cNvSpPr txBox="1"/>
          <p:nvPr/>
        </p:nvSpPr>
        <p:spPr>
          <a:xfrm>
            <a:off x="2142111" y="4913787"/>
            <a:ext cx="2388585" cy="461665"/>
          </a:xfrm>
          <a:prstGeom prst="rect">
            <a:avLst/>
          </a:prstGeom>
          <a:noFill/>
        </p:spPr>
        <p:txBody>
          <a:bodyPr wrap="square" rtlCol="0">
            <a:spAutoFit/>
          </a:bodyPr>
          <a:lstStyle/>
          <a:p>
            <a:r>
              <a:rPr lang="zh-CN" altLang="en-US" sz="2400" dirty="0" smtClean="0"/>
              <a:t>增加约束条件</a:t>
            </a:r>
            <a:endParaRPr lang="zh-CN" altLang="en-US" sz="2400" dirty="0"/>
          </a:p>
        </p:txBody>
      </p:sp>
      <p:sp>
        <p:nvSpPr>
          <p:cNvPr id="16" name="TextBox 15"/>
          <p:cNvSpPr txBox="1"/>
          <p:nvPr/>
        </p:nvSpPr>
        <p:spPr>
          <a:xfrm>
            <a:off x="2356724" y="4947982"/>
            <a:ext cx="3600400" cy="461665"/>
          </a:xfrm>
          <a:prstGeom prst="rect">
            <a:avLst/>
          </a:prstGeom>
          <a:noFill/>
        </p:spPr>
        <p:txBody>
          <a:bodyPr wrap="square" rtlCol="0">
            <a:spAutoFit/>
          </a:bodyPr>
          <a:lstStyle/>
          <a:p>
            <a:r>
              <a:rPr lang="zh-CN" altLang="en-US" sz="2400" dirty="0" smtClean="0"/>
              <a:t>继续增加约束条件</a:t>
            </a:r>
            <a:endParaRPr lang="zh-CN" altLang="en-US" sz="2400" dirty="0"/>
          </a:p>
        </p:txBody>
      </p:sp>
      <p:pic>
        <p:nvPicPr>
          <p:cNvPr id="2071" name="Picture 23" descr="C:\Users\lewis\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24" y="1704783"/>
            <a:ext cx="1320800" cy="12827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Users\lewis\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046" y="1812211"/>
            <a:ext cx="10033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descr="C:\Users\lewis\Desktop\图片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092" y="1716439"/>
            <a:ext cx="1396132" cy="1385123"/>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Users\lewis\Desktop\图片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24" y="3681561"/>
            <a:ext cx="1409728" cy="1497253"/>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descr="C:\Users\lewis\Desktop\图片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4295" y="3304600"/>
            <a:ext cx="1401171" cy="142637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4" descr="C:\Users\lewis\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015873">
            <a:off x="5975307" y="2714050"/>
            <a:ext cx="10033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4" descr="C:\Users\lewis\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679989">
            <a:off x="4307028" y="3612697"/>
            <a:ext cx="609233"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84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fade">
                                      <p:cBhvr>
                                        <p:cTn id="7" dur="500"/>
                                        <p:tgtEl>
                                          <p:spTgt spid="20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72"/>
                                        </p:tgtEl>
                                        <p:attrNameLst>
                                          <p:attrName>style.visibility</p:attrName>
                                        </p:attrNameLst>
                                      </p:cBhvr>
                                      <p:to>
                                        <p:strVal val="visible"/>
                                      </p:to>
                                    </p:set>
                                    <p:animEffect transition="in" filter="fade">
                                      <p:cBhvr>
                                        <p:cTn id="15" dur="500"/>
                                        <p:tgtEl>
                                          <p:spTgt spid="2072"/>
                                        </p:tgtEl>
                                      </p:cBhvr>
                                    </p:animEffec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073"/>
                                        </p:tgtEl>
                                        <p:attrNameLst>
                                          <p:attrName>style.visibility</p:attrName>
                                        </p:attrNameLst>
                                      </p:cBhvr>
                                      <p:to>
                                        <p:strVal val="visible"/>
                                      </p:to>
                                    </p:set>
                                    <p:animEffect transition="in" filter="fade">
                                      <p:cBhvr>
                                        <p:cTn id="22" dur="500"/>
                                        <p:tgtEl>
                                          <p:spTgt spid="20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2074"/>
                                        </p:tgtEl>
                                        <p:attrNameLst>
                                          <p:attrName>style.visibility</p:attrName>
                                        </p:attrNameLst>
                                      </p:cBhvr>
                                      <p:to>
                                        <p:strVal val="visible"/>
                                      </p:to>
                                    </p:set>
                                    <p:animEffect transition="in" filter="fade">
                                      <p:cBhvr>
                                        <p:cTn id="37" dur="500"/>
                                        <p:tgtEl>
                                          <p:spTgt spid="207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2075"/>
                                        </p:tgtEl>
                                        <p:attrNameLst>
                                          <p:attrName>style.visibility</p:attrName>
                                        </p:attrNameLst>
                                      </p:cBhvr>
                                      <p:to>
                                        <p:strVal val="visible"/>
                                      </p:to>
                                    </p:set>
                                    <p:animEffect transition="in" filter="fade">
                                      <p:cBhvr>
                                        <p:cTn id="49" dur="500"/>
                                        <p:tgtEl>
                                          <p:spTgt spid="2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5" grpId="0"/>
      <p:bldP spid="15" grpId="1"/>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时装设计">
  <a:themeElements>
    <a:clrScheme name="时装设计">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黑领结">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时装设计">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364</TotalTime>
  <Words>2204</Words>
  <Application>Microsoft Office PowerPoint</Application>
  <PresentationFormat>全屏显示(4:3)</PresentationFormat>
  <Paragraphs>179</Paragraphs>
  <Slides>38</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时装设计</vt:lpstr>
      <vt:lpstr>Microsoft 公式 3.0</vt:lpstr>
      <vt:lpstr>最大熵方法及其在自然语言处理中的应用</vt:lpstr>
      <vt:lpstr>最大熵理论</vt:lpstr>
      <vt:lpstr>熵：物理学中的熵</vt:lpstr>
      <vt:lpstr>熵：自然界中的熵增原理</vt:lpstr>
      <vt:lpstr>熵：信息熵</vt:lpstr>
      <vt:lpstr>对熵的感性认识</vt:lpstr>
      <vt:lpstr>熵公式的理解：熵的性质</vt:lpstr>
      <vt:lpstr>最大熵理论：熵增原理</vt:lpstr>
      <vt:lpstr>PowerPoint 演示文稿</vt:lpstr>
      <vt:lpstr>基于最大熵的统计建模：建模理论</vt:lpstr>
      <vt:lpstr>基于最大熵的统计建模：建模理论</vt:lpstr>
      <vt:lpstr>基于最大熵的统计建模：建模理论</vt:lpstr>
      <vt:lpstr>基于最大熵的统计建模：数学描述</vt:lpstr>
      <vt:lpstr>最大熵模型建模框架图</vt:lpstr>
      <vt:lpstr>训练样例</vt:lpstr>
      <vt:lpstr>训练样例</vt:lpstr>
      <vt:lpstr>训练样例：例子</vt:lpstr>
      <vt:lpstr>基于最大熵的统计建模：数学推导</vt:lpstr>
      <vt:lpstr>基于最大熵的统计建模：数学推导</vt:lpstr>
      <vt:lpstr>引入特征：例子</vt:lpstr>
      <vt:lpstr>基于最大熵的统计建模：数学推导</vt:lpstr>
      <vt:lpstr>基于最大熵的统计建模：数学推导</vt:lpstr>
      <vt:lpstr>基于最大熵的统计建模：数学推导</vt:lpstr>
      <vt:lpstr>基于最大熵的统计建模：数学推导</vt:lpstr>
      <vt:lpstr>基于最大熵的统计建模：数学推导</vt:lpstr>
      <vt:lpstr>基于最大熵的统计建模：数学推导</vt:lpstr>
      <vt:lpstr>基于最大熵的统计建模：数学推导</vt:lpstr>
      <vt:lpstr>最大熵模型的求解</vt:lpstr>
      <vt:lpstr>基于最大熵的统计建模：参数估计</vt:lpstr>
      <vt:lpstr>基于最大熵的统计建模：参数估计</vt:lpstr>
      <vt:lpstr>基于最大熵的统计建模：特征选择</vt:lpstr>
      <vt:lpstr>基于最大熵的统计建模：特征选择例子</vt:lpstr>
      <vt:lpstr>最大熵模型的优缺点</vt:lpstr>
      <vt:lpstr>最大熵模型的优缺点</vt:lpstr>
      <vt:lpstr>最大熵模型的应用</vt:lpstr>
      <vt:lpstr>最大熵模型的应用</vt:lpstr>
      <vt:lpstr>最大熵模型的应用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最大熵模型及其在自然语言处理中的应用</dc:title>
  <dc:creator>lewis</dc:creator>
  <cp:lastModifiedBy>lewis</cp:lastModifiedBy>
  <cp:revision>265</cp:revision>
  <dcterms:created xsi:type="dcterms:W3CDTF">2011-03-08T09:33:00Z</dcterms:created>
  <dcterms:modified xsi:type="dcterms:W3CDTF">2011-03-11T10:08:14Z</dcterms:modified>
</cp:coreProperties>
</file>