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5" r:id="rId6"/>
    <p:sldId id="266" r:id="rId7"/>
    <p:sldId id="267" r:id="rId8"/>
    <p:sldId id="259" r:id="rId9"/>
    <p:sldId id="260" r:id="rId10"/>
    <p:sldId id="264" r:id="rId11"/>
    <p:sldId id="261" r:id="rId12"/>
    <p:sldId id="2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91FD-54D9-49B7-A16F-ADAD00B43020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78CF-A70D-4E2C-A6D6-09F44A981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51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91FD-54D9-49B7-A16F-ADAD00B43020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78CF-A70D-4E2C-A6D6-09F44A981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7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91FD-54D9-49B7-A16F-ADAD00B43020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78CF-A70D-4E2C-A6D6-09F44A9818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424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91FD-54D9-49B7-A16F-ADAD00B43020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78CF-A70D-4E2C-A6D6-09F44A981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055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91FD-54D9-49B7-A16F-ADAD00B43020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78CF-A70D-4E2C-A6D6-09F44A9818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5429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91FD-54D9-49B7-A16F-ADAD00B43020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78CF-A70D-4E2C-A6D6-09F44A981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334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91FD-54D9-49B7-A16F-ADAD00B43020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78CF-A70D-4E2C-A6D6-09F44A981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571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91FD-54D9-49B7-A16F-ADAD00B43020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78CF-A70D-4E2C-A6D6-09F44A981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95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91FD-54D9-49B7-A16F-ADAD00B43020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78CF-A70D-4E2C-A6D6-09F44A981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10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91FD-54D9-49B7-A16F-ADAD00B43020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78CF-A70D-4E2C-A6D6-09F44A981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47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91FD-54D9-49B7-A16F-ADAD00B43020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78CF-A70D-4E2C-A6D6-09F44A981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4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91FD-54D9-49B7-A16F-ADAD00B43020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78CF-A70D-4E2C-A6D6-09F44A981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23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91FD-54D9-49B7-A16F-ADAD00B43020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78CF-A70D-4E2C-A6D6-09F44A981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55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91FD-54D9-49B7-A16F-ADAD00B43020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78CF-A70D-4E2C-A6D6-09F44A981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76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91FD-54D9-49B7-A16F-ADAD00B43020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78CF-A70D-4E2C-A6D6-09F44A981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38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91FD-54D9-49B7-A16F-ADAD00B43020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78CF-A70D-4E2C-A6D6-09F44A981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48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C91FD-54D9-49B7-A16F-ADAD00B43020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0D78CF-A70D-4E2C-A6D6-09F44A981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62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\\PC008_Ecloud\GRE\cht\Task\Data\Test_data" TargetMode="External"/><Relationship Id="rId2" Type="http://schemas.openxmlformats.org/officeDocument/2006/relationships/hyperlink" Target="file:///\\PC008_Ecloud\GRE\cht\Task\B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\\PC008_Ecloud\GRE\cht\Task\Data\TEST_RE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句子分类总结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2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测试</a:t>
            </a:r>
            <a:r>
              <a:rPr lang="zh-CN" altLang="en-US" dirty="0" smtClean="0"/>
              <a:t>结果分析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10260632" cy="3880773"/>
          </a:xfrm>
        </p:spPr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zh-CN" altLang="en-US" dirty="0" smtClean="0"/>
              <a:t>简单句和并列句识别率召回率很高</a:t>
            </a:r>
            <a:endParaRPr lang="en-US" altLang="zh-CN" dirty="0" smtClean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 smtClean="0"/>
              <a:t>宾语从句</a:t>
            </a:r>
            <a:endParaRPr lang="en-US" altLang="zh-CN" dirty="0" smtClean="0"/>
          </a:p>
          <a:p>
            <a:pPr marL="800100" lvl="1" indent="-400050">
              <a:buFont typeface="Wingdings" panose="05000000000000000000" pitchFamily="2" charset="2"/>
              <a:buChar char="l"/>
            </a:pPr>
            <a:r>
              <a:rPr lang="zh-CN" altLang="en-US" dirty="0" smtClean="0"/>
              <a:t>宾语从句</a:t>
            </a:r>
            <a:r>
              <a:rPr lang="en-US" altLang="zh-CN" dirty="0" smtClean="0"/>
              <a:t>(C_O:50)</a:t>
            </a:r>
            <a:r>
              <a:rPr lang="zh-CN" altLang="en-US" dirty="0" smtClean="0"/>
              <a:t>和条件状语从句</a:t>
            </a:r>
            <a:r>
              <a:rPr lang="en-US" altLang="zh-CN" dirty="0"/>
              <a:t>(ADVC_P:4),</a:t>
            </a:r>
            <a:r>
              <a:rPr lang="zh-CN" altLang="en-US" dirty="0"/>
              <a:t>其中</a:t>
            </a:r>
            <a:r>
              <a:rPr lang="en-US" altLang="zh-CN" dirty="0"/>
              <a:t>C_O== &gt;ADVC_C</a:t>
            </a:r>
            <a:r>
              <a:rPr lang="zh-CN" altLang="en-US" dirty="0"/>
              <a:t>单向</a:t>
            </a:r>
            <a:r>
              <a:rPr lang="zh-CN" altLang="en-US" dirty="0" smtClean="0"/>
              <a:t>混淆</a:t>
            </a:r>
            <a:endParaRPr lang="en-US" altLang="zh-CN" dirty="0" smtClean="0"/>
          </a:p>
          <a:p>
            <a:pPr marL="800100" lvl="1" indent="-400050">
              <a:buFont typeface="Wingdings" panose="05000000000000000000" pitchFamily="2" charset="2"/>
              <a:buChar char="l"/>
            </a:pPr>
            <a:r>
              <a:rPr lang="zh-CN" altLang="en-US" dirty="0" smtClean="0"/>
              <a:t>宾语</a:t>
            </a:r>
            <a:r>
              <a:rPr lang="zh-CN" altLang="en-US" dirty="0"/>
              <a:t>从句</a:t>
            </a:r>
            <a:r>
              <a:rPr lang="en-US" altLang="zh-CN" dirty="0"/>
              <a:t>(</a:t>
            </a:r>
            <a:r>
              <a:rPr lang="en-US" altLang="zh-CN" dirty="0" smtClean="0"/>
              <a:t>C_O:50)</a:t>
            </a:r>
            <a:r>
              <a:rPr lang="zh-CN" altLang="en-US" dirty="0" smtClean="0"/>
              <a:t>和让步状语从句</a:t>
            </a:r>
            <a:r>
              <a:rPr lang="en-US" altLang="zh-CN" dirty="0"/>
              <a:t>(ADVC_C:3) </a:t>
            </a:r>
            <a:r>
              <a:rPr lang="zh-CN" altLang="en-US" dirty="0" smtClean="0"/>
              <a:t>，</a:t>
            </a:r>
            <a:r>
              <a:rPr lang="zh-CN" altLang="en-US" dirty="0"/>
              <a:t>其中</a:t>
            </a:r>
            <a:r>
              <a:rPr lang="en-US" altLang="zh-CN" dirty="0" smtClean="0"/>
              <a:t>C_O== &gt;ADVC_C</a:t>
            </a:r>
            <a:r>
              <a:rPr lang="zh-CN" altLang="en-US" dirty="0" smtClean="0"/>
              <a:t>单向混淆</a:t>
            </a:r>
            <a:endParaRPr lang="en-US" altLang="zh-CN" dirty="0" smtClean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 smtClean="0"/>
              <a:t>表语</a:t>
            </a:r>
            <a:r>
              <a:rPr lang="en-US" altLang="zh-CN" dirty="0" smtClean="0"/>
              <a:t>(C_P)</a:t>
            </a:r>
            <a:r>
              <a:rPr lang="zh-CN" altLang="en-US" dirty="0" smtClean="0"/>
              <a:t>从句</a:t>
            </a:r>
            <a:endParaRPr lang="en-US" altLang="zh-CN" dirty="0" smtClean="0"/>
          </a:p>
          <a:p>
            <a:pPr marL="800100" lvl="1" indent="-400050">
              <a:buFont typeface="Wingdings" panose="05000000000000000000" pitchFamily="2" charset="2"/>
              <a:buChar char="l"/>
            </a:pPr>
            <a:r>
              <a:rPr lang="zh-CN" altLang="en-US" dirty="0" smtClean="0"/>
              <a:t>表语从句</a:t>
            </a:r>
            <a:r>
              <a:rPr lang="en-US" altLang="zh-CN" dirty="0"/>
              <a:t>(</a:t>
            </a:r>
            <a:r>
              <a:rPr lang="en-US" altLang="zh-CN" dirty="0" smtClean="0"/>
              <a:t>C_P:49)</a:t>
            </a:r>
            <a:r>
              <a:rPr lang="zh-CN" altLang="en-US" dirty="0" smtClean="0"/>
              <a:t>和时间状语从句</a:t>
            </a:r>
            <a:r>
              <a:rPr lang="en-US" altLang="zh-CN" dirty="0" smtClean="0"/>
              <a:t>(ADVC_T:3),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C_P== </a:t>
            </a:r>
            <a:r>
              <a:rPr lang="en-US" altLang="zh-CN" dirty="0"/>
              <a:t>&gt;</a:t>
            </a:r>
            <a:r>
              <a:rPr lang="en-US" altLang="zh-CN" dirty="0" smtClean="0"/>
              <a:t>ADVC_T</a:t>
            </a:r>
            <a:r>
              <a:rPr lang="zh-CN" altLang="en-US" dirty="0" smtClean="0"/>
              <a:t>单向混淆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800100" lvl="1" indent="-400050">
              <a:buFont typeface="Wingdings" panose="05000000000000000000" pitchFamily="2" charset="2"/>
              <a:buChar char="l"/>
            </a:pPr>
            <a:r>
              <a:rPr lang="zh-CN" altLang="en-US" dirty="0"/>
              <a:t>表语从句</a:t>
            </a:r>
            <a:r>
              <a:rPr lang="en-US" altLang="zh-CN" dirty="0"/>
              <a:t>(</a:t>
            </a:r>
            <a:r>
              <a:rPr lang="en-US" altLang="zh-CN" dirty="0" smtClean="0"/>
              <a:t>C_P:49)</a:t>
            </a:r>
            <a:r>
              <a:rPr lang="zh-CN" altLang="en-US" dirty="0"/>
              <a:t>和时间状语从句</a:t>
            </a:r>
            <a:r>
              <a:rPr lang="en-US" altLang="zh-CN" dirty="0"/>
              <a:t>(</a:t>
            </a:r>
            <a:r>
              <a:rPr lang="en-US" altLang="zh-CN" dirty="0" smtClean="0"/>
              <a:t>ADVC_T:4),</a:t>
            </a:r>
            <a:r>
              <a:rPr lang="zh-CN" altLang="en-US" dirty="0"/>
              <a:t>其中</a:t>
            </a:r>
            <a:r>
              <a:rPr lang="en-US" altLang="zh-CN" dirty="0"/>
              <a:t>C_P== &gt;</a:t>
            </a:r>
            <a:r>
              <a:rPr lang="en-US" altLang="zh-CN" dirty="0" smtClean="0"/>
              <a:t>ADVC_W</a:t>
            </a:r>
            <a:r>
              <a:rPr lang="zh-CN" altLang="en-US" dirty="0" smtClean="0"/>
              <a:t>单向</a:t>
            </a:r>
            <a:r>
              <a:rPr lang="zh-CN" altLang="en-US" dirty="0"/>
              <a:t>混淆</a:t>
            </a:r>
            <a:r>
              <a:rPr lang="en-US" altLang="zh-CN" dirty="0"/>
              <a:t> </a:t>
            </a:r>
          </a:p>
          <a:p>
            <a:pPr marL="400050" indent="-400050">
              <a:buFont typeface="+mj-lt"/>
              <a:buAutoNum type="romanUcPeriod"/>
            </a:pPr>
            <a:r>
              <a:rPr lang="zh-CN" altLang="en-US" dirty="0" smtClean="0"/>
              <a:t>非限定性定语</a:t>
            </a:r>
            <a:r>
              <a:rPr lang="zh-CN" altLang="en-US" dirty="0"/>
              <a:t>从句</a:t>
            </a:r>
            <a:r>
              <a:rPr lang="en-US" altLang="zh-CN" dirty="0" smtClean="0"/>
              <a:t>(ATC_NX:49)</a:t>
            </a:r>
            <a:r>
              <a:rPr lang="zh-CN" altLang="en-US" dirty="0" smtClean="0"/>
              <a:t>和时间状语从句</a:t>
            </a:r>
            <a:r>
              <a:rPr lang="en-US" altLang="zh-CN" dirty="0" smtClean="0"/>
              <a:t>(ADVC_T:3)</a:t>
            </a:r>
            <a:r>
              <a:rPr lang="zh-CN" altLang="en-US" dirty="0" smtClean="0"/>
              <a:t>单向混淆</a:t>
            </a:r>
            <a:endParaRPr lang="en-US" altLang="zh-CN" dirty="0" smtClean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单项</a:t>
            </a:r>
            <a:r>
              <a:rPr lang="zh-CN" altLang="en-US" dirty="0" smtClean="0"/>
              <a:t>混淆个人感觉是例句不够充分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03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 dirty="0" smtClean="0"/>
              <a:t>脚本位置在</a:t>
            </a:r>
            <a:r>
              <a:rPr lang="en-US" altLang="zh-CN" dirty="0">
                <a:hlinkClick r:id="rId2" action="ppaction://hlinkfile"/>
              </a:rPr>
              <a:t>\\</a:t>
            </a:r>
            <a:r>
              <a:rPr lang="en-US" altLang="zh-CN" dirty="0" smtClean="0">
                <a:hlinkClick r:id="rId2" action="ppaction://hlinkfile"/>
              </a:rPr>
              <a:t>PC008_Ecloud\GRE\cht\Task\Bin</a:t>
            </a:r>
            <a:r>
              <a:rPr lang="en-US" altLang="zh-CN" dirty="0" smtClean="0"/>
              <a:t> 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测试集在 </a:t>
            </a:r>
            <a:r>
              <a:rPr lang="en-US" altLang="zh-CN" dirty="0">
                <a:hlinkClick r:id="rId3" action="ppaction://hlinkfile"/>
              </a:rPr>
              <a:t>\\</a:t>
            </a:r>
            <a:r>
              <a:rPr lang="en-US" altLang="zh-CN" dirty="0" smtClean="0">
                <a:hlinkClick r:id="rId3" action="ppaction://hlinkfile"/>
              </a:rPr>
              <a:t>PC008_Ecloud\GRE\cht\Task\Data\Test_data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dirty="0"/>
              <a:t>标准答案</a:t>
            </a:r>
            <a:r>
              <a:rPr lang="zh-CN" altLang="en-US" dirty="0" smtClean="0"/>
              <a:t>集在</a:t>
            </a:r>
            <a:r>
              <a:rPr lang="en-US" altLang="zh-CN" dirty="0">
                <a:hlinkClick r:id="rId4" action="ppaction://hlinkfile"/>
              </a:rPr>
              <a:t>\\</a:t>
            </a:r>
            <a:r>
              <a:rPr lang="en-US" altLang="zh-CN" dirty="0" smtClean="0">
                <a:hlinkClick r:id="rId4" action="ppaction://hlinkfile"/>
              </a:rPr>
              <a:t>PC008_Ecloud\GRE\cht\Task\Data\TEST_REF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3223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句子层级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617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zh-CN" altLang="en-US" dirty="0" smtClean="0"/>
              <a:t>句子分类的整体流程</a:t>
            </a:r>
            <a:endParaRPr lang="en-US" altLang="zh-CN" dirty="0" smtClean="0"/>
          </a:p>
          <a:p>
            <a:pPr marL="800100" lvl="1" indent="-400050">
              <a:buFont typeface="+mj-lt"/>
              <a:buAutoNum type="arabicPeriod"/>
            </a:pPr>
            <a:r>
              <a:rPr lang="zh-CN" altLang="en-US" dirty="0" smtClean="0"/>
              <a:t>句子分类流程</a:t>
            </a:r>
            <a:r>
              <a:rPr lang="en-US" altLang="zh-CN" dirty="0"/>
              <a:t>(</a:t>
            </a:r>
            <a:r>
              <a:rPr lang="zh-CN" altLang="en-US" dirty="0"/>
              <a:t>粗分</a:t>
            </a:r>
            <a:r>
              <a:rPr lang="en-US" altLang="zh-CN" dirty="0"/>
              <a:t>):M2</a:t>
            </a:r>
            <a:r>
              <a:rPr lang="zh-CN" altLang="en-US" dirty="0"/>
              <a:t>（模块）</a:t>
            </a:r>
            <a:endParaRPr lang="en-US" altLang="zh-CN" dirty="0"/>
          </a:p>
          <a:p>
            <a:pPr marL="800100" lvl="1" indent="-400050">
              <a:buFont typeface="+mj-lt"/>
              <a:buAutoNum type="arabicPeriod"/>
            </a:pPr>
            <a:r>
              <a:rPr lang="zh-CN" altLang="en-US" dirty="0" smtClean="0"/>
              <a:t>复杂句分类</a:t>
            </a:r>
            <a:r>
              <a:rPr lang="zh-CN" altLang="en-US" dirty="0"/>
              <a:t>流程</a:t>
            </a:r>
            <a:r>
              <a:rPr lang="en-US" altLang="zh-CN" dirty="0"/>
              <a:t>(</a:t>
            </a:r>
            <a:r>
              <a:rPr lang="zh-CN" altLang="en-US" dirty="0"/>
              <a:t>细分</a:t>
            </a:r>
            <a:r>
              <a:rPr lang="en-US" altLang="zh-CN" dirty="0"/>
              <a:t>):M3(</a:t>
            </a:r>
            <a:r>
              <a:rPr lang="zh-CN" altLang="en-US" dirty="0"/>
              <a:t>模块</a:t>
            </a:r>
            <a:r>
              <a:rPr lang="en-US" altLang="zh-CN" dirty="0"/>
              <a:t>)</a:t>
            </a:r>
          </a:p>
          <a:p>
            <a:pPr marL="800100" lvl="1" indent="-400050">
              <a:buFont typeface="+mj-lt"/>
              <a:buAutoNum type="arabicPeriod"/>
            </a:pPr>
            <a:r>
              <a:rPr lang="zh-CN" altLang="en-US" dirty="0" smtClean="0"/>
              <a:t>并列句分类</a:t>
            </a:r>
            <a:r>
              <a:rPr lang="zh-CN" altLang="en-US" dirty="0" smtClean="0"/>
              <a:t>流程</a:t>
            </a:r>
            <a:r>
              <a:rPr lang="en-US" altLang="zh-CN" dirty="0"/>
              <a:t>(</a:t>
            </a:r>
            <a:r>
              <a:rPr lang="zh-CN" altLang="en-US" dirty="0"/>
              <a:t>细分</a:t>
            </a:r>
            <a:r>
              <a:rPr lang="en-US" altLang="zh-CN" dirty="0"/>
              <a:t>):M3(</a:t>
            </a:r>
            <a:r>
              <a:rPr lang="zh-CN" altLang="en-US" dirty="0"/>
              <a:t>模块</a:t>
            </a:r>
            <a:r>
              <a:rPr lang="en-US" altLang="zh-CN" dirty="0"/>
              <a:t>)</a:t>
            </a:r>
          </a:p>
          <a:p>
            <a:pPr marL="800100" lvl="1" indent="-400050">
              <a:buFont typeface="+mj-lt"/>
              <a:buAutoNum type="arabicPeriod"/>
            </a:pPr>
            <a:r>
              <a:rPr lang="zh-CN" altLang="en-US" dirty="0" smtClean="0"/>
              <a:t>并列句的特殊</a:t>
            </a:r>
            <a:r>
              <a:rPr lang="zh-CN" altLang="en-US" dirty="0" smtClean="0"/>
              <a:t>类型分类</a:t>
            </a:r>
            <a:r>
              <a:rPr lang="zh-CN" altLang="en-US" dirty="0"/>
              <a:t>流程</a:t>
            </a:r>
            <a:r>
              <a:rPr lang="en-US" altLang="zh-CN" dirty="0"/>
              <a:t>(</a:t>
            </a:r>
            <a:r>
              <a:rPr lang="zh-CN" altLang="en-US" dirty="0"/>
              <a:t>细分</a:t>
            </a:r>
            <a:r>
              <a:rPr lang="en-US" altLang="zh-CN" dirty="0"/>
              <a:t>):M3(</a:t>
            </a:r>
            <a:r>
              <a:rPr lang="zh-CN" altLang="en-US" dirty="0"/>
              <a:t>模块</a:t>
            </a:r>
            <a:r>
              <a:rPr lang="en-US" altLang="zh-CN" dirty="0"/>
              <a:t>)</a:t>
            </a:r>
          </a:p>
          <a:p>
            <a:pPr marL="400050" indent="-400050">
              <a:buFont typeface="+mj-lt"/>
              <a:buAutoNum type="romanUcPeriod"/>
            </a:pPr>
            <a:r>
              <a:rPr lang="zh-CN" altLang="en-US" dirty="0" smtClean="0"/>
              <a:t>程序</a:t>
            </a:r>
            <a:r>
              <a:rPr lang="zh-CN" altLang="en-US" dirty="0"/>
              <a:t>使用</a:t>
            </a: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 smtClean="0"/>
              <a:t>测试结果</a:t>
            </a:r>
            <a:endParaRPr lang="en-US" altLang="zh-CN" dirty="0" smtClean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测试结果分析</a:t>
            </a: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 smtClean="0"/>
              <a:t>文件</a:t>
            </a:r>
            <a:r>
              <a:rPr lang="zh-CN" altLang="en-US" dirty="0"/>
              <a:t>位置</a:t>
            </a: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 smtClean="0"/>
              <a:t>句子</a:t>
            </a:r>
            <a:r>
              <a:rPr lang="zh-CN" altLang="en-US" dirty="0"/>
              <a:t>层级</a:t>
            </a:r>
          </a:p>
        </p:txBody>
      </p:sp>
    </p:spTree>
    <p:extLst>
      <p:ext uri="{BB962C8B-B14F-4D97-AF65-F5344CB8AC3E}">
        <p14:creationId xmlns:p14="http://schemas.microsoft.com/office/powerpoint/2010/main" val="123661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2624" y="135374"/>
            <a:ext cx="2550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句子分类的整体流程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4235" y="0"/>
            <a:ext cx="125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M2</a:t>
            </a:r>
            <a:r>
              <a:rPr lang="zh-CN" altLang="en-US" dirty="0" smtClean="0"/>
              <a:t>流程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037" y="0"/>
            <a:ext cx="7463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7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50763" y="0"/>
            <a:ext cx="220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1"/>
            <a:r>
              <a:rPr lang="zh-CN" altLang="en-US" dirty="0"/>
              <a:t>复杂句分类流程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8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33049" y="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lvl="1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并列句分类流程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9" y="0"/>
            <a:ext cx="12147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426843" y="0"/>
            <a:ext cx="243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1"/>
            <a:r>
              <a:rPr lang="zh-CN" altLang="en-US" dirty="0"/>
              <a:t>并列句的特殊类型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8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3997" y="1565753"/>
            <a:ext cx="8339482" cy="518577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 smtClean="0"/>
              <a:t>字符转换</a:t>
            </a:r>
            <a:r>
              <a:rPr lang="en-US" altLang="zh-CN" dirty="0" smtClean="0"/>
              <a:t>(</a:t>
            </a:r>
            <a:r>
              <a:rPr lang="zh-CN" altLang="en-US" dirty="0" smtClean="0"/>
              <a:t>全角转半角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/>
              <a:t>==&gt; </a:t>
            </a:r>
            <a:r>
              <a:rPr lang="en-US" altLang="zh-CN" dirty="0" err="1"/>
              <a:t>perl</a:t>
            </a:r>
            <a:r>
              <a:rPr lang="en-US" altLang="zh-CN" dirty="0"/>
              <a:t> FulWd_To_HalfWidth.pl </a:t>
            </a:r>
            <a:r>
              <a:rPr lang="en-US" altLang="zh-CN" dirty="0" err="1" smtClean="0"/>
              <a:t>textfile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句子类型转换 </a:t>
            </a:r>
            <a:r>
              <a:rPr lang="en-US" altLang="zh-CN" dirty="0"/>
              <a:t>==&gt; </a:t>
            </a:r>
            <a:r>
              <a:rPr lang="en-US" altLang="zh-CN" dirty="0" err="1"/>
              <a:t>perl</a:t>
            </a:r>
            <a:r>
              <a:rPr lang="en-US" altLang="zh-CN" dirty="0"/>
              <a:t> NONSSToSS.pl </a:t>
            </a:r>
            <a:r>
              <a:rPr lang="en-US" altLang="zh-CN" dirty="0" err="1"/>
              <a:t>textfile</a:t>
            </a:r>
            <a:r>
              <a:rPr lang="en-US" altLang="zh-CN" dirty="0"/>
              <a:t>  </a:t>
            </a:r>
            <a:r>
              <a:rPr lang="zh-CN" altLang="en-US" dirty="0"/>
              <a:t>例如</a:t>
            </a:r>
            <a:r>
              <a:rPr lang="en-US" altLang="zh-CN" dirty="0"/>
              <a:t>please help me ==&gt; you help me.</a:t>
            </a:r>
          </a:p>
          <a:p>
            <a:pPr>
              <a:buFont typeface="+mj-lt"/>
              <a:buAutoNum type="arabicPeriod"/>
            </a:pP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dirty="0"/>
              <a:t>测试 </a:t>
            </a:r>
            <a:r>
              <a:rPr lang="en-US" altLang="zh-CN" dirty="0"/>
              <a:t>==&gt; </a:t>
            </a:r>
            <a:r>
              <a:rPr lang="en-US" altLang="zh-CN" dirty="0" err="1"/>
              <a:t>perl</a:t>
            </a:r>
            <a:r>
              <a:rPr lang="en-US" altLang="zh-CN" dirty="0"/>
              <a:t> Sentence_NER_Test.pl </a:t>
            </a:r>
            <a:r>
              <a:rPr lang="en-US" altLang="zh-CN" dirty="0" err="1"/>
              <a:t>textfile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结果测试 </a:t>
            </a:r>
            <a:r>
              <a:rPr lang="en-US" altLang="zh-CN" dirty="0"/>
              <a:t>== &gt; </a:t>
            </a:r>
            <a:r>
              <a:rPr lang="en-US" altLang="zh-CN" dirty="0" err="1"/>
              <a:t>perl</a:t>
            </a:r>
            <a:r>
              <a:rPr lang="en-US" altLang="zh-CN" dirty="0"/>
              <a:t> RPF.pl </a:t>
            </a:r>
            <a:r>
              <a:rPr lang="en-US" altLang="zh-CN" dirty="0" err="1"/>
              <a:t>testrsl</a:t>
            </a:r>
            <a:r>
              <a:rPr lang="en-US" altLang="zh-CN" dirty="0"/>
              <a:t> </a:t>
            </a:r>
            <a:r>
              <a:rPr lang="en-US" altLang="zh-CN" dirty="0" err="1"/>
              <a:t>reftext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3"/>
                </a:solidFill>
              </a:rPr>
              <a:t>Note</a:t>
            </a:r>
            <a:r>
              <a:rPr lang="zh-CN" altLang="en-US" dirty="0" smtClean="0"/>
              <a:t>：需要安装</a:t>
            </a:r>
            <a:r>
              <a:rPr lang="en-US" altLang="zh-CN" dirty="0" smtClean="0">
                <a:solidFill>
                  <a:srgbClr val="FF0000"/>
                </a:solidFill>
              </a:rPr>
              <a:t>Spreadsheet-</a:t>
            </a:r>
            <a:r>
              <a:rPr lang="en-US" altLang="zh-CN" dirty="0" err="1" smtClean="0">
                <a:solidFill>
                  <a:srgbClr val="FF0000"/>
                </a:solidFill>
              </a:rPr>
              <a:t>WriteExcel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这个模块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程序</a:t>
            </a:r>
            <a:r>
              <a:rPr lang="zh-CN" altLang="en-US" dirty="0" smtClean="0"/>
              <a:t>使用及步骤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39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测试结果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43915"/>
              </p:ext>
            </p:extLst>
          </p:nvPr>
        </p:nvGraphicFramePr>
        <p:xfrm>
          <a:off x="156751" y="369313"/>
          <a:ext cx="11689599" cy="64886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0634"/>
                <a:gridCol w="486942"/>
                <a:gridCol w="486942"/>
                <a:gridCol w="486942"/>
                <a:gridCol w="486942"/>
                <a:gridCol w="486942"/>
                <a:gridCol w="486942"/>
                <a:gridCol w="486942"/>
                <a:gridCol w="486942"/>
                <a:gridCol w="486942"/>
                <a:gridCol w="486942"/>
                <a:gridCol w="486942"/>
                <a:gridCol w="486942"/>
                <a:gridCol w="486942"/>
                <a:gridCol w="486942"/>
                <a:gridCol w="486942"/>
                <a:gridCol w="486942"/>
                <a:gridCol w="588388"/>
                <a:gridCol w="661935"/>
                <a:gridCol w="750701"/>
                <a:gridCol w="628966"/>
                <a:gridCol w="416536"/>
                <a:gridCol w="281367"/>
              </a:tblGrid>
              <a:tr h="193050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SS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CMS_A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CMS_B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CMS_C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CMS_R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C_S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C_O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C_P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C_A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ATC_X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ATC_NX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ADVC_T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ADVC_W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ADVC_R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ADVC_C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ADVC_P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ADVC_CCS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ADVC_CMP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ADVC_RSL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ADVC_MNR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NON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</a:tr>
              <a:tr h="1930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SS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21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</a:tr>
              <a:tr h="1930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CMS_A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5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6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</a:tr>
              <a:tr h="1930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CMS_B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11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12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</a:tr>
              <a:tr h="1930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CMS_C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5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</a:tr>
              <a:tr h="1930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CMS_R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5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5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</a:tr>
              <a:tr h="1930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C_S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20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</a:t>
                      </a:r>
                      <a:endParaRPr lang="en-US" altLang="zh-CN" sz="800" b="0" i="0" u="none" strike="noStrike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26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</a:tr>
              <a:tr h="1930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C_O</a:t>
                      </a:r>
                      <a:endParaRPr lang="en-US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42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</a:t>
                      </a:r>
                      <a:endParaRPr lang="en-US" altLang="zh-CN" sz="800" b="0" i="0" u="none" strike="noStrike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</a:t>
                      </a:r>
                      <a:endParaRPr lang="en-US" altLang="zh-CN" sz="800" b="0" i="0" u="none" strike="noStrike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50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</a:tr>
              <a:tr h="1930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C_P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35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</a:t>
                      </a:r>
                      <a:endParaRPr lang="en-US" altLang="zh-CN" sz="800" b="0" i="0" u="none" strike="noStrike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</a:t>
                      </a:r>
                      <a:endParaRPr lang="en-US" altLang="zh-CN" sz="800" b="0" i="0" u="none" strike="noStrike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49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</a:tr>
              <a:tr h="1930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C_A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</a:t>
                      </a:r>
                      <a:endParaRPr lang="en-US" altLang="zh-CN" sz="800" b="0" i="0" u="none" strike="noStrike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46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</a:tr>
              <a:tr h="1930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ATC_X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46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49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</a:tr>
              <a:tr h="1930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ATC_NX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41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</a:t>
                      </a:r>
                      <a:endParaRPr lang="en-US" altLang="zh-CN" sz="800" b="0" i="0" u="none" strike="noStrike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49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</a:tr>
              <a:tr h="1930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ADVC_T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34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</a:tr>
              <a:tr h="1930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ADVC_W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22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28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</a:tr>
              <a:tr h="1930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ADVC_R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15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</a:tr>
              <a:tr h="1930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ADVC_C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15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15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</a:tr>
              <a:tr h="1930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ADVC_P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17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</a:tr>
              <a:tr h="1930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ADVC_CCS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28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28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</a:tr>
              <a:tr h="3594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ADVC_CMP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5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5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</a:tr>
              <a:tr h="1930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ADVC_RSL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5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7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</a:tr>
              <a:tr h="3594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ADVC_MNR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9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en-US" altLang="zh-CN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12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</a:tr>
              <a:tr h="1930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NON</a:t>
                      </a:r>
                      <a:endParaRPr 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</a:tr>
              <a:tr h="193050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21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6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13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6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26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54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35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58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42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41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30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17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19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21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38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5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5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9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493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</a:tr>
              <a:tr h="193050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</a:tr>
              <a:tr h="193050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</a:tr>
              <a:tr h="37520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Precition_Rate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CMS_A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CMS_B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CMS_C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CMS_R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C_S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C_O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C_P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C_A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ATC_X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ATC_NX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ADVC_T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ADVC_W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ADVC_R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ADVC_C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ADVC_P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ADVC_CCS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ADVC_CMP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ADVC_RSL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ADVC_MNR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NON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</a:tr>
              <a:tr h="193050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95%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83%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85%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83%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77%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78%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79%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98%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83%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73%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88%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79%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81%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74%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</a:tr>
              <a:tr h="193050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</a:tr>
              <a:tr h="37520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Recall_Rate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CMS_A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CMS_B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CMS_C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CMS_R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C_S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C_O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C_P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C_A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ATC_X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ATC_NX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ADVC_T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ADVC_W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ADVC_R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ADVC_C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ADVC_P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ADVC_CCS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ADVC_CMP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ADVC_RSL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ADVC_MNR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NON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</a:tr>
              <a:tr h="193050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95%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83%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92%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80%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77%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84%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71%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87%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94%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84%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85%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79%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75%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85%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71%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75%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0%</a:t>
                      </a:r>
                      <a:endParaRPr lang="en-US" altLang="zh-CN" sz="8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468" marR="5468" marT="5468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0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576</TotalTime>
  <Words>929</Words>
  <Application>Microsoft Office PowerPoint</Application>
  <PresentationFormat>宽屏</PresentationFormat>
  <Paragraphs>654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 Unicode MS</vt:lpstr>
      <vt:lpstr>方正姚体</vt:lpstr>
      <vt:lpstr>华文新魏</vt:lpstr>
      <vt:lpstr>Arial</vt:lpstr>
      <vt:lpstr>Trebuchet MS</vt:lpstr>
      <vt:lpstr>Wingdings</vt:lpstr>
      <vt:lpstr>Wingdings 3</vt:lpstr>
      <vt:lpstr>平面</vt:lpstr>
      <vt:lpstr>句子分类总结</vt:lpstr>
      <vt:lpstr>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文件位置</vt:lpstr>
      <vt:lpstr>句子层级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HaiTao Cui</dc:creator>
  <cp:lastModifiedBy>HaiTao Cui</cp:lastModifiedBy>
  <cp:revision>122</cp:revision>
  <dcterms:created xsi:type="dcterms:W3CDTF">2015-06-08T06:43:49Z</dcterms:created>
  <dcterms:modified xsi:type="dcterms:W3CDTF">2015-06-12T09:59:54Z</dcterms:modified>
</cp:coreProperties>
</file>