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340911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82682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48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3086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8401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26653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44529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18255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106304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390511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62723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14978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310284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248810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7770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09ABF95-B020-4919-A7BE-C2A746D54B5D}" type="datetimeFigureOut">
              <a:rPr lang="zh-CN" altLang="en-US" smtClean="0"/>
              <a:t>2015/3/13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376769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9ABF95-B020-4919-A7BE-C2A746D54B5D}" type="datetimeFigureOut">
              <a:rPr lang="zh-CN" altLang="en-US" smtClean="0"/>
              <a:t>2015/3/13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8FB746-2F5C-4216-8221-0172D1ACCADB}" type="slidenum">
              <a:rPr lang="zh-CN" altLang="en-US" smtClean="0"/>
              <a:t>‹#›</a:t>
            </a:fld>
            <a:endParaRPr lang="zh-CN" altLang="en-US"/>
          </a:p>
        </p:txBody>
      </p:sp>
    </p:spTree>
    <p:extLst>
      <p:ext uri="{BB962C8B-B14F-4D97-AF65-F5344CB8AC3E}">
        <p14:creationId xmlns:p14="http://schemas.microsoft.com/office/powerpoint/2010/main" val="1747611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8456" y="128789"/>
            <a:ext cx="11268288" cy="2234915"/>
          </a:xfrm>
        </p:spPr>
        <p:txBody>
          <a:bodyPr/>
          <a:lstStyle/>
          <a:p>
            <a:r>
              <a:rPr lang="zh-CN" altLang="zh-CN" sz="3600" b="1" dirty="0">
                <a:solidFill>
                  <a:schemeClr val="tx1"/>
                </a:solidFill>
                <a:latin typeface="黑体" panose="02010609060101010101" pitchFamily="49" charset="-122"/>
                <a:ea typeface="黑体" panose="02010609060101010101" pitchFamily="49" charset="-122"/>
              </a:rPr>
              <a:t>基于多层次知识源的英语句子结构及类型自动分析分类的研究与</a:t>
            </a:r>
            <a:r>
              <a:rPr lang="zh-CN" altLang="zh-CN" sz="3600" b="1" dirty="0" smtClean="0">
                <a:solidFill>
                  <a:schemeClr val="tx1"/>
                </a:solidFill>
                <a:latin typeface="黑体" panose="02010609060101010101" pitchFamily="49" charset="-122"/>
                <a:ea typeface="黑体" panose="02010609060101010101" pitchFamily="49" charset="-122"/>
              </a:rPr>
              <a:t>实现</a:t>
            </a:r>
            <a:r>
              <a:rPr lang="zh-CN" altLang="zh-CN" dirty="0" smtClean="0"/>
              <a:t/>
            </a:r>
            <a:br>
              <a:rPr lang="zh-CN" altLang="zh-CN" dirty="0" smtClean="0"/>
            </a:br>
            <a:endParaRPr lang="zh-CN" altLang="en-US" dirty="0"/>
          </a:p>
        </p:txBody>
      </p:sp>
      <p:sp>
        <p:nvSpPr>
          <p:cNvPr id="3" name="副标题 2"/>
          <p:cNvSpPr>
            <a:spLocks noGrp="1"/>
          </p:cNvSpPr>
          <p:nvPr>
            <p:ph type="subTitle" idx="1"/>
          </p:nvPr>
        </p:nvSpPr>
        <p:spPr>
          <a:xfrm>
            <a:off x="1429794" y="4866020"/>
            <a:ext cx="7766936" cy="1096899"/>
          </a:xfrm>
        </p:spPr>
        <p:txBody>
          <a:bodyPr>
            <a:normAutofit/>
          </a:bodyPr>
          <a:lstStyle/>
          <a:p>
            <a:pPr algn="l" fontAlgn="base">
              <a:lnSpc>
                <a:spcPct val="130000"/>
              </a:lnSpc>
              <a:spcBef>
                <a:spcPct val="20000"/>
              </a:spcBef>
              <a:spcAft>
                <a:spcPct val="0"/>
              </a:spcAft>
              <a:buClr>
                <a:schemeClr val="hlink"/>
              </a:buClr>
              <a:defRPr/>
            </a:pPr>
            <a:r>
              <a:rPr lang="en-US" altLang="zh-CN" sz="2000" b="1" dirty="0" smtClean="0">
                <a:solidFill>
                  <a:schemeClr val="tx1"/>
                </a:solidFill>
                <a:effectLst>
                  <a:outerShdw blurRad="38100" dist="38100" dir="2700000" algn="tl">
                    <a:srgbClr val="C0C0C0"/>
                  </a:outerShdw>
                </a:effectLst>
                <a:ea typeface="宋体" pitchFamily="2" charset="-122"/>
              </a:rPr>
              <a:t>												</a:t>
            </a:r>
            <a:r>
              <a:rPr lang="zh-CN" altLang="en-US" sz="2000" b="1" dirty="0" smtClean="0">
                <a:solidFill>
                  <a:schemeClr val="tx1"/>
                </a:solidFill>
                <a:effectLst>
                  <a:outerShdw blurRad="38100" dist="38100" dir="2700000" algn="tl">
                    <a:srgbClr val="C0C0C0"/>
                  </a:outerShdw>
                </a:effectLst>
                <a:ea typeface="宋体" pitchFamily="2" charset="-122"/>
              </a:rPr>
              <a:t>导师</a:t>
            </a:r>
            <a:r>
              <a:rPr lang="zh-CN" altLang="en-US" sz="2000" b="1" dirty="0">
                <a:solidFill>
                  <a:schemeClr val="tx1"/>
                </a:solidFill>
                <a:effectLst>
                  <a:outerShdw blurRad="38100" dist="38100" dir="2700000" algn="tl">
                    <a:srgbClr val="C0C0C0"/>
                  </a:outerShdw>
                </a:effectLst>
                <a:ea typeface="宋体" pitchFamily="2" charset="-122"/>
              </a:rPr>
              <a:t>：</a:t>
            </a:r>
            <a:r>
              <a:rPr lang="zh-CN" altLang="en-US" sz="2000" b="1" dirty="0" smtClean="0">
                <a:solidFill>
                  <a:schemeClr val="tx1"/>
                </a:solidFill>
                <a:effectLst>
                  <a:outerShdw blurRad="38100" dist="38100" dir="2700000" algn="tl">
                    <a:srgbClr val="C0C0C0"/>
                  </a:outerShdw>
                </a:effectLst>
                <a:ea typeface="宋体" pitchFamily="2" charset="-122"/>
              </a:rPr>
              <a:t>黄超</a:t>
            </a:r>
            <a:r>
              <a:rPr lang="en-US" altLang="zh-CN" sz="2000" b="1" dirty="0" smtClean="0">
                <a:solidFill>
                  <a:schemeClr val="tx1"/>
                </a:solidFill>
                <a:effectLst>
                  <a:outerShdw blurRad="38100" dist="38100" dir="2700000" algn="tl">
                    <a:srgbClr val="C0C0C0"/>
                  </a:outerShdw>
                </a:effectLst>
                <a:ea typeface="宋体" pitchFamily="2" charset="-122"/>
              </a:rPr>
              <a:t>	(</a:t>
            </a:r>
            <a:r>
              <a:rPr lang="zh-CN" altLang="en-US" sz="2000" b="1" dirty="0" smtClean="0">
                <a:solidFill>
                  <a:schemeClr val="tx1"/>
                </a:solidFill>
                <a:effectLst>
                  <a:outerShdw blurRad="38100" dist="38100" dir="2700000" algn="tl">
                    <a:srgbClr val="C0C0C0"/>
                  </a:outerShdw>
                </a:effectLst>
                <a:ea typeface="宋体" pitchFamily="2" charset="-122"/>
              </a:rPr>
              <a:t>教授</a:t>
            </a:r>
            <a:r>
              <a:rPr lang="en-US" altLang="zh-CN" sz="2000" b="1" dirty="0" smtClean="0">
                <a:solidFill>
                  <a:schemeClr val="tx1"/>
                </a:solidFill>
                <a:effectLst>
                  <a:outerShdw blurRad="38100" dist="38100" dir="2700000" algn="tl">
                    <a:srgbClr val="C0C0C0"/>
                  </a:outerShdw>
                </a:effectLst>
                <a:ea typeface="宋体" pitchFamily="2" charset="-122"/>
              </a:rPr>
              <a:t>)												</a:t>
            </a:r>
            <a:r>
              <a:rPr lang="zh-CN" altLang="en-US" sz="2000" b="1" dirty="0" smtClean="0">
                <a:solidFill>
                  <a:schemeClr val="tx1"/>
                </a:solidFill>
                <a:effectLst>
                  <a:outerShdw blurRad="38100" dist="38100" dir="2700000" algn="tl">
                    <a:srgbClr val="C0C0C0"/>
                  </a:outerShdw>
                </a:effectLst>
                <a:ea typeface="宋体" pitchFamily="2" charset="-122"/>
              </a:rPr>
              <a:t>学生</a:t>
            </a:r>
            <a:r>
              <a:rPr lang="en-US" altLang="zh-CN" sz="2000" b="1" dirty="0" smtClean="0">
                <a:solidFill>
                  <a:schemeClr val="tx1"/>
                </a:solidFill>
                <a:effectLst>
                  <a:outerShdw blurRad="38100" dist="38100" dir="2700000" algn="tl">
                    <a:srgbClr val="C0C0C0"/>
                  </a:outerShdw>
                </a:effectLst>
                <a:ea typeface="宋体" pitchFamily="2" charset="-122"/>
              </a:rPr>
              <a:t>:</a:t>
            </a:r>
            <a:r>
              <a:rPr lang="zh-CN" altLang="en-US" sz="2000" b="1" dirty="0" smtClean="0">
                <a:solidFill>
                  <a:schemeClr val="tx1"/>
                </a:solidFill>
                <a:effectLst>
                  <a:outerShdw blurRad="38100" dist="38100" dir="2700000" algn="tl">
                    <a:srgbClr val="C0C0C0"/>
                  </a:outerShdw>
                </a:effectLst>
                <a:ea typeface="宋体" pitchFamily="2" charset="-122"/>
              </a:rPr>
              <a:t>崔海涛</a:t>
            </a:r>
            <a:endParaRPr lang="zh-CN" altLang="en-US" sz="2000" b="1" dirty="0">
              <a:solidFill>
                <a:schemeClr val="tx1"/>
              </a:solidFill>
              <a:effectLst>
                <a:outerShdw blurRad="38100" dist="38100" dir="2700000" algn="tl">
                  <a:srgbClr val="C0C0C0"/>
                </a:outerShdw>
              </a:effectLst>
              <a:ea typeface="宋体" pitchFamily="2" charset="-122"/>
            </a:endParaRPr>
          </a:p>
        </p:txBody>
      </p:sp>
      <p:sp>
        <p:nvSpPr>
          <p:cNvPr id="4" name="标题 1"/>
          <p:cNvSpPr txBox="1">
            <a:spLocks/>
          </p:cNvSpPr>
          <p:nvPr/>
        </p:nvSpPr>
        <p:spPr>
          <a:xfrm>
            <a:off x="348456" y="1841678"/>
            <a:ext cx="11268288" cy="287199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b="1" dirty="0">
                <a:solidFill>
                  <a:schemeClr val="tx1"/>
                </a:solidFill>
                <a:latin typeface="黑体" panose="02010609060101010101" pitchFamily="49" charset="-122"/>
                <a:ea typeface="黑体" panose="02010609060101010101" pitchFamily="49" charset="-122"/>
              </a:rPr>
              <a:t>The Research and implementation of automatic analysis and classification on English sentence structure and types based on </a:t>
            </a:r>
            <a:r>
              <a:rPr lang="en-US" altLang="zh-CN" sz="3600" b="1" dirty="0" err="1" smtClean="0">
                <a:solidFill>
                  <a:schemeClr val="tx1"/>
                </a:solidFill>
                <a:latin typeface="黑体" panose="02010609060101010101" pitchFamily="49" charset="-122"/>
                <a:ea typeface="黑体" panose="02010609060101010101" pitchFamily="49" charset="-122"/>
              </a:rPr>
              <a:t>multi_sources</a:t>
            </a:r>
            <a:r>
              <a:rPr lang="en-US" altLang="zh-CN" sz="3600" b="1" dirty="0" smtClean="0">
                <a:solidFill>
                  <a:schemeClr val="tx1"/>
                </a:solidFill>
                <a:latin typeface="黑体" panose="02010609060101010101" pitchFamily="49" charset="-122"/>
                <a:ea typeface="黑体" panose="02010609060101010101" pitchFamily="49" charset="-122"/>
              </a:rPr>
              <a:t> knowledge</a:t>
            </a:r>
            <a:r>
              <a:rPr lang="zh-CN" altLang="zh-CN" dirty="0" smtClean="0"/>
              <a:t/>
            </a:r>
            <a:br>
              <a:rPr lang="zh-CN" altLang="zh-CN" dirty="0" smtClean="0"/>
            </a:br>
            <a:endParaRPr lang="zh-CN" altLang="en-US" dirty="0"/>
          </a:p>
        </p:txBody>
      </p:sp>
    </p:spTree>
    <p:extLst>
      <p:ext uri="{BB962C8B-B14F-4D97-AF65-F5344CB8AC3E}">
        <p14:creationId xmlns:p14="http://schemas.microsoft.com/office/powerpoint/2010/main" val="3352067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9094" y="2159596"/>
            <a:ext cx="11384924" cy="1532727"/>
          </a:xfrm>
          <a:prstGeom prst="rect">
            <a:avLst/>
          </a:prstGeom>
        </p:spPr>
        <p:txBody>
          <a:bodyPr wrap="square">
            <a:spAutoFit/>
          </a:bodyPr>
          <a:lstStyle/>
          <a:p>
            <a:pPr algn="ctr">
              <a:lnSpc>
                <a:spcPct val="130000"/>
              </a:lnSpc>
              <a:spcBef>
                <a:spcPct val="0"/>
              </a:spcBef>
              <a:defRPr/>
            </a:pPr>
            <a:r>
              <a:rPr lang="zh-CN" altLang="en-US" sz="7200" dirty="0">
                <a:latin typeface="华文行楷" pitchFamily="2" charset="-122"/>
                <a:ea typeface="华文行楷" pitchFamily="2" charset="-122"/>
              </a:rPr>
              <a:t>请各位老师批评指正！</a:t>
            </a:r>
          </a:p>
        </p:txBody>
      </p:sp>
    </p:spTree>
    <p:extLst>
      <p:ext uri="{BB962C8B-B14F-4D97-AF65-F5344CB8AC3E}">
        <p14:creationId xmlns:p14="http://schemas.microsoft.com/office/powerpoint/2010/main" val="399734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30000"/>
              </a:lnSpc>
              <a:spcBef>
                <a:spcPct val="0"/>
              </a:spcBef>
              <a:spcAft>
                <a:spcPct val="0"/>
              </a:spcAft>
              <a:buClr>
                <a:schemeClr val="hlink"/>
              </a:buClr>
              <a:buNone/>
              <a:defRPr/>
            </a:pPr>
            <a:r>
              <a:rPr lang="zh-CN" altLang="en-US" sz="3200" b="1" dirty="0">
                <a:solidFill>
                  <a:schemeClr val="tx1"/>
                </a:solidFill>
                <a:effectLst>
                  <a:outerShdw blurRad="38100" dist="38100" dir="2700000" algn="tl">
                    <a:srgbClr val="C0C0C0"/>
                  </a:outerShdw>
                </a:effectLst>
                <a:latin typeface="黑体" pitchFamily="2" charset="-122"/>
                <a:ea typeface="黑体" pitchFamily="2" charset="-122"/>
              </a:rPr>
              <a:t>一、研究背景</a:t>
            </a:r>
            <a:endParaRPr lang="en-US" altLang="zh-CN" sz="3200" b="1" dirty="0">
              <a:solidFill>
                <a:schemeClr val="tx1"/>
              </a:solidFill>
              <a:effectLst>
                <a:outerShdw blurRad="38100" dist="38100" dir="2700000" algn="tl">
                  <a:srgbClr val="C0C0C0"/>
                </a:outerShdw>
              </a:effectLst>
              <a:latin typeface="黑体" pitchFamily="2" charset="-122"/>
              <a:ea typeface="黑体" pitchFamily="2" charset="-122"/>
            </a:endParaRPr>
          </a:p>
          <a:p>
            <a:pPr fontAlgn="base">
              <a:lnSpc>
                <a:spcPct val="130000"/>
              </a:lnSpc>
              <a:spcBef>
                <a:spcPct val="0"/>
              </a:spcBef>
              <a:spcAft>
                <a:spcPct val="0"/>
              </a:spcAft>
              <a:buClr>
                <a:schemeClr val="hlink"/>
              </a:buClr>
              <a:buNone/>
              <a:defRPr/>
            </a:pPr>
            <a:r>
              <a:rPr lang="zh-CN" altLang="en-US" sz="3200" b="1" dirty="0">
                <a:solidFill>
                  <a:schemeClr val="tx1"/>
                </a:solidFill>
                <a:effectLst>
                  <a:outerShdw blurRad="38100" dist="38100" dir="2700000" algn="tl">
                    <a:srgbClr val="C0C0C0"/>
                  </a:outerShdw>
                </a:effectLst>
                <a:latin typeface="黑体" pitchFamily="2" charset="-122"/>
                <a:ea typeface="黑体" pitchFamily="2" charset="-122"/>
              </a:rPr>
              <a:t>二、课题调查</a:t>
            </a:r>
          </a:p>
          <a:p>
            <a:pPr fontAlgn="base">
              <a:lnSpc>
                <a:spcPct val="130000"/>
              </a:lnSpc>
              <a:spcBef>
                <a:spcPct val="0"/>
              </a:spcBef>
              <a:spcAft>
                <a:spcPct val="0"/>
              </a:spcAft>
              <a:buClr>
                <a:schemeClr val="hlink"/>
              </a:buClr>
              <a:buNone/>
              <a:defRPr/>
            </a:pPr>
            <a:r>
              <a:rPr lang="zh-CN" altLang="en-US" sz="3200" b="1" dirty="0">
                <a:solidFill>
                  <a:schemeClr val="tx1"/>
                </a:solidFill>
                <a:effectLst>
                  <a:outerShdw blurRad="38100" dist="38100" dir="2700000" algn="tl">
                    <a:srgbClr val="C0C0C0"/>
                  </a:outerShdw>
                </a:effectLst>
                <a:latin typeface="黑体" pitchFamily="2" charset="-122"/>
                <a:ea typeface="黑体" pitchFamily="2" charset="-122"/>
              </a:rPr>
              <a:t>三</a:t>
            </a:r>
            <a:r>
              <a:rPr lang="zh-CN" altLang="en-US" sz="3200" b="1" dirty="0" smtClean="0">
                <a:solidFill>
                  <a:schemeClr val="tx1"/>
                </a:solidFill>
                <a:effectLst>
                  <a:outerShdw blurRad="38100" dist="38100" dir="2700000" algn="tl">
                    <a:srgbClr val="C0C0C0"/>
                  </a:outerShdw>
                </a:effectLst>
                <a:latin typeface="黑体" pitchFamily="2" charset="-122"/>
                <a:ea typeface="黑体" pitchFamily="2" charset="-122"/>
              </a:rPr>
              <a:t>、研究与实现</a:t>
            </a:r>
            <a:endParaRPr lang="zh-CN" altLang="en-US" sz="3200" b="1" dirty="0">
              <a:solidFill>
                <a:schemeClr val="tx1"/>
              </a:solidFill>
              <a:effectLst>
                <a:outerShdw blurRad="38100" dist="38100" dir="2700000" algn="tl">
                  <a:srgbClr val="C0C0C0"/>
                </a:outerShdw>
              </a:effectLst>
              <a:latin typeface="黑体" pitchFamily="2" charset="-122"/>
              <a:ea typeface="黑体" pitchFamily="2" charset="-122"/>
            </a:endParaRPr>
          </a:p>
          <a:p>
            <a:pPr fontAlgn="base">
              <a:lnSpc>
                <a:spcPct val="130000"/>
              </a:lnSpc>
              <a:spcBef>
                <a:spcPct val="0"/>
              </a:spcBef>
              <a:spcAft>
                <a:spcPct val="0"/>
              </a:spcAft>
              <a:buClr>
                <a:schemeClr val="hlink"/>
              </a:buClr>
              <a:buNone/>
              <a:defRPr/>
            </a:pPr>
            <a:r>
              <a:rPr lang="zh-CN" altLang="en-US" sz="3200" b="1" dirty="0" smtClean="0">
                <a:solidFill>
                  <a:schemeClr val="tx1"/>
                </a:solidFill>
                <a:effectLst>
                  <a:outerShdw blurRad="38100" dist="38100" dir="2700000" algn="tl">
                    <a:srgbClr val="C0C0C0"/>
                  </a:outerShdw>
                </a:effectLst>
                <a:latin typeface="黑体" pitchFamily="2" charset="-122"/>
                <a:ea typeface="黑体" pitchFamily="2" charset="-122"/>
              </a:rPr>
              <a:t>四、实现工具</a:t>
            </a:r>
            <a:endParaRPr lang="en-US" altLang="zh-CN" sz="3200" b="1" dirty="0" smtClean="0">
              <a:solidFill>
                <a:schemeClr val="tx1"/>
              </a:solidFill>
              <a:effectLst>
                <a:outerShdw blurRad="38100" dist="38100" dir="2700000" algn="tl">
                  <a:srgbClr val="C0C0C0"/>
                </a:outerShdw>
              </a:effectLst>
              <a:latin typeface="黑体" pitchFamily="2" charset="-122"/>
              <a:ea typeface="黑体" pitchFamily="2" charset="-122"/>
            </a:endParaRPr>
          </a:p>
          <a:p>
            <a:pPr fontAlgn="base">
              <a:lnSpc>
                <a:spcPct val="130000"/>
              </a:lnSpc>
              <a:spcBef>
                <a:spcPct val="0"/>
              </a:spcBef>
              <a:spcAft>
                <a:spcPct val="0"/>
              </a:spcAft>
              <a:buClr>
                <a:schemeClr val="hlink"/>
              </a:buClr>
              <a:buNone/>
              <a:defRPr/>
            </a:pPr>
            <a:r>
              <a:rPr lang="zh-CN" altLang="en-US" sz="3200" b="1" dirty="0" smtClean="0">
                <a:solidFill>
                  <a:schemeClr val="tx1"/>
                </a:solidFill>
                <a:effectLst>
                  <a:outerShdw blurRad="38100" dist="38100" dir="2700000" algn="tl">
                    <a:srgbClr val="C0C0C0"/>
                  </a:outerShdw>
                </a:effectLst>
                <a:latin typeface="黑体" pitchFamily="2" charset="-122"/>
                <a:ea typeface="黑体" pitchFamily="2" charset="-122"/>
              </a:rPr>
              <a:t>五</a:t>
            </a:r>
            <a:r>
              <a:rPr lang="zh-CN" altLang="en-US" sz="3200" b="1" dirty="0">
                <a:solidFill>
                  <a:schemeClr val="tx1"/>
                </a:solidFill>
                <a:effectLst>
                  <a:outerShdw blurRad="38100" dist="38100" dir="2700000" algn="tl">
                    <a:srgbClr val="C0C0C0"/>
                  </a:outerShdw>
                </a:effectLst>
                <a:latin typeface="黑体" pitchFamily="2" charset="-122"/>
                <a:ea typeface="黑体" pitchFamily="2" charset="-122"/>
              </a:rPr>
              <a:t>、课题进度安排</a:t>
            </a:r>
          </a:p>
          <a:p>
            <a:endParaRPr lang="zh-CN" altLang="en-US" dirty="0"/>
          </a:p>
        </p:txBody>
      </p:sp>
      <p:sp>
        <p:nvSpPr>
          <p:cNvPr id="5" name="流程图: 可选过程 4"/>
          <p:cNvSpPr/>
          <p:nvPr/>
        </p:nvSpPr>
        <p:spPr>
          <a:xfrm>
            <a:off x="1133341" y="270002"/>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ea typeface="宋体" panose="02010600030101010101" pitchFamily="2" charset="-122"/>
              </a:rPr>
              <a:t>目录</a:t>
            </a:r>
            <a:endParaRPr lang="zh-CN" altLang="en-US" sz="3600" b="1" dirty="0">
              <a:solidFill>
                <a:schemeClr val="tx1"/>
              </a:solidFill>
            </a:endParaRPr>
          </a:p>
        </p:txBody>
      </p:sp>
    </p:spTree>
    <p:extLst>
      <p:ext uri="{BB962C8B-B14F-4D97-AF65-F5344CB8AC3E}">
        <p14:creationId xmlns:p14="http://schemas.microsoft.com/office/powerpoint/2010/main" val="3189817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1133341" y="270002"/>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ea typeface="宋体" panose="02010600030101010101" pitchFamily="2" charset="-122"/>
              </a:rPr>
              <a:t>一、研究背景</a:t>
            </a:r>
            <a:endParaRPr lang="zh-CN" altLang="en-US" sz="3600" b="1" dirty="0">
              <a:solidFill>
                <a:schemeClr val="tx1"/>
              </a:solidFill>
            </a:endParaRPr>
          </a:p>
        </p:txBody>
      </p:sp>
      <p:pic>
        <p:nvPicPr>
          <p:cNvPr id="6" name="图片 5"/>
          <p:cNvPicPr>
            <a:picLocks noChangeAspect="1"/>
          </p:cNvPicPr>
          <p:nvPr/>
        </p:nvPicPr>
        <p:blipFill>
          <a:blip r:embed="rId2"/>
          <a:stretch>
            <a:fillRect/>
          </a:stretch>
        </p:blipFill>
        <p:spPr>
          <a:xfrm>
            <a:off x="0" y="1014369"/>
            <a:ext cx="12192000" cy="5376352"/>
          </a:xfrm>
          <a:prstGeom prst="rect">
            <a:avLst/>
          </a:prstGeom>
        </p:spPr>
      </p:pic>
    </p:spTree>
    <p:extLst>
      <p:ext uri="{BB962C8B-B14F-4D97-AF65-F5344CB8AC3E}">
        <p14:creationId xmlns:p14="http://schemas.microsoft.com/office/powerpoint/2010/main" val="89642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b="1" dirty="0" smtClean="0"/>
              <a:t>自然语言处理</a:t>
            </a:r>
            <a:endParaRPr lang="en-US" altLang="zh-CN" sz="2800" b="1" dirty="0" smtClean="0"/>
          </a:p>
          <a:p>
            <a:pPr lvl="1"/>
            <a:r>
              <a:rPr lang="en-US" altLang="zh-CN" sz="1800" b="1" dirty="0" smtClean="0"/>
              <a:t>NLP</a:t>
            </a:r>
            <a:r>
              <a:rPr lang="zh-CN" altLang="en-US" sz="1800" b="1" dirty="0" smtClean="0"/>
              <a:t>的工具包有标识化、句子切分、词性标注、名词抽取、组块、解析等</a:t>
            </a:r>
            <a:r>
              <a:rPr lang="zh-CN" altLang="en-US" sz="1800" b="1" dirty="0"/>
              <a:t>。</a:t>
            </a:r>
            <a:endParaRPr lang="en-US" altLang="zh-CN" sz="1800" b="1" dirty="0" smtClean="0"/>
          </a:p>
          <a:p>
            <a:r>
              <a:rPr lang="zh-CN" altLang="en-US" sz="2800" b="1" dirty="0" smtClean="0"/>
              <a:t>动态规划</a:t>
            </a:r>
            <a:endParaRPr lang="en-US" altLang="zh-CN" sz="2800" b="1" dirty="0" smtClean="0"/>
          </a:p>
          <a:p>
            <a:pPr lvl="1"/>
            <a:r>
              <a:rPr lang="zh-CN" altLang="en-US" sz="1800" b="1" dirty="0" smtClean="0"/>
              <a:t>动态规划</a:t>
            </a:r>
            <a:r>
              <a:rPr lang="zh-CN" altLang="en-US" sz="1800" b="1" dirty="0"/>
              <a:t>里面</a:t>
            </a:r>
            <a:r>
              <a:rPr lang="zh-CN" altLang="en-US" sz="1800" b="1" dirty="0" smtClean="0"/>
              <a:t>的字符串的算法操作和实现。</a:t>
            </a:r>
            <a:endParaRPr lang="en-US" altLang="zh-CN" sz="1800" b="1" dirty="0"/>
          </a:p>
          <a:p>
            <a:r>
              <a:rPr lang="zh-CN" altLang="en-US" sz="2800" b="1" dirty="0" smtClean="0"/>
              <a:t>机器学习</a:t>
            </a:r>
            <a:endParaRPr lang="en-US" altLang="zh-CN" sz="2800" b="1" dirty="0" smtClean="0"/>
          </a:p>
          <a:p>
            <a:pPr lvl="1"/>
            <a:r>
              <a:rPr lang="zh-CN" altLang="en-US" sz="1800" b="1" dirty="0" smtClean="0"/>
              <a:t>机器学习</a:t>
            </a:r>
            <a:r>
              <a:rPr lang="zh-CN" altLang="en-US" sz="1800" b="1" dirty="0"/>
              <a:t>它主要使用归纳、</a:t>
            </a:r>
            <a:r>
              <a:rPr lang="zh-CN" altLang="en-US" sz="1800" b="1" dirty="0" smtClean="0"/>
              <a:t>综合来解决问题并进行分类。</a:t>
            </a:r>
            <a:endParaRPr lang="en-US" altLang="zh-CN" sz="1800" b="1" dirty="0"/>
          </a:p>
        </p:txBody>
      </p:sp>
      <p:sp>
        <p:nvSpPr>
          <p:cNvPr id="4" name="流程图: 可选过程 3"/>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ea typeface="宋体" panose="02010600030101010101" pitchFamily="2" charset="-122"/>
              </a:rPr>
              <a:t>二</a:t>
            </a:r>
            <a:r>
              <a:rPr lang="zh-CN" altLang="en-US" sz="3600" b="1" dirty="0" smtClean="0">
                <a:solidFill>
                  <a:schemeClr val="tx1"/>
                </a:solidFill>
                <a:ea typeface="宋体" panose="02010600030101010101" pitchFamily="2" charset="-122"/>
              </a:rPr>
              <a:t>、课题调查</a:t>
            </a:r>
            <a:endParaRPr lang="zh-CN" altLang="en-US" sz="3600" b="1" dirty="0">
              <a:solidFill>
                <a:schemeClr val="tx1"/>
              </a:solidFill>
            </a:endParaRPr>
          </a:p>
        </p:txBody>
      </p:sp>
    </p:spTree>
    <p:extLst>
      <p:ext uri="{BB962C8B-B14F-4D97-AF65-F5344CB8AC3E}">
        <p14:creationId xmlns:p14="http://schemas.microsoft.com/office/powerpoint/2010/main" val="4197830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eaLnBrk="0" fontAlgn="base" hangingPunct="0">
              <a:spcBef>
                <a:spcPct val="20000"/>
              </a:spcBef>
              <a:spcAft>
                <a:spcPct val="0"/>
              </a:spcAft>
              <a:buClr>
                <a:schemeClr val="hlink"/>
              </a:buClr>
              <a:buNone/>
              <a:defRPr/>
            </a:pPr>
            <a:r>
              <a:rPr lang="zh-CN" altLang="en-US" sz="3600" b="1" dirty="0">
                <a:solidFill>
                  <a:schemeClr val="tx1"/>
                </a:solidFill>
                <a:effectLst>
                  <a:outerShdw blurRad="38100" dist="38100" dir="2700000" algn="tl">
                    <a:srgbClr val="C0C0C0"/>
                  </a:outerShdw>
                </a:effectLst>
                <a:latin typeface="楷体_GB2312" pitchFamily="49" charset="-122"/>
                <a:ea typeface="楷体_GB2312" pitchFamily="49" charset="-122"/>
              </a:rPr>
              <a:t>根据以上分析将研究内容定为以下两</a:t>
            </a:r>
            <a:r>
              <a:rPr lang="zh-CN" altLang="en-US" sz="3600" b="1" dirty="0" smtClean="0">
                <a:solidFill>
                  <a:schemeClr val="tx1"/>
                </a:solidFill>
                <a:effectLst>
                  <a:outerShdw blurRad="38100" dist="38100" dir="2700000" algn="tl">
                    <a:srgbClr val="C0C0C0"/>
                  </a:outerShdw>
                </a:effectLst>
                <a:latin typeface="楷体_GB2312" pitchFamily="49" charset="-122"/>
                <a:ea typeface="楷体_GB2312" pitchFamily="49" charset="-122"/>
              </a:rPr>
              <a:t>点：</a:t>
            </a:r>
            <a:endParaRPr lang="en-US" altLang="zh-CN" sz="3600" b="1" dirty="0" smtClean="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fontAlgn="base" hangingPunct="0">
              <a:spcBef>
                <a:spcPct val="20000"/>
              </a:spcBef>
              <a:spcAft>
                <a:spcPct val="0"/>
              </a:spcAft>
              <a:buClr>
                <a:schemeClr val="hlink"/>
              </a:buClr>
              <a:buNone/>
              <a:defRPr/>
            </a:pPr>
            <a:r>
              <a:rPr lang="en-US" altLang="zh-CN" sz="2800" b="1" dirty="0" smtClean="0">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sz="2800" b="1" dirty="0" smtClean="0">
                <a:solidFill>
                  <a:schemeClr val="tx1"/>
                </a:solidFill>
                <a:effectLst>
                  <a:outerShdw blurRad="38100" dist="38100" dir="2700000" algn="tl">
                    <a:srgbClr val="C0C0C0"/>
                  </a:outerShdw>
                </a:effectLst>
                <a:latin typeface="楷体_GB2312" pitchFamily="49" charset="-122"/>
                <a:ea typeface="楷体_GB2312" pitchFamily="49" charset="-122"/>
              </a:rPr>
              <a:t>句子的自动分类；</a:t>
            </a:r>
            <a:endParaRPr lang="en-US" altLang="zh-CN" sz="2800" b="1" dirty="0" smtClean="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fontAlgn="base" hangingPunct="0">
              <a:spcBef>
                <a:spcPct val="20000"/>
              </a:spcBef>
              <a:spcAft>
                <a:spcPct val="0"/>
              </a:spcAft>
              <a:buClr>
                <a:schemeClr val="hlink"/>
              </a:buClr>
              <a:buNone/>
              <a:defRPr/>
            </a:pPr>
            <a:r>
              <a:rPr lang="en-US" altLang="zh-CN" sz="2800" b="1" dirty="0">
                <a:solidFill>
                  <a:schemeClr val="tx1"/>
                </a:solidFill>
                <a:effectLst>
                  <a:outerShdw blurRad="38100" dist="38100" dir="2700000" algn="tl">
                    <a:srgbClr val="C0C0C0"/>
                  </a:outerShdw>
                </a:effectLst>
                <a:latin typeface="楷体_GB2312" pitchFamily="49" charset="-122"/>
                <a:ea typeface="楷体_GB2312" pitchFamily="49" charset="-122"/>
              </a:rPr>
              <a:t>	</a:t>
            </a:r>
            <a:r>
              <a:rPr lang="en-US" altLang="zh-CN" sz="2800" b="1" dirty="0" smtClean="0">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sz="2800" b="1" dirty="0" smtClean="0">
                <a:solidFill>
                  <a:schemeClr val="tx1"/>
                </a:solidFill>
                <a:effectLst>
                  <a:outerShdw blurRad="38100" dist="38100" dir="2700000" algn="tl">
                    <a:srgbClr val="C0C0C0"/>
                  </a:outerShdw>
                </a:effectLst>
                <a:latin typeface="楷体_GB2312" pitchFamily="49" charset="-122"/>
                <a:ea typeface="楷体_GB2312" pitchFamily="49" charset="-122"/>
              </a:rPr>
              <a:t>句子的主干自动分析；</a:t>
            </a:r>
            <a:endParaRPr lang="en-US" altLang="zh-CN" sz="2800" b="1" dirty="0" smtClean="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fontAlgn="base" hangingPunct="0">
              <a:spcBef>
                <a:spcPct val="20000"/>
              </a:spcBef>
              <a:spcAft>
                <a:spcPct val="0"/>
              </a:spcAft>
              <a:buClr>
                <a:schemeClr val="hlink"/>
              </a:buClr>
              <a:buNone/>
              <a:defRPr/>
            </a:pPr>
            <a:r>
              <a:rPr lang="en-US" altLang="zh-CN" sz="2800" b="1" dirty="0">
                <a:solidFill>
                  <a:schemeClr val="tx1"/>
                </a:solidFill>
                <a:effectLst>
                  <a:outerShdw blurRad="38100" dist="38100" dir="2700000" algn="tl">
                    <a:srgbClr val="C0C0C0"/>
                  </a:outerShdw>
                </a:effectLst>
                <a:latin typeface="楷体_GB2312" pitchFamily="49" charset="-122"/>
                <a:ea typeface="楷体_GB2312" pitchFamily="49" charset="-122"/>
              </a:rPr>
              <a:t>	</a:t>
            </a:r>
            <a:r>
              <a:rPr lang="en-US" altLang="zh-CN" sz="2800" b="1" dirty="0" smtClean="0">
                <a:solidFill>
                  <a:schemeClr val="tx1"/>
                </a:solidFill>
                <a:effectLst>
                  <a:outerShdw blurRad="38100" dist="38100" dir="2700000" algn="tl">
                    <a:srgbClr val="C0C0C0"/>
                  </a:outerShdw>
                </a:effectLst>
                <a:latin typeface="楷体_GB2312" pitchFamily="49" charset="-122"/>
                <a:ea typeface="楷体_GB2312" pitchFamily="49" charset="-122"/>
              </a:rPr>
              <a:t>		</a:t>
            </a:r>
            <a:endParaRPr lang="en-US" altLang="zh-CN" sz="2800" b="1" dirty="0">
              <a:solidFill>
                <a:schemeClr val="tx1"/>
              </a:solidFill>
              <a:effectLst>
                <a:outerShdw blurRad="38100" dist="38100" dir="2700000" algn="tl">
                  <a:srgbClr val="C0C0C0"/>
                </a:outerShdw>
              </a:effectLst>
              <a:latin typeface="楷体_GB2312" pitchFamily="49" charset="-122"/>
              <a:ea typeface="楷体_GB2312" pitchFamily="49" charset="-122"/>
            </a:endParaRPr>
          </a:p>
        </p:txBody>
      </p:sp>
      <p:sp>
        <p:nvSpPr>
          <p:cNvPr id="4" name="流程图: 可选过程 3"/>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ea typeface="宋体" panose="02010600030101010101" pitchFamily="2" charset="-122"/>
              </a:rPr>
              <a:t>二</a:t>
            </a:r>
            <a:r>
              <a:rPr lang="zh-CN" altLang="en-US" sz="3600" b="1" dirty="0" smtClean="0">
                <a:solidFill>
                  <a:schemeClr val="tx1"/>
                </a:solidFill>
                <a:ea typeface="宋体" panose="02010600030101010101" pitchFamily="2" charset="-122"/>
              </a:rPr>
              <a:t>、课题调查</a:t>
            </a:r>
            <a:endParaRPr lang="zh-CN" altLang="en-US" sz="3600" b="1" dirty="0">
              <a:solidFill>
                <a:schemeClr val="tx1"/>
              </a:solidFill>
            </a:endParaRPr>
          </a:p>
        </p:txBody>
      </p:sp>
      <p:sp>
        <p:nvSpPr>
          <p:cNvPr id="5" name="流程图: 联系 4"/>
          <p:cNvSpPr/>
          <p:nvPr/>
        </p:nvSpPr>
        <p:spPr>
          <a:xfrm>
            <a:off x="1277721" y="2919663"/>
            <a:ext cx="326490" cy="32084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277721" y="3408947"/>
            <a:ext cx="326490" cy="32084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8995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t>对于目标的优化实现。最初我们很多语法特征进行加权等方式来形成一个单一的目标，最后形成一个</a:t>
            </a:r>
            <a:r>
              <a:rPr lang="en-US" altLang="zh-CN" sz="2400" dirty="0" smtClean="0"/>
              <a:t>Baseline</a:t>
            </a:r>
            <a:r>
              <a:rPr lang="zh-CN" altLang="en-US" sz="2400" dirty="0" smtClean="0"/>
              <a:t>，后面的任务在此基准上进行优化。</a:t>
            </a:r>
            <a:endParaRPr lang="en-US" altLang="zh-CN" sz="2400" dirty="0" smtClean="0"/>
          </a:p>
          <a:p>
            <a:r>
              <a:rPr lang="zh-CN" altLang="en-US" sz="2400" dirty="0" smtClean="0"/>
              <a:t>对于后期优化问题。在</a:t>
            </a:r>
            <a:r>
              <a:rPr lang="en-US" altLang="zh-CN" sz="2400" dirty="0" smtClean="0"/>
              <a:t>Baseline</a:t>
            </a:r>
            <a:r>
              <a:rPr lang="zh-CN" altLang="en-US" sz="2400" dirty="0" smtClean="0"/>
              <a:t>的基础上，首先可以使用动态规划为目标提供更易区分的特征，其次是机器学习的方法也可以提供一些易区分特征。</a:t>
            </a:r>
            <a:endParaRPr lang="en-US" altLang="zh-CN" sz="2400" dirty="0" smtClean="0"/>
          </a:p>
          <a:p>
            <a:r>
              <a:rPr lang="zh-CN" altLang="en-US" sz="2400" dirty="0" smtClean="0"/>
              <a:t>系统的评价。收集大量的数据，并进行分类，最后给出统计学上测试的准确率。</a:t>
            </a:r>
            <a:endParaRPr lang="zh-CN" altLang="en-US" sz="2400" dirty="0"/>
          </a:p>
        </p:txBody>
      </p:sp>
      <p:sp>
        <p:nvSpPr>
          <p:cNvPr id="4" name="流程图: 可选过程 3"/>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ea typeface="宋体" panose="02010600030101010101" pitchFamily="2" charset="-122"/>
              </a:rPr>
              <a:t>三、课题研究与实现</a:t>
            </a:r>
            <a:endParaRPr lang="zh-CN" altLang="en-US" sz="3600" b="1" dirty="0">
              <a:solidFill>
                <a:schemeClr val="tx1"/>
              </a:solidFill>
            </a:endParaRPr>
          </a:p>
        </p:txBody>
      </p:sp>
    </p:spTree>
    <p:extLst>
      <p:ext uri="{BB962C8B-B14F-4D97-AF65-F5344CB8AC3E}">
        <p14:creationId xmlns:p14="http://schemas.microsoft.com/office/powerpoint/2010/main" val="1403261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940836" y="1889820"/>
            <a:ext cx="8924381" cy="4152206"/>
          </a:xfrm>
          <a:prstGeom prst="rect">
            <a:avLst/>
          </a:prstGeom>
        </p:spPr>
      </p:pic>
      <p:sp>
        <p:nvSpPr>
          <p:cNvPr id="4" name="流程图: 可选过程 3"/>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ea typeface="宋体" panose="02010600030101010101" pitchFamily="2" charset="-122"/>
              </a:rPr>
              <a:t>三、</a:t>
            </a:r>
            <a:r>
              <a:rPr lang="zh-CN" altLang="en-US" sz="3600" b="1" dirty="0" smtClean="0">
                <a:solidFill>
                  <a:schemeClr val="tx1"/>
                </a:solidFill>
                <a:ea typeface="宋体" panose="02010600030101010101" pitchFamily="2" charset="-122"/>
              </a:rPr>
              <a:t>课题研究与实现</a:t>
            </a:r>
            <a:endParaRPr lang="zh-CN" altLang="en-US" sz="3600" b="1" dirty="0">
              <a:solidFill>
                <a:schemeClr val="tx1"/>
              </a:solidFill>
            </a:endParaRPr>
          </a:p>
        </p:txBody>
      </p:sp>
      <p:sp>
        <p:nvSpPr>
          <p:cNvPr id="5" name="矩形 4"/>
          <p:cNvSpPr/>
          <p:nvPr/>
        </p:nvSpPr>
        <p:spPr>
          <a:xfrm>
            <a:off x="677334" y="1160308"/>
            <a:ext cx="3587842" cy="461665"/>
          </a:xfrm>
          <a:prstGeom prst="rect">
            <a:avLst/>
          </a:prstGeom>
        </p:spPr>
        <p:txBody>
          <a:bodyPr wrap="none">
            <a:spAutoFit/>
          </a:bodyPr>
          <a:lstStyle/>
          <a:p>
            <a:r>
              <a:rPr lang="zh-CN" altLang="en-US" sz="2400" b="1" dirty="0" smtClean="0">
                <a:solidFill>
                  <a:srgbClr val="92D050"/>
                </a:solidFill>
                <a:latin typeface="楷体_GB2312" pitchFamily="49" charset="-122"/>
                <a:ea typeface="楷体_GB2312" pitchFamily="49" charset="-122"/>
              </a:rPr>
              <a:t>大体解决步骤如下所示：</a:t>
            </a:r>
            <a:endParaRPr lang="zh-CN" altLang="en-US" sz="2400" b="1" dirty="0">
              <a:solidFill>
                <a:srgbClr val="92D050"/>
              </a:solidFill>
              <a:latin typeface="楷体_GB2312" pitchFamily="49" charset="-122"/>
              <a:ea typeface="楷体_GB2312" pitchFamily="49" charset="-122"/>
            </a:endParaRPr>
          </a:p>
        </p:txBody>
      </p:sp>
    </p:spTree>
    <p:extLst>
      <p:ext uri="{BB962C8B-B14F-4D97-AF65-F5344CB8AC3E}">
        <p14:creationId xmlns:p14="http://schemas.microsoft.com/office/powerpoint/2010/main" val="2227408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smtClean="0"/>
              <a:t>编程语言</a:t>
            </a:r>
            <a:endParaRPr lang="en-US" altLang="zh-CN" sz="2400" b="1" dirty="0" smtClean="0"/>
          </a:p>
          <a:p>
            <a:pPr lvl="1"/>
            <a:r>
              <a:rPr lang="en-US" altLang="zh-CN" dirty="0" smtClean="0"/>
              <a:t>Java</a:t>
            </a:r>
            <a:r>
              <a:rPr lang="zh-CN" altLang="en-US" dirty="0" smtClean="0"/>
              <a:t>；</a:t>
            </a:r>
            <a:r>
              <a:rPr lang="en-US" altLang="zh-CN" dirty="0" err="1" smtClean="0"/>
              <a:t>perl</a:t>
            </a:r>
            <a:endParaRPr lang="en-US" altLang="zh-CN" dirty="0" smtClean="0"/>
          </a:p>
          <a:p>
            <a:r>
              <a:rPr lang="zh-CN" altLang="en-US" sz="2400" b="1" dirty="0"/>
              <a:t>数据</a:t>
            </a:r>
            <a:endParaRPr lang="en-US" altLang="zh-CN" sz="2400" b="1" dirty="0"/>
          </a:p>
          <a:p>
            <a:pPr lvl="1"/>
            <a:r>
              <a:rPr lang="zh-CN" altLang="en-US" dirty="0" smtClean="0"/>
              <a:t>网页上随机收集英语句法句式的句子</a:t>
            </a:r>
            <a:endParaRPr lang="zh-CN" altLang="en-US" dirty="0"/>
          </a:p>
        </p:txBody>
      </p:sp>
      <p:sp>
        <p:nvSpPr>
          <p:cNvPr id="4" name="流程图: 可选过程 3"/>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ea typeface="宋体" panose="02010600030101010101" pitchFamily="2" charset="-122"/>
              </a:rPr>
              <a:t>四</a:t>
            </a:r>
            <a:r>
              <a:rPr lang="zh-CN" altLang="en-US" sz="3600" b="1" dirty="0" smtClean="0">
                <a:solidFill>
                  <a:schemeClr val="tx1"/>
                </a:solidFill>
                <a:ea typeface="宋体" panose="02010600030101010101" pitchFamily="2" charset="-122"/>
              </a:rPr>
              <a:t>、</a:t>
            </a:r>
            <a:r>
              <a:rPr lang="zh-CN" altLang="en-US" sz="3600" b="1" dirty="0">
                <a:solidFill>
                  <a:schemeClr val="tx1"/>
                </a:solidFill>
                <a:ea typeface="宋体" panose="02010600030101010101" pitchFamily="2" charset="-122"/>
              </a:rPr>
              <a:t>实现工具</a:t>
            </a:r>
            <a:endParaRPr lang="zh-CN" altLang="en-US" sz="3600" b="1" dirty="0">
              <a:solidFill>
                <a:schemeClr val="tx1"/>
              </a:solidFill>
            </a:endParaRPr>
          </a:p>
        </p:txBody>
      </p:sp>
    </p:spTree>
    <p:extLst>
      <p:ext uri="{BB962C8B-B14F-4D97-AF65-F5344CB8AC3E}">
        <p14:creationId xmlns:p14="http://schemas.microsoft.com/office/powerpoint/2010/main" val="626190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51527"/>
            <a:ext cx="8596668" cy="4289835"/>
          </a:xfrm>
        </p:spPr>
        <p:txBody>
          <a:bodyPr>
            <a:normAutofit lnSpcReduction="10000"/>
          </a:bodyPr>
          <a:lstStyle/>
          <a:p>
            <a:pPr>
              <a:lnSpc>
                <a:spcPct val="130000"/>
              </a:lnSpc>
              <a:spcBef>
                <a:spcPts val="0"/>
              </a:spcBef>
              <a:defRPr/>
            </a:pPr>
            <a:r>
              <a:rPr lang="zh-CN" altLang="en-US" sz="2000" b="1" dirty="0">
                <a:latin typeface="楷体_GB2312" pitchFamily="49" charset="-122"/>
                <a:ea typeface="楷体_GB2312" pitchFamily="49" charset="-122"/>
              </a:rPr>
              <a:t>前期准备阶段（</a:t>
            </a:r>
            <a:r>
              <a:rPr lang="en-US" altLang="zh-CN" sz="2000" b="1" dirty="0" smtClean="0">
                <a:latin typeface="楷体_GB2312" pitchFamily="49" charset="-122"/>
                <a:ea typeface="楷体_GB2312" pitchFamily="49" charset="-122"/>
              </a:rPr>
              <a:t>2014</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7</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2014</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11</a:t>
            </a:r>
            <a:r>
              <a:rPr lang="zh-CN" altLang="en-US" sz="2000" b="1" dirty="0">
                <a:latin typeface="楷体_GB2312" pitchFamily="49" charset="-122"/>
                <a:ea typeface="楷体_GB2312" pitchFamily="49" charset="-122"/>
              </a:rPr>
              <a:t>月）：进行课题初期的调研和基础资料的收集、整理，</a:t>
            </a:r>
            <a:r>
              <a:rPr lang="zh-CN" altLang="en-US" sz="2000" b="1" dirty="0" smtClean="0">
                <a:latin typeface="楷体_GB2312" pitchFamily="49" charset="-122"/>
                <a:ea typeface="楷体_GB2312" pitchFamily="49" charset="-122"/>
              </a:rPr>
              <a:t>对人工智能、自然语言处理进行</a:t>
            </a:r>
            <a:r>
              <a:rPr lang="zh-CN" altLang="en-US" sz="2000" b="1" dirty="0">
                <a:latin typeface="楷体_GB2312" pitchFamily="49" charset="-122"/>
                <a:ea typeface="楷体_GB2312" pitchFamily="49" charset="-122"/>
              </a:rPr>
              <a:t>了解和初步的研究，了解其国内外的研究现状。</a:t>
            </a:r>
          </a:p>
          <a:p>
            <a:pPr>
              <a:lnSpc>
                <a:spcPct val="130000"/>
              </a:lnSpc>
              <a:spcBef>
                <a:spcPts val="0"/>
              </a:spcBef>
              <a:defRPr/>
            </a:pPr>
            <a:r>
              <a:rPr lang="zh-CN" altLang="en-US" sz="2000" b="1" dirty="0">
                <a:latin typeface="楷体_GB2312" pitchFamily="49" charset="-122"/>
                <a:ea typeface="楷体_GB2312" pitchFamily="49" charset="-122"/>
              </a:rPr>
              <a:t>第一阶段（</a:t>
            </a:r>
            <a:r>
              <a:rPr lang="en-US" altLang="zh-CN" sz="2000" b="1" dirty="0" smtClean="0">
                <a:latin typeface="楷体_GB2312" pitchFamily="49" charset="-122"/>
                <a:ea typeface="楷体_GB2312" pitchFamily="49" charset="-122"/>
              </a:rPr>
              <a:t>2014</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11</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3</a:t>
            </a:r>
            <a:r>
              <a:rPr lang="zh-CN" altLang="en-US" sz="2000" b="1" dirty="0">
                <a:latin typeface="楷体_GB2312" pitchFamily="49" charset="-122"/>
                <a:ea typeface="楷体_GB2312" pitchFamily="49" charset="-122"/>
              </a:rPr>
              <a:t>月）：</a:t>
            </a:r>
            <a:r>
              <a:rPr lang="zh-CN" altLang="en-US" sz="2000" b="1" dirty="0" smtClean="0">
                <a:latin typeface="楷体_GB2312" pitchFamily="49" charset="-122"/>
                <a:ea typeface="楷体_GB2312" pitchFamily="49" charset="-122"/>
              </a:rPr>
              <a:t>把英语句子的分类定位为</a:t>
            </a:r>
            <a:r>
              <a:rPr lang="zh-CN" altLang="en-US" sz="2000" b="1" dirty="0">
                <a:latin typeface="楷体_GB2312" pitchFamily="49" charset="-122"/>
                <a:ea typeface="楷体_GB2312" pitchFamily="49" charset="-122"/>
              </a:rPr>
              <a:t>研究方向，并完成开题</a:t>
            </a:r>
          </a:p>
          <a:p>
            <a:pPr>
              <a:lnSpc>
                <a:spcPct val="130000"/>
              </a:lnSpc>
              <a:spcBef>
                <a:spcPts val="0"/>
              </a:spcBef>
              <a:defRPr/>
            </a:pPr>
            <a:r>
              <a:rPr lang="zh-CN" altLang="en-US" sz="2000" b="1" dirty="0">
                <a:latin typeface="楷体_GB2312" pitchFamily="49" charset="-122"/>
                <a:ea typeface="楷体_GB2312" pitchFamily="49" charset="-122"/>
              </a:rPr>
              <a:t>第二阶段（</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3</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7</a:t>
            </a:r>
            <a:r>
              <a:rPr lang="zh-CN" altLang="en-US" sz="2000" b="1" dirty="0">
                <a:latin typeface="楷体_GB2312" pitchFamily="49" charset="-122"/>
                <a:ea typeface="楷体_GB2312" pitchFamily="49" charset="-122"/>
              </a:rPr>
              <a:t>月）：</a:t>
            </a:r>
            <a:r>
              <a:rPr lang="zh-CN" altLang="en-US" sz="2000" b="1" dirty="0" smtClean="0">
                <a:latin typeface="楷体_GB2312" pitchFamily="49" charset="-122"/>
                <a:ea typeface="楷体_GB2312" pitchFamily="49" charset="-122"/>
              </a:rPr>
              <a:t>对句子自动分类，</a:t>
            </a:r>
            <a:r>
              <a:rPr lang="zh-CN" altLang="en-US" sz="2000" b="1" dirty="0">
                <a:latin typeface="楷体_GB2312" pitchFamily="49" charset="-122"/>
                <a:ea typeface="楷体_GB2312" pitchFamily="49" charset="-122"/>
              </a:rPr>
              <a:t>并完成算法。进行相应的仿真，并对仿真结果进行分析和总结。</a:t>
            </a:r>
          </a:p>
          <a:p>
            <a:pPr>
              <a:lnSpc>
                <a:spcPct val="130000"/>
              </a:lnSpc>
              <a:spcBef>
                <a:spcPts val="0"/>
              </a:spcBef>
              <a:defRPr/>
            </a:pPr>
            <a:r>
              <a:rPr lang="zh-CN" altLang="en-US" sz="2000" b="1" dirty="0">
                <a:latin typeface="楷体_GB2312" pitchFamily="49" charset="-122"/>
                <a:ea typeface="楷体_GB2312" pitchFamily="49" charset="-122"/>
              </a:rPr>
              <a:t>第三阶段（</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7</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11</a:t>
            </a:r>
            <a:r>
              <a:rPr lang="zh-CN" altLang="en-US" sz="2000" b="1" dirty="0">
                <a:latin typeface="楷体_GB2312" pitchFamily="49" charset="-122"/>
                <a:ea typeface="楷体_GB2312" pitchFamily="49" charset="-122"/>
              </a:rPr>
              <a:t>月）：结合前面工作研究并完成第二</a:t>
            </a:r>
            <a:r>
              <a:rPr lang="zh-CN" altLang="en-US" sz="2000" b="1" dirty="0" smtClean="0">
                <a:latin typeface="楷体_GB2312" pitchFamily="49" charset="-122"/>
                <a:ea typeface="楷体_GB2312" pitchFamily="49" charset="-122"/>
              </a:rPr>
              <a:t>个句子主干分析优化</a:t>
            </a:r>
            <a:r>
              <a:rPr lang="zh-CN" altLang="en-US" sz="2000" b="1" dirty="0">
                <a:latin typeface="楷体_GB2312" pitchFamily="49" charset="-122"/>
                <a:ea typeface="楷体_GB2312" pitchFamily="49" charset="-122"/>
              </a:rPr>
              <a:t>问题。</a:t>
            </a:r>
          </a:p>
          <a:p>
            <a:pPr>
              <a:lnSpc>
                <a:spcPct val="130000"/>
              </a:lnSpc>
              <a:spcBef>
                <a:spcPts val="0"/>
              </a:spcBef>
              <a:defRPr/>
            </a:pPr>
            <a:r>
              <a:rPr lang="zh-CN" altLang="en-US" sz="2000" b="1" dirty="0">
                <a:latin typeface="楷体_GB2312" pitchFamily="49" charset="-122"/>
                <a:ea typeface="楷体_GB2312" pitchFamily="49" charset="-122"/>
              </a:rPr>
              <a:t>第四阶段（</a:t>
            </a:r>
            <a:r>
              <a:rPr lang="en-US" altLang="zh-CN" sz="2000" b="1" dirty="0" smtClean="0">
                <a:latin typeface="楷体_GB2312" pitchFamily="49" charset="-122"/>
                <a:ea typeface="楷体_GB2312" pitchFamily="49" charset="-122"/>
              </a:rPr>
              <a:t>2015</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11</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2016</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月）：完成论文初稿，准备答辩。</a:t>
            </a:r>
          </a:p>
          <a:p>
            <a:pPr>
              <a:lnSpc>
                <a:spcPct val="130000"/>
              </a:lnSpc>
              <a:spcBef>
                <a:spcPts val="0"/>
              </a:spcBef>
              <a:defRPr/>
            </a:pPr>
            <a:r>
              <a:rPr lang="zh-CN" altLang="en-US" sz="2000" b="1" dirty="0">
                <a:latin typeface="楷体_GB2312" pitchFamily="49" charset="-122"/>
                <a:ea typeface="楷体_GB2312" pitchFamily="49" charset="-122"/>
              </a:rPr>
              <a:t>第五阶段（</a:t>
            </a:r>
            <a:r>
              <a:rPr lang="en-US" altLang="zh-CN" sz="2000" b="1" dirty="0" smtClean="0">
                <a:latin typeface="楷体_GB2312" pitchFamily="49" charset="-122"/>
                <a:ea typeface="楷体_GB2312" pitchFamily="49" charset="-122"/>
              </a:rPr>
              <a:t>2016</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月</a:t>
            </a:r>
            <a:r>
              <a:rPr lang="en-US" altLang="zh-CN" sz="2000" b="1" dirty="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2016</a:t>
            </a:r>
            <a:r>
              <a:rPr lang="zh-CN" altLang="en-US" sz="2000" b="1" dirty="0" smtClean="0">
                <a:latin typeface="楷体_GB2312" pitchFamily="49" charset="-122"/>
                <a:ea typeface="楷体_GB2312" pitchFamily="49" charset="-122"/>
              </a:rPr>
              <a:t>年</a:t>
            </a: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月）：完成论文和论文答辩。</a:t>
            </a:r>
          </a:p>
          <a:p>
            <a:endParaRPr lang="zh-CN" altLang="en-US" dirty="0"/>
          </a:p>
        </p:txBody>
      </p:sp>
      <p:sp>
        <p:nvSpPr>
          <p:cNvPr id="5" name="流程图: 可选过程 4"/>
          <p:cNvSpPr/>
          <p:nvPr/>
        </p:nvSpPr>
        <p:spPr>
          <a:xfrm>
            <a:off x="940836" y="286044"/>
            <a:ext cx="7662929"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ea typeface="宋体" panose="02010600030101010101" pitchFamily="2" charset="-122"/>
              </a:rPr>
              <a:t>五、课题进度安排</a:t>
            </a:r>
            <a:endParaRPr lang="zh-CN" altLang="en-US" sz="3600" b="1" dirty="0">
              <a:solidFill>
                <a:schemeClr val="tx1"/>
              </a:solidFill>
            </a:endParaRPr>
          </a:p>
        </p:txBody>
      </p:sp>
    </p:spTree>
    <p:extLst>
      <p:ext uri="{BB962C8B-B14F-4D97-AF65-F5344CB8AC3E}">
        <p14:creationId xmlns:p14="http://schemas.microsoft.com/office/powerpoint/2010/main" val="3847664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451</Words>
  <Application>Microsoft Office PowerPoint</Application>
  <PresentationFormat>宽屏</PresentationFormat>
  <Paragraphs>41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方正姚体</vt:lpstr>
      <vt:lpstr>黑体</vt:lpstr>
      <vt:lpstr>华文行楷</vt:lpstr>
      <vt:lpstr>华文新魏</vt:lpstr>
      <vt:lpstr>楷体_GB2312</vt:lpstr>
      <vt:lpstr>宋体</vt:lpstr>
      <vt:lpstr>Arial</vt:lpstr>
      <vt:lpstr>Trebuchet MS</vt:lpstr>
      <vt:lpstr>Wingdings 3</vt:lpstr>
      <vt:lpstr>平面</vt:lpstr>
      <vt:lpstr>基于多层次知识源的英语句子结构及类型自动分析分类的研究与实现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基于多层次知识源的英语句子结构及类型自动分析分类的研究与实现 </dc:title>
  <dc:creator>HaiTao Cui</dc:creator>
  <cp:lastModifiedBy>HaiTao Cui</cp:lastModifiedBy>
  <cp:revision>61</cp:revision>
  <dcterms:created xsi:type="dcterms:W3CDTF">2015-03-13T04:26:39Z</dcterms:created>
  <dcterms:modified xsi:type="dcterms:W3CDTF">2015-03-13T06:39:22Z</dcterms:modified>
</cp:coreProperties>
</file>