
<file path=[Content_Types].xml><?xml version="1.0" encoding="utf-8"?>
<Types xmlns="http://schemas.openxmlformats.org/package/2006/content-types">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6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337242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81956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F9AC3D-BBC4-4ED6-B095-2392495FF7A8}"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7178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3354286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F9AC3D-BBC4-4ED6-B095-2392495FF7A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4271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1634215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3037420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59193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2435347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291007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82869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2266464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169350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362780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173174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41B0E5-AF30-4625-A789-5CEB856DBB1C}" type="datetimeFigureOut">
              <a:rPr lang="zh-CN" altLang="en-US" smtClean="0"/>
              <a:t>2015/3/27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180844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41B0E5-AF30-4625-A789-5CEB856DBB1C}" type="datetimeFigureOut">
              <a:rPr lang="zh-CN" altLang="en-US" smtClean="0"/>
              <a:t>2015/3/27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F9AC3D-BBC4-4ED6-B095-2392495FF7A8}" type="slidenum">
              <a:rPr lang="zh-CN" altLang="en-US" smtClean="0"/>
              <a:t>‹#›</a:t>
            </a:fld>
            <a:endParaRPr lang="zh-CN" altLang="en-US"/>
          </a:p>
        </p:txBody>
      </p:sp>
    </p:spTree>
    <p:extLst>
      <p:ext uri="{BB962C8B-B14F-4D97-AF65-F5344CB8AC3E}">
        <p14:creationId xmlns:p14="http://schemas.microsoft.com/office/powerpoint/2010/main" val="1535056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9455" y="262225"/>
            <a:ext cx="7766936" cy="1646302"/>
          </a:xfrm>
        </p:spPr>
        <p:txBody>
          <a:bodyPr/>
          <a:lstStyle/>
          <a:p>
            <a:r>
              <a:rPr lang="en-US" altLang="zh-CN" dirty="0" smtClean="0"/>
              <a:t>Weekly     Report               </a:t>
            </a:r>
            <a:endParaRPr lang="zh-CN" altLang="en-US" dirty="0"/>
          </a:p>
        </p:txBody>
      </p:sp>
      <p:sp>
        <p:nvSpPr>
          <p:cNvPr id="3" name="副标题 2"/>
          <p:cNvSpPr>
            <a:spLocks noGrp="1"/>
          </p:cNvSpPr>
          <p:nvPr>
            <p:ph type="subTitle" idx="1"/>
          </p:nvPr>
        </p:nvSpPr>
        <p:spPr>
          <a:xfrm>
            <a:off x="1507067" y="4050833"/>
            <a:ext cx="8438122" cy="1096899"/>
          </a:xfrm>
        </p:spPr>
        <p:txBody>
          <a:bodyPr>
            <a:normAutofit lnSpcReduction="10000"/>
          </a:bodyPr>
          <a:lstStyle/>
          <a:p>
            <a:pPr algn="l"/>
            <a:r>
              <a:rPr lang="en-US" altLang="zh-CN" dirty="0" smtClean="0"/>
              <a:t>												      Report</a:t>
            </a:r>
            <a:r>
              <a:rPr lang="zh-CN" altLang="en-US" dirty="0" smtClean="0"/>
              <a:t>： 崔海涛</a:t>
            </a:r>
            <a:endParaRPr lang="en-US" altLang="zh-CN" dirty="0" smtClean="0"/>
          </a:p>
          <a:p>
            <a:pPr algn="l"/>
            <a:r>
              <a:rPr lang="en-US" altLang="zh-CN" dirty="0" smtClean="0"/>
              <a:t>													Tutor:  </a:t>
            </a:r>
            <a:r>
              <a:rPr lang="zh-CN" altLang="en-US" dirty="0" smtClean="0"/>
              <a:t>黄超</a:t>
            </a:r>
            <a:r>
              <a:rPr lang="en-US" altLang="zh-CN" dirty="0" smtClean="0"/>
              <a:t>(</a:t>
            </a:r>
            <a:r>
              <a:rPr lang="zh-CN" altLang="en-US" dirty="0" smtClean="0"/>
              <a:t>研究员</a:t>
            </a:r>
            <a:r>
              <a:rPr lang="en-US" altLang="zh-CN" dirty="0" smtClean="0"/>
              <a:t>)</a:t>
            </a:r>
          </a:p>
          <a:p>
            <a:pPr algn="l"/>
            <a:r>
              <a:rPr lang="en-US" altLang="zh-CN" dirty="0" smtClean="0"/>
              <a:t>													Time:2014/03/27</a:t>
            </a:r>
            <a:endParaRPr lang="zh-CN" altLang="en-US" dirty="0"/>
          </a:p>
        </p:txBody>
      </p:sp>
    </p:spTree>
    <p:extLst>
      <p:ext uri="{BB962C8B-B14F-4D97-AF65-F5344CB8AC3E}">
        <p14:creationId xmlns:p14="http://schemas.microsoft.com/office/powerpoint/2010/main" val="1675696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889759" y="426720"/>
            <a:ext cx="6017623"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5400" dirty="0" smtClean="0">
                <a:ln w="0"/>
                <a:solidFill>
                  <a:schemeClr val="tx1"/>
                </a:solidFill>
                <a:effectLst>
                  <a:outerShdw blurRad="38100" dist="19050" dir="2700000" algn="tl" rotWithShape="0">
                    <a:schemeClr val="dk1">
                      <a:alpha val="40000"/>
                    </a:schemeClr>
                  </a:outerShdw>
                </a:effectLst>
              </a:rPr>
              <a:t>目录</a:t>
            </a:r>
            <a:endParaRPr lang="zh-CN" altLang="en-US" sz="5400" dirty="0">
              <a:ln w="0"/>
              <a:solidFill>
                <a:schemeClr val="tx1"/>
              </a:solidFill>
              <a:effectLst>
                <a:outerShdw blurRad="38100" dist="19050" dir="2700000" algn="tl" rotWithShape="0">
                  <a:schemeClr val="dk1">
                    <a:alpha val="40000"/>
                  </a:schemeClr>
                </a:outerShdw>
              </a:effectLst>
            </a:endParaRPr>
          </a:p>
        </p:txBody>
      </p:sp>
      <p:grpSp>
        <p:nvGrpSpPr>
          <p:cNvPr id="10" name="组合 9"/>
          <p:cNvGrpSpPr/>
          <p:nvPr/>
        </p:nvGrpSpPr>
        <p:grpSpPr>
          <a:xfrm>
            <a:off x="878507" y="1608798"/>
            <a:ext cx="6273346" cy="923330"/>
            <a:chOff x="878507" y="1608798"/>
            <a:chExt cx="6273346" cy="923330"/>
          </a:xfrm>
        </p:grpSpPr>
        <p:sp>
          <p:nvSpPr>
            <p:cNvPr id="6" name="矩形 5"/>
            <p:cNvSpPr/>
            <p:nvPr/>
          </p:nvSpPr>
          <p:spPr>
            <a:xfrm>
              <a:off x="878507" y="1608798"/>
              <a:ext cx="1569660"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一、</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流程图: 终止 6"/>
            <p:cNvSpPr/>
            <p:nvPr/>
          </p:nvSpPr>
          <p:spPr>
            <a:xfrm>
              <a:off x="2448167" y="1750423"/>
              <a:ext cx="4703686" cy="7817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t>开题报告</a:t>
              </a:r>
              <a:endParaRPr lang="zh-CN" altLang="en-US" sz="4000" dirty="0"/>
            </a:p>
          </p:txBody>
        </p:sp>
      </p:grpSp>
      <p:grpSp>
        <p:nvGrpSpPr>
          <p:cNvPr id="11" name="组合 10"/>
          <p:cNvGrpSpPr/>
          <p:nvPr/>
        </p:nvGrpSpPr>
        <p:grpSpPr>
          <a:xfrm>
            <a:off x="878506" y="2924014"/>
            <a:ext cx="6371907" cy="923330"/>
            <a:chOff x="878506" y="2924014"/>
            <a:chExt cx="6371907" cy="923330"/>
          </a:xfrm>
        </p:grpSpPr>
        <p:sp>
          <p:nvSpPr>
            <p:cNvPr id="8" name="矩形 7"/>
            <p:cNvSpPr/>
            <p:nvPr/>
          </p:nvSpPr>
          <p:spPr>
            <a:xfrm>
              <a:off x="878506" y="2924014"/>
              <a:ext cx="1569661"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二</a:t>
              </a:r>
              <a:r>
                <a:rPr lang="zh-CN" altLang="en-US" sz="5400" b="0" cap="none" spc="0" dirty="0" smtClean="0">
                  <a:ln w="0"/>
                  <a:solidFill>
                    <a:schemeClr val="tx1"/>
                  </a:solidFill>
                  <a:effectLst>
                    <a:outerShdw blurRad="38100" dist="19050" dir="2700000" algn="tl" rotWithShape="0">
                      <a:schemeClr val="dk1">
                        <a:alpha val="40000"/>
                      </a:schemeClr>
                    </a:outerShdw>
                  </a:effectLst>
                </a:rPr>
                <a: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流程图: 终止 8"/>
            <p:cNvSpPr/>
            <p:nvPr/>
          </p:nvSpPr>
          <p:spPr>
            <a:xfrm>
              <a:off x="2546727" y="2994826"/>
              <a:ext cx="4703686" cy="7817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Next Task</a:t>
              </a:r>
              <a:endParaRPr lang="zh-CN" altLang="en-US" sz="4000" dirty="0"/>
            </a:p>
          </p:txBody>
        </p:sp>
      </p:grpSp>
    </p:spTree>
    <p:extLst>
      <p:ext uri="{BB962C8B-B14F-4D97-AF65-F5344CB8AC3E}">
        <p14:creationId xmlns:p14="http://schemas.microsoft.com/office/powerpoint/2010/main" val="1398992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3200" dirty="0" smtClean="0"/>
              <a:t>What</a:t>
            </a:r>
            <a:r>
              <a:rPr lang="zh-CN" altLang="en-US" sz="3200" dirty="0" smtClean="0"/>
              <a:t>？</a:t>
            </a:r>
            <a:endParaRPr lang="en-US" altLang="zh-CN" sz="3200" dirty="0" smtClean="0"/>
          </a:p>
          <a:p>
            <a:pPr marL="400050" indent="-400050">
              <a:buFont typeface="+mj-ea"/>
              <a:buAutoNum type="ea1JpnChsDbPeriod"/>
            </a:pPr>
            <a:r>
              <a:rPr lang="en-US" altLang="zh-CN" sz="4000" dirty="0"/>
              <a:t> </a:t>
            </a:r>
            <a:r>
              <a:rPr lang="zh-CN" altLang="en-US" sz="4000" dirty="0" smtClean="0"/>
              <a:t>句子结构的分类</a:t>
            </a:r>
            <a:endParaRPr lang="en-US" altLang="zh-CN" sz="4000" dirty="0" smtClean="0"/>
          </a:p>
          <a:p>
            <a:pPr marL="400050" indent="-400050">
              <a:buFont typeface="+mj-ea"/>
              <a:buAutoNum type="ea1JpnChsDbPeriod"/>
            </a:pPr>
            <a:r>
              <a:rPr lang="en-US" altLang="zh-CN" sz="4000" dirty="0"/>
              <a:t> </a:t>
            </a:r>
            <a:r>
              <a:rPr lang="en-US" altLang="zh-CN" sz="4000" dirty="0" smtClean="0"/>
              <a:t> </a:t>
            </a:r>
            <a:r>
              <a:rPr lang="zh-CN" altLang="en-US" sz="4000" dirty="0" smtClean="0"/>
              <a:t>句子难度的判定</a:t>
            </a:r>
            <a:r>
              <a:rPr lang="en-US" altLang="zh-CN" sz="4000" dirty="0" smtClean="0"/>
              <a:t>              </a:t>
            </a:r>
            <a:endParaRPr lang="zh-CN" altLang="en-US" sz="4000" dirty="0"/>
          </a:p>
        </p:txBody>
      </p:sp>
      <p:grpSp>
        <p:nvGrpSpPr>
          <p:cNvPr id="6" name="组合 5"/>
          <p:cNvGrpSpPr/>
          <p:nvPr/>
        </p:nvGrpSpPr>
        <p:grpSpPr>
          <a:xfrm>
            <a:off x="1579964" y="356196"/>
            <a:ext cx="6273346" cy="923330"/>
            <a:chOff x="878507" y="1608798"/>
            <a:chExt cx="6273346" cy="923330"/>
          </a:xfrm>
        </p:grpSpPr>
        <p:sp>
          <p:nvSpPr>
            <p:cNvPr id="7" name="矩形 6"/>
            <p:cNvSpPr/>
            <p:nvPr/>
          </p:nvSpPr>
          <p:spPr>
            <a:xfrm>
              <a:off x="878507" y="1608798"/>
              <a:ext cx="1569660"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一、</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流程图: 终止 7"/>
            <p:cNvSpPr/>
            <p:nvPr/>
          </p:nvSpPr>
          <p:spPr>
            <a:xfrm>
              <a:off x="2448167" y="1750423"/>
              <a:ext cx="4703686" cy="7817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t>开题报告</a:t>
              </a:r>
              <a:endParaRPr lang="zh-CN" altLang="en-US" sz="4000" dirty="0"/>
            </a:p>
          </p:txBody>
        </p:sp>
      </p:grpSp>
    </p:spTree>
    <p:extLst>
      <p:ext uri="{BB962C8B-B14F-4D97-AF65-F5344CB8AC3E}">
        <p14:creationId xmlns:p14="http://schemas.microsoft.com/office/powerpoint/2010/main" val="3169276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047" y="1578279"/>
            <a:ext cx="8960850" cy="5599135"/>
          </a:xfrm>
        </p:spPr>
        <p:txBody>
          <a:bodyPr>
            <a:normAutofit fontScale="92500" lnSpcReduction="10000"/>
          </a:bodyPr>
          <a:lstStyle/>
          <a:p>
            <a:pPr marL="0" indent="0">
              <a:buNone/>
            </a:pPr>
            <a:endParaRPr lang="en-US" altLang="zh-CN" sz="3200" dirty="0" smtClean="0"/>
          </a:p>
          <a:p>
            <a:pPr marL="400050" indent="-400050">
              <a:buFont typeface="+mj-ea"/>
              <a:buAutoNum type="ea1JpnChsDbPeriod"/>
            </a:pPr>
            <a:r>
              <a:rPr lang="en-US" altLang="zh-CN" sz="4000" dirty="0"/>
              <a:t> </a:t>
            </a:r>
            <a:r>
              <a:rPr lang="zh-CN" altLang="en-US" sz="3200" dirty="0" smtClean="0"/>
              <a:t>英语句子学习的应用</a:t>
            </a:r>
            <a:r>
              <a:rPr lang="en-US" altLang="zh-CN" sz="3200" dirty="0" smtClean="0"/>
              <a:t>.</a:t>
            </a:r>
          </a:p>
          <a:p>
            <a:pPr marL="400050" indent="-400050">
              <a:buFont typeface="+mj-ea"/>
              <a:buAutoNum type="ea1JpnChsDbPeriod"/>
            </a:pPr>
            <a:r>
              <a:rPr lang="en-US" altLang="zh-CN" sz="3200" dirty="0"/>
              <a:t> </a:t>
            </a:r>
            <a:r>
              <a:rPr lang="en-US" altLang="zh-CN" sz="3200" dirty="0"/>
              <a:t> </a:t>
            </a:r>
            <a:r>
              <a:rPr lang="zh-CN" altLang="en-US" sz="3200" dirty="0"/>
              <a:t>英语数据的大批量</a:t>
            </a:r>
            <a:r>
              <a:rPr lang="zh-CN" altLang="en-US" sz="3200" dirty="0" smtClean="0"/>
              <a:t>处理</a:t>
            </a:r>
            <a:r>
              <a:rPr lang="en-US" altLang="zh-CN" sz="3200" dirty="0" smtClean="0"/>
              <a:t>.</a:t>
            </a:r>
          </a:p>
          <a:p>
            <a:pPr marL="400050" indent="-400050">
              <a:buFont typeface="+mj-ea"/>
              <a:buAutoNum type="ea1JpnChsDbPeriod"/>
            </a:pPr>
            <a:r>
              <a:rPr lang="en-US" altLang="zh-CN" sz="3200" dirty="0"/>
              <a:t> </a:t>
            </a:r>
            <a:r>
              <a:rPr lang="en-US" altLang="zh-CN" sz="3200" dirty="0" smtClean="0"/>
              <a:t> </a:t>
            </a:r>
            <a:r>
              <a:rPr lang="zh-CN" altLang="en-US" sz="3200" dirty="0" smtClean="0"/>
              <a:t>分级阅读</a:t>
            </a:r>
            <a:r>
              <a:rPr lang="en-US" altLang="zh-CN" sz="3200" dirty="0" smtClean="0"/>
              <a:t>.</a:t>
            </a:r>
          </a:p>
          <a:p>
            <a:pPr marL="1771650" lvl="3" indent="-514350">
              <a:buFont typeface="+mj-lt"/>
              <a:buAutoNum type="alphaLcPeriod"/>
            </a:pPr>
            <a:r>
              <a:rPr lang="zh-CN" altLang="en-US" sz="2600" dirty="0"/>
              <a:t>分级阅读起源于发达国家，在香港、台湾地区发展了十几年，分级阅读概念产生于对少年儿童生理和心理特征的科学分析</a:t>
            </a:r>
            <a:r>
              <a:rPr lang="zh-CN" altLang="en-US" sz="2600" dirty="0" smtClean="0"/>
              <a:t>。</a:t>
            </a:r>
            <a:endParaRPr lang="en-US" altLang="zh-CN" sz="2600" dirty="0" smtClean="0"/>
          </a:p>
          <a:p>
            <a:pPr marL="1771650" lvl="3" indent="-514350">
              <a:buFont typeface="+mj-lt"/>
              <a:buAutoNum type="alphaLcPeriod"/>
            </a:pPr>
            <a:r>
              <a:rPr lang="zh-CN" altLang="en-US" sz="2600" dirty="0"/>
              <a:t>分级阅读，就是按照少儿儿童不同年龄段的智力和心理发育程度为儿童提供科学的阅读计划，为不同孩子提供不同的读物，提供科学性和有针对性的阅读图书。</a:t>
            </a:r>
            <a:r>
              <a:rPr lang="en-US" altLang="zh-CN" sz="2600" dirty="0"/>
              <a:t>         </a:t>
            </a:r>
            <a:endParaRPr lang="en-US" altLang="zh-CN" sz="2600" dirty="0"/>
          </a:p>
          <a:p>
            <a:pPr marL="0" indent="0">
              <a:buNone/>
            </a:pPr>
            <a:r>
              <a:rPr lang="en-US" altLang="zh-CN" sz="4000" dirty="0"/>
              <a:t> </a:t>
            </a:r>
            <a:r>
              <a:rPr lang="en-US" altLang="zh-CN" sz="4000" dirty="0" smtClean="0"/>
              <a:t>       </a:t>
            </a:r>
          </a:p>
          <a:p>
            <a:pPr marL="400050" indent="-400050">
              <a:buFont typeface="+mj-ea"/>
              <a:buAutoNum type="ea1JpnChsDbPeriod"/>
            </a:pPr>
            <a:endParaRPr lang="zh-CN" altLang="en-US" sz="4000" dirty="0"/>
          </a:p>
        </p:txBody>
      </p:sp>
      <p:grpSp>
        <p:nvGrpSpPr>
          <p:cNvPr id="4" name="组合 3"/>
          <p:cNvGrpSpPr/>
          <p:nvPr/>
        </p:nvGrpSpPr>
        <p:grpSpPr>
          <a:xfrm>
            <a:off x="1579964" y="356196"/>
            <a:ext cx="6273346" cy="923330"/>
            <a:chOff x="878507" y="1608798"/>
            <a:chExt cx="6273346" cy="923330"/>
          </a:xfrm>
        </p:grpSpPr>
        <p:sp>
          <p:nvSpPr>
            <p:cNvPr id="5" name="矩形 4"/>
            <p:cNvSpPr/>
            <p:nvPr/>
          </p:nvSpPr>
          <p:spPr>
            <a:xfrm>
              <a:off x="878507" y="1608798"/>
              <a:ext cx="1569660"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一、</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流程图: 终止 5"/>
            <p:cNvSpPr/>
            <p:nvPr/>
          </p:nvSpPr>
          <p:spPr>
            <a:xfrm>
              <a:off x="2448167" y="1750423"/>
              <a:ext cx="4703686" cy="7817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t>开题报告</a:t>
              </a:r>
              <a:endParaRPr lang="zh-CN" altLang="en-US" sz="4000" dirty="0"/>
            </a:p>
          </p:txBody>
        </p:sp>
      </p:grpSp>
      <p:sp>
        <p:nvSpPr>
          <p:cNvPr id="7" name="矩形 6"/>
          <p:cNvSpPr/>
          <p:nvPr/>
        </p:nvSpPr>
        <p:spPr>
          <a:xfrm>
            <a:off x="263047" y="1202026"/>
            <a:ext cx="1749198"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W</a:t>
            </a:r>
            <a:r>
              <a:rPr lang="en-US" altLang="zh-CN" sz="5400" dirty="0" smtClean="0">
                <a:ln w="0"/>
                <a:effectLst>
                  <a:outerShdw blurRad="38100" dist="19050" dir="2700000" algn="tl" rotWithShape="0">
                    <a:schemeClr val="dk1">
                      <a:alpha val="40000"/>
                    </a:schemeClr>
                  </a:outerShdw>
                </a:effectLst>
              </a:rPr>
              <a:t>hy?</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70677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79964" y="356196"/>
            <a:ext cx="6273346" cy="923330"/>
            <a:chOff x="878507" y="1608798"/>
            <a:chExt cx="6273346" cy="923330"/>
          </a:xfrm>
        </p:grpSpPr>
        <p:sp>
          <p:nvSpPr>
            <p:cNvPr id="5" name="矩形 4"/>
            <p:cNvSpPr/>
            <p:nvPr/>
          </p:nvSpPr>
          <p:spPr>
            <a:xfrm>
              <a:off x="878507" y="1608798"/>
              <a:ext cx="1569660"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一、</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流程图: 终止 5"/>
            <p:cNvSpPr/>
            <p:nvPr/>
          </p:nvSpPr>
          <p:spPr>
            <a:xfrm>
              <a:off x="2448167" y="1750423"/>
              <a:ext cx="4703686" cy="7817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t>开题报告</a:t>
              </a:r>
              <a:endParaRPr lang="zh-CN" altLang="en-US" sz="4000" dirty="0"/>
            </a:p>
          </p:txBody>
        </p:sp>
      </p:grpSp>
      <p:sp>
        <p:nvSpPr>
          <p:cNvPr id="7" name="矩形 6"/>
          <p:cNvSpPr/>
          <p:nvPr/>
        </p:nvSpPr>
        <p:spPr>
          <a:xfrm>
            <a:off x="236063" y="1279526"/>
            <a:ext cx="1949573"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HOW?</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2"/>
          <p:cNvSpPr>
            <a:spLocks noChangeArrowheads="1"/>
          </p:cNvSpPr>
          <p:nvPr/>
        </p:nvSpPr>
        <p:spPr bwMode="auto">
          <a:xfrm>
            <a:off x="964504" y="17912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97722901"/>
              </p:ext>
            </p:extLst>
          </p:nvPr>
        </p:nvGraphicFramePr>
        <p:xfrm>
          <a:off x="425885" y="2302919"/>
          <a:ext cx="10020822" cy="3922517"/>
        </p:xfrm>
        <a:graphic>
          <a:graphicData uri="http://schemas.openxmlformats.org/presentationml/2006/ole">
            <mc:AlternateContent xmlns:mc="http://schemas.openxmlformats.org/markup-compatibility/2006">
              <mc:Choice xmlns:v="urn:schemas-microsoft-com:vml" Requires="v">
                <p:oleObj spid="_x0000_s1032" name="Visio" r:id="rId3" imgW="6823295" imgH="2737666" progId="Visio.Drawing.11">
                  <p:embed/>
                </p:oleObj>
              </mc:Choice>
              <mc:Fallback>
                <p:oleObj name="Visio" r:id="rId3" imgW="6823295" imgH="273766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85" y="2302919"/>
                        <a:ext cx="10020822" cy="3922517"/>
                      </a:xfrm>
                      <a:prstGeom prst="rect">
                        <a:avLst/>
                      </a:prstGeom>
                      <a:noFill/>
                    </p:spPr>
                  </p:pic>
                </p:oleObj>
              </mc:Fallback>
            </mc:AlternateContent>
          </a:graphicData>
        </a:graphic>
      </p:graphicFrame>
    </p:spTree>
    <p:extLst>
      <p:ext uri="{BB962C8B-B14F-4D97-AF65-F5344CB8AC3E}">
        <p14:creationId xmlns:p14="http://schemas.microsoft.com/office/powerpoint/2010/main" val="3717026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92698" y="381231"/>
            <a:ext cx="6371907" cy="923330"/>
            <a:chOff x="878506" y="2924014"/>
            <a:chExt cx="6371907" cy="923330"/>
          </a:xfrm>
        </p:grpSpPr>
        <p:sp>
          <p:nvSpPr>
            <p:cNvPr id="5" name="矩形 4"/>
            <p:cNvSpPr/>
            <p:nvPr/>
          </p:nvSpPr>
          <p:spPr>
            <a:xfrm>
              <a:off x="878506" y="2924014"/>
              <a:ext cx="1569661"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二</a:t>
              </a:r>
              <a:r>
                <a:rPr lang="zh-CN" altLang="en-US" sz="5400" b="0" cap="none" spc="0" dirty="0" smtClean="0">
                  <a:ln w="0"/>
                  <a:solidFill>
                    <a:schemeClr val="tx1"/>
                  </a:solidFill>
                  <a:effectLst>
                    <a:outerShdw blurRad="38100" dist="19050" dir="2700000" algn="tl" rotWithShape="0">
                      <a:schemeClr val="dk1">
                        <a:alpha val="40000"/>
                      </a:schemeClr>
                    </a:outerShdw>
                  </a:effectLst>
                </a:rPr>
                <a: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流程图: 终止 5"/>
            <p:cNvSpPr/>
            <p:nvPr/>
          </p:nvSpPr>
          <p:spPr>
            <a:xfrm>
              <a:off x="2546727" y="2994826"/>
              <a:ext cx="4703686" cy="781705"/>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t>Next Task</a:t>
              </a:r>
              <a:endParaRPr lang="zh-CN" altLang="en-US" sz="4800" dirty="0"/>
            </a:p>
          </p:txBody>
        </p:sp>
      </p:grpSp>
      <p:sp>
        <p:nvSpPr>
          <p:cNvPr id="7" name="矩形 6"/>
          <p:cNvSpPr/>
          <p:nvPr/>
        </p:nvSpPr>
        <p:spPr>
          <a:xfrm>
            <a:off x="547940" y="1753940"/>
            <a:ext cx="8719054" cy="769441"/>
          </a:xfrm>
          <a:prstGeom prst="rect">
            <a:avLst/>
          </a:prstGeom>
          <a:noFill/>
        </p:spPr>
        <p:txBody>
          <a:bodyPr wrap="none" lIns="91440" tIns="45720" rIns="91440" bIns="45720">
            <a:spAutoFit/>
          </a:bodyPr>
          <a:lstStyle/>
          <a:p>
            <a:pPr algn="ctr"/>
            <a:r>
              <a:rPr lang="en-US" altLang="zh-CN" sz="4400" b="0" cap="none" spc="0" dirty="0" smtClean="0">
                <a:ln w="0"/>
                <a:solidFill>
                  <a:schemeClr val="tx1"/>
                </a:solidFill>
                <a:effectLst>
                  <a:outerShdw blurRad="38100" dist="19050" dir="2700000" algn="tl" rotWithShape="0">
                    <a:schemeClr val="dk1">
                      <a:alpha val="40000"/>
                    </a:schemeClr>
                  </a:outerShdw>
                </a:effectLst>
              </a:rPr>
              <a:t>Sentence </a:t>
            </a:r>
            <a:r>
              <a:rPr lang="en-US" altLang="zh-CN" sz="4400" dirty="0" smtClean="0">
                <a:ln w="0"/>
                <a:effectLst>
                  <a:outerShdw blurRad="38100" dist="19050" dir="2700000" algn="tl" rotWithShape="0">
                    <a:schemeClr val="dk1">
                      <a:alpha val="40000"/>
                    </a:schemeClr>
                  </a:outerShdw>
                </a:effectLst>
              </a:rPr>
              <a:t>C</a:t>
            </a:r>
            <a:r>
              <a:rPr lang="en-US" altLang="zh-CN" sz="4400" b="0" cap="none" spc="0" dirty="0" smtClean="0">
                <a:ln w="0"/>
                <a:solidFill>
                  <a:schemeClr val="tx1"/>
                </a:solidFill>
                <a:effectLst>
                  <a:outerShdw blurRad="38100" dist="19050" dir="2700000" algn="tl" rotWithShape="0">
                    <a:schemeClr val="dk1">
                      <a:alpha val="40000"/>
                    </a:schemeClr>
                  </a:outerShdw>
                </a:effectLst>
              </a:rPr>
              <a:t>omponent -- predicate</a:t>
            </a:r>
            <a:endParaRPr lang="zh-CN" alt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58717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932449" y="0"/>
            <a:ext cx="8327101" cy="6858000"/>
          </a:xfrm>
          <a:prstGeom prst="rect">
            <a:avLst/>
          </a:prstGeom>
        </p:spPr>
      </p:pic>
    </p:spTree>
    <p:extLst>
      <p:ext uri="{BB962C8B-B14F-4D97-AF65-F5344CB8AC3E}">
        <p14:creationId xmlns:p14="http://schemas.microsoft.com/office/powerpoint/2010/main" val="2207946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48682" y="2967335"/>
            <a:ext cx="8494633" cy="1107996"/>
          </a:xfrm>
          <a:prstGeom prst="rect">
            <a:avLst/>
          </a:prstGeom>
          <a:noFill/>
        </p:spPr>
        <p:txBody>
          <a:bodyPr wrap="none" lIns="91440" tIns="45720" rIns="91440" bIns="45720">
            <a:spAutoFit/>
          </a:bodyPr>
          <a:lstStyle/>
          <a:p>
            <a:pPr algn="ctr"/>
            <a:r>
              <a:rPr lang="zh-CN" altLang="en-US" sz="6600" dirty="0" smtClean="0">
                <a:ln w="0"/>
                <a:effectLst>
                  <a:outerShdw blurRad="38100" dist="19050" dir="2700000" algn="tl" rotWithShape="0">
                    <a:schemeClr val="dk1">
                      <a:alpha val="40000"/>
                    </a:schemeClr>
                  </a:outerShdw>
                </a:effectLst>
              </a:rPr>
              <a:t>请大家批评指正！！</a:t>
            </a:r>
            <a:r>
              <a:rPr lang="zh-CN" altLang="en-US" sz="5400" dirty="0" smtClean="0">
                <a:ln w="0"/>
                <a:effectLst>
                  <a:outerShdw blurRad="38100" dist="19050" dir="2700000" algn="tl" rotWithShape="0">
                    <a:schemeClr val="dk1">
                      <a:alpha val="40000"/>
                    </a:schemeClr>
                  </a:outerShdw>
                </a:effectLst>
              </a:rPr>
              <a: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99130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144</Words>
  <Application>Microsoft Office PowerPoint</Application>
  <PresentationFormat>宽屏</PresentationFormat>
  <Paragraphs>31</Paragraphs>
  <Slides>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5" baseType="lpstr">
      <vt:lpstr>方正姚体</vt:lpstr>
      <vt:lpstr>华文新魏</vt:lpstr>
      <vt:lpstr>Arial</vt:lpstr>
      <vt:lpstr>Trebuchet MS</vt:lpstr>
      <vt:lpstr>Wingdings 3</vt:lpstr>
      <vt:lpstr>平面</vt:lpstr>
      <vt:lpstr>Microsoft Visio 2003-2010 绘图</vt:lpstr>
      <vt:lpstr>Weekly     Report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dc:title>
  <dc:creator>HaiTao Cui</dc:creator>
  <cp:lastModifiedBy>HaiTao Cui</cp:lastModifiedBy>
  <cp:revision>24</cp:revision>
  <dcterms:created xsi:type="dcterms:W3CDTF">2015-03-27T06:30:30Z</dcterms:created>
  <dcterms:modified xsi:type="dcterms:W3CDTF">2015-03-27T07:39:50Z</dcterms:modified>
</cp:coreProperties>
</file>