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7" r:id="rId9"/>
    <p:sldId id="268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CA6D-4745-46F0-A7B9-9D67B254056E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F6C3-BAE9-45E6-9C3D-6DB518635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67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CA6D-4745-46F0-A7B9-9D67B254056E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F6C3-BAE9-45E6-9C3D-6DB518635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3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CA6D-4745-46F0-A7B9-9D67B254056E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F6C3-BAE9-45E6-9C3D-6DB518635D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865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CA6D-4745-46F0-A7B9-9D67B254056E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F6C3-BAE9-45E6-9C3D-6DB518635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31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CA6D-4745-46F0-A7B9-9D67B254056E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F6C3-BAE9-45E6-9C3D-6DB518635D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5620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CA6D-4745-46F0-A7B9-9D67B254056E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F6C3-BAE9-45E6-9C3D-6DB518635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42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CA6D-4745-46F0-A7B9-9D67B254056E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F6C3-BAE9-45E6-9C3D-6DB518635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11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CA6D-4745-46F0-A7B9-9D67B254056E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F6C3-BAE9-45E6-9C3D-6DB518635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14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CA6D-4745-46F0-A7B9-9D67B254056E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F6C3-BAE9-45E6-9C3D-6DB518635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4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CA6D-4745-46F0-A7B9-9D67B254056E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F6C3-BAE9-45E6-9C3D-6DB518635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CA6D-4745-46F0-A7B9-9D67B254056E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F6C3-BAE9-45E6-9C3D-6DB518635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1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CA6D-4745-46F0-A7B9-9D67B254056E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F6C3-BAE9-45E6-9C3D-6DB518635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35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CA6D-4745-46F0-A7B9-9D67B254056E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F6C3-BAE9-45E6-9C3D-6DB518635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60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CA6D-4745-46F0-A7B9-9D67B254056E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F6C3-BAE9-45E6-9C3D-6DB518635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9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CA6D-4745-46F0-A7B9-9D67B254056E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F6C3-BAE9-45E6-9C3D-6DB518635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41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CA6D-4745-46F0-A7B9-9D67B254056E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F6C3-BAE9-45E6-9C3D-6DB518635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5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CA6D-4745-46F0-A7B9-9D67B254056E}" type="datetimeFigureOut">
              <a:rPr lang="zh-CN" altLang="en-US" smtClean="0"/>
              <a:t>2015/6/26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8CF6C3-BAE9-45E6-9C3D-6DB518635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80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WEEKLY REPORT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        时间：</a:t>
            </a:r>
            <a:r>
              <a:rPr lang="en-US" altLang="zh-CN" dirty="0" smtClean="0"/>
              <a:t>06-26</a:t>
            </a:r>
          </a:p>
          <a:p>
            <a:r>
              <a:rPr lang="zh-CN" altLang="en-US" dirty="0"/>
              <a:t>报告</a:t>
            </a:r>
            <a:r>
              <a:rPr lang="zh-CN" altLang="en-US" dirty="0" smtClean="0"/>
              <a:t>者：崔海涛</a:t>
            </a:r>
            <a:endParaRPr lang="en-US" altLang="zh-CN" dirty="0"/>
          </a:p>
          <a:p>
            <a:r>
              <a:rPr lang="zh-CN" altLang="en-US" dirty="0" smtClean="0"/>
              <a:t>导师：黄超</a:t>
            </a:r>
            <a:r>
              <a:rPr lang="en-US" altLang="zh-CN" dirty="0" smtClean="0"/>
              <a:t>(</a:t>
            </a:r>
            <a:r>
              <a:rPr lang="zh-CN" altLang="en-US" dirty="0" smtClean="0"/>
              <a:t>研究员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30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What feature format is?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Feature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target </a:t>
            </a:r>
            <a:r>
              <a:rPr lang="en-US" altLang="zh-CN" dirty="0" smtClean="0"/>
              <a:t>function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Term explain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</a:rPr>
              <a:t>Processing flow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0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Processing flow</a:t>
            </a:r>
            <a:r>
              <a:rPr lang="zh-CN" altLang="en-US" dirty="0">
                <a:solidFill>
                  <a:srgbClr val="FF0000"/>
                </a:solidFill>
              </a:rPr>
              <a:t/>
            </a:r>
            <a:br>
              <a:rPr lang="zh-CN" altLang="en-US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83170" y="152400"/>
            <a:ext cx="31350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FLOW CHAT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54" y="1308099"/>
            <a:ext cx="2056388" cy="55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44414" y="2657138"/>
            <a:ext cx="27985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8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</a:rPr>
              <a:t>What feature format is?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Feature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target </a:t>
            </a:r>
            <a:r>
              <a:rPr lang="en-US" altLang="zh-CN" dirty="0" smtClean="0"/>
              <a:t>function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Term explain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Processing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9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92D050"/>
                </a:solidFill>
              </a:rPr>
              <a:t>What feature format is?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 format</a:t>
            </a:r>
          </a:p>
          <a:p>
            <a:pPr marL="0" indent="0">
              <a:buNone/>
            </a:pPr>
            <a:r>
              <a:rPr lang="zh-CN" altLang="en-US" dirty="0" smtClean="0"/>
              <a:t>如</a:t>
            </a:r>
            <a:r>
              <a:rPr lang="en-US" altLang="zh-CN" dirty="0" smtClean="0"/>
              <a:t>Sub:0 sbar:1 </a:t>
            </a:r>
            <a:r>
              <a:rPr lang="en-US" altLang="zh-CN" dirty="0" err="1" smtClean="0"/>
              <a:t>xxc:that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ydc</a:t>
            </a:r>
            <a:r>
              <a:rPr lang="en-US" altLang="zh-CN" dirty="0" smtClean="0"/>
              <a:t>:== &gt;  </a:t>
            </a:r>
            <a:r>
              <a:rPr lang="zh-CN" altLang="en-US" dirty="0" smtClean="0"/>
              <a:t>最终是</a:t>
            </a:r>
            <a:r>
              <a:rPr lang="en-US" altLang="zh-CN" dirty="0" smtClean="0"/>
              <a:t>00_00000000_0000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00:</a:t>
            </a:r>
            <a:r>
              <a:rPr lang="zh-CN" altLang="en-US" dirty="0" smtClean="0"/>
              <a:t>代表句子总种类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00000000:</a:t>
            </a:r>
            <a:r>
              <a:rPr lang="zh-CN" altLang="en-US" dirty="0" smtClean="0"/>
              <a:t>句子主要特征，如引导词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0000</a:t>
            </a:r>
            <a:r>
              <a:rPr lang="en-US" altLang="zh-CN" dirty="0"/>
              <a:t>:</a:t>
            </a:r>
            <a:r>
              <a:rPr lang="zh-CN" altLang="en-US" dirty="0" smtClean="0"/>
              <a:t>代表特殊类型的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无引导</a:t>
            </a:r>
            <a:r>
              <a:rPr lang="zh-CN" altLang="en-US" dirty="0" smtClean="0"/>
              <a:t>词其权重会增大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6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What feature format is?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Feature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target </a:t>
            </a:r>
            <a:r>
              <a:rPr lang="en-US" altLang="zh-CN" dirty="0" smtClean="0"/>
              <a:t>function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8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04856"/>
            <a:ext cx="8596668" cy="565314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1600" dirty="0" err="1" smtClean="0"/>
              <a:t>Subject_number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 {0:</a:t>
            </a:r>
            <a:r>
              <a:rPr lang="zh-CN" altLang="en-US" sz="1600" dirty="0" smtClean="0">
                <a:sym typeface="Wingdings" panose="05000000000000000000" pitchFamily="2" charset="2"/>
              </a:rPr>
              <a:t>表示小于</a:t>
            </a:r>
            <a:r>
              <a:rPr lang="zh-CN" altLang="en-US" sz="1600" dirty="0" smtClean="0">
                <a:sym typeface="Wingdings" panose="05000000000000000000" pitchFamily="2" charset="2"/>
              </a:rPr>
              <a:t>等于</a:t>
            </a:r>
            <a:r>
              <a:rPr lang="en-US" altLang="zh-CN" sz="1600" dirty="0" smtClean="0">
                <a:sym typeface="Wingdings" panose="05000000000000000000" pitchFamily="2" charset="2"/>
              </a:rPr>
              <a:t>0.9</a:t>
            </a:r>
            <a:r>
              <a:rPr lang="en-US" altLang="zh-CN" sz="1600" dirty="0" smtClean="0">
                <a:sym typeface="Wingdings" panose="05000000000000000000" pitchFamily="2" charset="2"/>
              </a:rPr>
              <a:t>,1</a:t>
            </a:r>
            <a:r>
              <a:rPr lang="en-US" altLang="zh-CN" sz="1600" dirty="0">
                <a:sym typeface="Wingdings" panose="05000000000000000000" pitchFamily="2" charset="2"/>
              </a:rPr>
              <a:t>:</a:t>
            </a:r>
            <a:r>
              <a:rPr lang="zh-CN" altLang="en-US" sz="1600" dirty="0" smtClean="0">
                <a:sym typeface="Wingdings" panose="05000000000000000000" pitchFamily="2" charset="2"/>
              </a:rPr>
              <a:t>表示</a:t>
            </a:r>
            <a:r>
              <a:rPr lang="zh-CN" altLang="en-US" sz="1600" dirty="0" smtClean="0">
                <a:sym typeface="Wingdings" panose="05000000000000000000" pitchFamily="2" charset="2"/>
              </a:rPr>
              <a:t>大于</a:t>
            </a:r>
            <a:r>
              <a:rPr lang="en-US" altLang="zh-CN" sz="1600" dirty="0" smtClean="0">
                <a:sym typeface="Wingdings" panose="05000000000000000000" pitchFamily="2" charset="2"/>
              </a:rPr>
              <a:t>0.9</a:t>
            </a:r>
            <a:r>
              <a:rPr lang="en-US" altLang="zh-CN" sz="1600" dirty="0" smtClean="0">
                <a:sym typeface="Wingdings" panose="05000000000000000000" pitchFamily="2" charset="2"/>
              </a:rPr>
              <a:t>}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 smtClean="0">
                <a:sym typeface="Wingdings" panose="05000000000000000000" pitchFamily="2" charset="2"/>
              </a:rPr>
              <a:t>SBAR  {0:</a:t>
            </a:r>
            <a:r>
              <a:rPr lang="zh-CN" altLang="en-US" sz="1600" dirty="0" smtClean="0">
                <a:sym typeface="Wingdings" panose="05000000000000000000" pitchFamily="2" charset="2"/>
              </a:rPr>
              <a:t>表示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parsing_tree</a:t>
            </a:r>
            <a:r>
              <a:rPr lang="zh-CN" altLang="en-US" sz="1600" dirty="0" smtClean="0">
                <a:sym typeface="Wingdings" panose="05000000000000000000" pitchFamily="2" charset="2"/>
              </a:rPr>
              <a:t>无</a:t>
            </a:r>
            <a:r>
              <a:rPr lang="en-US" altLang="zh-CN" sz="1600" dirty="0" smtClean="0">
                <a:sym typeface="Wingdings" panose="05000000000000000000" pitchFamily="2" charset="2"/>
              </a:rPr>
              <a:t>sbar,1</a:t>
            </a:r>
            <a:r>
              <a:rPr lang="zh-CN" altLang="en-US" sz="1600" dirty="0" smtClean="0">
                <a:sym typeface="Wingdings" panose="05000000000000000000" pitchFamily="2" charset="2"/>
              </a:rPr>
              <a:t>表示</a:t>
            </a:r>
            <a:r>
              <a:rPr lang="en-US" altLang="zh-CN" sz="1600" dirty="0" err="1">
                <a:sym typeface="Wingdings" panose="05000000000000000000" pitchFamily="2" charset="2"/>
              </a:rPr>
              <a:t>parsing_tree</a:t>
            </a:r>
            <a:r>
              <a:rPr lang="zh-CN" altLang="en-US" sz="1600" dirty="0" smtClean="0">
                <a:sym typeface="Wingdings" panose="05000000000000000000" pitchFamily="2" charset="2"/>
              </a:rPr>
              <a:t>有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sbar</a:t>
            </a:r>
            <a:r>
              <a:rPr lang="en-US" altLang="zh-CN" sz="1600" dirty="0" smtClean="0">
                <a:sym typeface="Wingdings" panose="05000000000000000000" pitchFamily="2" charset="2"/>
              </a:rPr>
              <a:t>}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err="1" smtClean="0">
                <a:sym typeface="Wingdings" panose="05000000000000000000" pitchFamily="2" charset="2"/>
              </a:rPr>
              <a:t>Ljc</a:t>
            </a:r>
            <a:r>
              <a:rPr lang="en-US" altLang="zh-CN" sz="1600" dirty="0" smtClean="0">
                <a:sym typeface="Wingdings" panose="05000000000000000000" pitchFamily="2" charset="2"/>
              </a:rPr>
              <a:t>{0:</a:t>
            </a:r>
            <a:r>
              <a:rPr lang="zh-CN" altLang="en-US" sz="1600" dirty="0" smtClean="0">
                <a:sym typeface="Wingdings" panose="05000000000000000000" pitchFamily="2" charset="2"/>
              </a:rPr>
              <a:t>表示无连接词，</a:t>
            </a:r>
            <a:r>
              <a:rPr lang="en-US" altLang="zh-CN" sz="1600" dirty="0" smtClean="0">
                <a:sym typeface="Wingdings" panose="05000000000000000000" pitchFamily="2" charset="2"/>
              </a:rPr>
              <a:t>1:</a:t>
            </a:r>
            <a:r>
              <a:rPr lang="zh-CN" altLang="en-US" sz="1600" dirty="0" smtClean="0">
                <a:sym typeface="Wingdings" panose="05000000000000000000" pitchFamily="2" charset="2"/>
              </a:rPr>
              <a:t>表示递进连接词，</a:t>
            </a:r>
            <a:r>
              <a:rPr lang="en-US" altLang="zh-CN" sz="1600" dirty="0" smtClean="0">
                <a:sym typeface="Wingdings" panose="05000000000000000000" pitchFamily="2" charset="2"/>
              </a:rPr>
              <a:t>2:</a:t>
            </a:r>
            <a:r>
              <a:rPr lang="zh-CN" altLang="en-US" sz="1600" dirty="0" smtClean="0">
                <a:sym typeface="Wingdings" panose="05000000000000000000" pitchFamily="2" charset="2"/>
              </a:rPr>
              <a:t>转折连接词，</a:t>
            </a:r>
            <a:r>
              <a:rPr lang="en-US" altLang="zh-CN" sz="1600" dirty="0" smtClean="0">
                <a:sym typeface="Wingdings" panose="05000000000000000000" pitchFamily="2" charset="2"/>
              </a:rPr>
              <a:t>3:</a:t>
            </a:r>
            <a:r>
              <a:rPr lang="zh-CN" altLang="en-US" sz="1600" dirty="0" smtClean="0">
                <a:sym typeface="Wingdings" panose="05000000000000000000" pitchFamily="2" charset="2"/>
              </a:rPr>
              <a:t>选择连接词，</a:t>
            </a:r>
            <a:r>
              <a:rPr lang="en-US" altLang="zh-CN" sz="1600" dirty="0" smtClean="0">
                <a:sym typeface="Wingdings" panose="05000000000000000000" pitchFamily="2" charset="2"/>
              </a:rPr>
              <a:t>4:</a:t>
            </a:r>
            <a:r>
              <a:rPr lang="zh-CN" altLang="en-US" sz="1600" dirty="0" smtClean="0">
                <a:sym typeface="Wingdings" panose="05000000000000000000" pitchFamily="2" charset="2"/>
              </a:rPr>
              <a:t>因果连接词</a:t>
            </a:r>
            <a:r>
              <a:rPr lang="en-US" altLang="zh-CN" sz="1600" dirty="0" smtClean="0">
                <a:sym typeface="Wingdings" panose="05000000000000000000" pitchFamily="2" charset="2"/>
              </a:rPr>
              <a:t>}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smtClean="0">
                <a:sym typeface="Wingdings" panose="05000000000000000000" pitchFamily="2" charset="2"/>
              </a:rPr>
              <a:t>XXC  {0:</a:t>
            </a:r>
            <a:r>
              <a:rPr lang="zh-CN" altLang="en-US" sz="1600" dirty="0" smtClean="0">
                <a:sym typeface="Wingdings" panose="05000000000000000000" pitchFamily="2" charset="2"/>
              </a:rPr>
              <a:t>表示</a:t>
            </a:r>
            <a:r>
              <a:rPr lang="zh-CN" altLang="en-US" sz="1600" dirty="0">
                <a:sym typeface="Wingdings" panose="05000000000000000000" pitchFamily="2" charset="2"/>
              </a:rPr>
              <a:t>定语</a:t>
            </a:r>
            <a:r>
              <a:rPr lang="zh-CN" altLang="en-US" sz="1600" dirty="0" smtClean="0">
                <a:sym typeface="Wingdings" panose="05000000000000000000" pitchFamily="2" charset="2"/>
              </a:rPr>
              <a:t>从句的先行词</a:t>
            </a:r>
            <a:r>
              <a:rPr lang="en-US" altLang="zh-CN" sz="1600" dirty="0" smtClean="0">
                <a:sym typeface="Wingdings" panose="05000000000000000000" pitchFamily="2" charset="2"/>
              </a:rPr>
              <a:t>,1:</a:t>
            </a:r>
            <a:r>
              <a:rPr lang="zh-CN" altLang="en-US" sz="1600" dirty="0" smtClean="0">
                <a:sym typeface="Wingdings" panose="05000000000000000000" pitchFamily="2" charset="2"/>
              </a:rPr>
              <a:t>表示非定语从句的先行词</a:t>
            </a:r>
            <a:r>
              <a:rPr lang="en-US" altLang="zh-CN" sz="1600" dirty="0" smtClean="0">
                <a:sym typeface="Wingdings" panose="05000000000000000000" pitchFamily="2" charset="2"/>
              </a:rPr>
              <a:t>}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ym typeface="Wingdings" panose="05000000000000000000" pitchFamily="2" charset="2"/>
              </a:rPr>
              <a:t>YDC{0:</a:t>
            </a:r>
            <a:r>
              <a:rPr lang="zh-CN" altLang="en-US" sz="1600" dirty="0">
                <a:sym typeface="Wingdings" panose="05000000000000000000" pitchFamily="2" charset="2"/>
              </a:rPr>
              <a:t>表示表语从句的引导词</a:t>
            </a:r>
            <a:r>
              <a:rPr lang="en-US" altLang="zh-CN" sz="1600" dirty="0">
                <a:sym typeface="Wingdings" panose="05000000000000000000" pitchFamily="2" charset="2"/>
              </a:rPr>
              <a:t>,1:</a:t>
            </a:r>
            <a:r>
              <a:rPr lang="zh-CN" altLang="en-US" sz="1600" dirty="0">
                <a:sym typeface="Wingdings" panose="05000000000000000000" pitchFamily="2" charset="2"/>
              </a:rPr>
              <a:t>表示非主语从句的因此</a:t>
            </a:r>
            <a:r>
              <a:rPr lang="en-US" altLang="zh-CN" sz="1600" dirty="0" smtClean="0">
                <a:sym typeface="Wingdings" panose="05000000000000000000" pitchFamily="2" charset="2"/>
              </a:rPr>
              <a:t>}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ym typeface="Wingdings" panose="05000000000000000000" pitchFamily="2" charset="2"/>
              </a:rPr>
              <a:t>XXC  {0:</a:t>
            </a:r>
            <a:r>
              <a:rPr lang="zh-CN" altLang="en-US" sz="1600" dirty="0" smtClean="0">
                <a:sym typeface="Wingdings" panose="05000000000000000000" pitchFamily="2" charset="2"/>
              </a:rPr>
              <a:t>表示</a:t>
            </a:r>
            <a:r>
              <a:rPr lang="zh-CN" altLang="en-US" sz="1600" dirty="0">
                <a:sym typeface="Wingdings" panose="05000000000000000000" pitchFamily="2" charset="2"/>
              </a:rPr>
              <a:t>表语</a:t>
            </a:r>
            <a:r>
              <a:rPr lang="zh-CN" altLang="en-US" sz="1600" dirty="0" smtClean="0">
                <a:sym typeface="Wingdings" panose="05000000000000000000" pitchFamily="2" charset="2"/>
              </a:rPr>
              <a:t>从句</a:t>
            </a:r>
            <a:r>
              <a:rPr lang="zh-CN" altLang="en-US" sz="1600" dirty="0">
                <a:sym typeface="Wingdings" panose="05000000000000000000" pitchFamily="2" charset="2"/>
              </a:rPr>
              <a:t>的先行词</a:t>
            </a:r>
            <a:r>
              <a:rPr lang="en-US" altLang="zh-CN" sz="1600" dirty="0">
                <a:sym typeface="Wingdings" panose="05000000000000000000" pitchFamily="2" charset="2"/>
              </a:rPr>
              <a:t>,1:</a:t>
            </a:r>
            <a:r>
              <a:rPr lang="zh-CN" altLang="en-US" sz="1600" dirty="0">
                <a:sym typeface="Wingdings" panose="05000000000000000000" pitchFamily="2" charset="2"/>
              </a:rPr>
              <a:t>表示</a:t>
            </a:r>
            <a:r>
              <a:rPr lang="zh-CN" altLang="en-US" sz="1600" dirty="0" smtClean="0">
                <a:sym typeface="Wingdings" panose="05000000000000000000" pitchFamily="2" charset="2"/>
              </a:rPr>
              <a:t>非</a:t>
            </a:r>
            <a:r>
              <a:rPr lang="zh-CN" altLang="en-US" sz="1600" dirty="0">
                <a:sym typeface="Wingdings" panose="05000000000000000000" pitchFamily="2" charset="2"/>
              </a:rPr>
              <a:t>主语</a:t>
            </a:r>
            <a:r>
              <a:rPr lang="zh-CN" altLang="en-US" sz="1600" dirty="0" smtClean="0">
                <a:sym typeface="Wingdings" panose="05000000000000000000" pitchFamily="2" charset="2"/>
              </a:rPr>
              <a:t>从句</a:t>
            </a:r>
            <a:r>
              <a:rPr lang="zh-CN" altLang="en-US" sz="1600" dirty="0">
                <a:sym typeface="Wingdings" panose="05000000000000000000" pitchFamily="2" charset="2"/>
              </a:rPr>
              <a:t>的先行词</a:t>
            </a:r>
            <a:r>
              <a:rPr lang="en-US" altLang="zh-CN" sz="1600" dirty="0" smtClean="0">
                <a:sym typeface="Wingdings" panose="05000000000000000000" pitchFamily="2" charset="2"/>
              </a:rPr>
              <a:t>}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ym typeface="Wingdings" panose="05000000000000000000" pitchFamily="2" charset="2"/>
              </a:rPr>
              <a:t>YDC{0:</a:t>
            </a:r>
            <a:r>
              <a:rPr lang="zh-CN" altLang="en-US" sz="1600" dirty="0">
                <a:sym typeface="Wingdings" panose="05000000000000000000" pitchFamily="2" charset="2"/>
              </a:rPr>
              <a:t>表示表语从句的引导词</a:t>
            </a:r>
            <a:r>
              <a:rPr lang="en-US" altLang="zh-CN" sz="1600" dirty="0">
                <a:sym typeface="Wingdings" panose="05000000000000000000" pitchFamily="2" charset="2"/>
              </a:rPr>
              <a:t>,1:</a:t>
            </a:r>
            <a:r>
              <a:rPr lang="zh-CN" altLang="en-US" sz="1600" dirty="0">
                <a:sym typeface="Wingdings" panose="05000000000000000000" pitchFamily="2" charset="2"/>
              </a:rPr>
              <a:t>表示非主语从句的因此</a:t>
            </a:r>
            <a:r>
              <a:rPr lang="en-US" altLang="zh-CN" sz="1600" dirty="0" smtClean="0">
                <a:sym typeface="Wingdings" panose="05000000000000000000" pitchFamily="2" charset="2"/>
              </a:rPr>
              <a:t>}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smtClean="0">
                <a:sym typeface="Wingdings" panose="05000000000000000000" pitchFamily="2" charset="2"/>
              </a:rPr>
              <a:t>XXC</a:t>
            </a:r>
            <a:r>
              <a:rPr lang="en-US" altLang="zh-CN" sz="1600" dirty="0">
                <a:sym typeface="Wingdings" panose="05000000000000000000" pitchFamily="2" charset="2"/>
              </a:rPr>
              <a:t>{0:</a:t>
            </a:r>
            <a:r>
              <a:rPr lang="zh-CN" altLang="en-US" sz="1600" dirty="0">
                <a:sym typeface="Wingdings" panose="05000000000000000000" pitchFamily="2" charset="2"/>
              </a:rPr>
              <a:t>表示表语从句的先行词</a:t>
            </a:r>
            <a:r>
              <a:rPr lang="en-US" altLang="zh-CN" sz="1600" dirty="0">
                <a:sym typeface="Wingdings" panose="05000000000000000000" pitchFamily="2" charset="2"/>
              </a:rPr>
              <a:t>,1:</a:t>
            </a:r>
            <a:r>
              <a:rPr lang="zh-CN" altLang="en-US" sz="1600" dirty="0">
                <a:sym typeface="Wingdings" panose="05000000000000000000" pitchFamily="2" charset="2"/>
              </a:rPr>
              <a:t>表示非主语从句的先行词</a:t>
            </a:r>
            <a:r>
              <a:rPr lang="en-US" altLang="zh-CN" sz="1600" dirty="0" smtClean="0">
                <a:sym typeface="Wingdings" panose="05000000000000000000" pitchFamily="2" charset="2"/>
              </a:rPr>
              <a:t>}</a:t>
            </a:r>
          </a:p>
          <a:p>
            <a:pPr>
              <a:buFont typeface="+mj-lt"/>
              <a:buAutoNum type="arabicPeriod"/>
            </a:pPr>
            <a:r>
              <a:rPr lang="en-US" altLang="zh-CN" sz="1400" dirty="0">
                <a:sym typeface="Wingdings" panose="05000000000000000000" pitchFamily="2" charset="2"/>
              </a:rPr>
              <a:t>YDC{0:</a:t>
            </a:r>
            <a:r>
              <a:rPr lang="zh-CN" altLang="en-US" sz="1400" dirty="0">
                <a:sym typeface="Wingdings" panose="05000000000000000000" pitchFamily="2" charset="2"/>
              </a:rPr>
              <a:t>表示表语从句的引导词</a:t>
            </a:r>
            <a:r>
              <a:rPr lang="en-US" altLang="zh-CN" sz="1400" dirty="0">
                <a:sym typeface="Wingdings" panose="05000000000000000000" pitchFamily="2" charset="2"/>
              </a:rPr>
              <a:t>,1:</a:t>
            </a:r>
            <a:r>
              <a:rPr lang="zh-CN" altLang="en-US" sz="1400" dirty="0">
                <a:sym typeface="Wingdings" panose="05000000000000000000" pitchFamily="2" charset="2"/>
              </a:rPr>
              <a:t>表示非主语从句的因此</a:t>
            </a:r>
            <a:r>
              <a:rPr lang="en-US" altLang="zh-CN" sz="1400" dirty="0" smtClean="0">
                <a:sym typeface="Wingdings" panose="05000000000000000000" pitchFamily="2" charset="2"/>
              </a:rPr>
              <a:t>}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…</a:t>
            </a:r>
          </a:p>
          <a:p>
            <a:pPr>
              <a:buFont typeface="+mj-lt"/>
              <a:buAutoNum type="arabicPeriod" startAt="29"/>
            </a:pPr>
            <a:r>
              <a:rPr lang="en-US" altLang="zh-CN" sz="1400" dirty="0">
                <a:sym typeface="Wingdings" panose="05000000000000000000" pitchFamily="2" charset="2"/>
              </a:rPr>
              <a:t>YDC{0:</a:t>
            </a:r>
            <a:r>
              <a:rPr lang="zh-CN" altLang="en-US" sz="1400" dirty="0" smtClean="0">
                <a:sym typeface="Wingdings" panose="05000000000000000000" pitchFamily="2" charset="2"/>
              </a:rPr>
              <a:t>表示方式状语从句</a:t>
            </a:r>
            <a:r>
              <a:rPr lang="zh-CN" altLang="en-US" sz="1400" dirty="0">
                <a:sym typeface="Wingdings" panose="05000000000000000000" pitchFamily="2" charset="2"/>
              </a:rPr>
              <a:t>的引导词</a:t>
            </a:r>
            <a:r>
              <a:rPr lang="en-US" altLang="zh-CN" sz="1400" dirty="0">
                <a:sym typeface="Wingdings" panose="05000000000000000000" pitchFamily="2" charset="2"/>
              </a:rPr>
              <a:t>,1:</a:t>
            </a:r>
            <a:r>
              <a:rPr lang="zh-CN" altLang="en-US" sz="1400" dirty="0">
                <a:sym typeface="Wingdings" panose="05000000000000000000" pitchFamily="2" charset="2"/>
              </a:rPr>
              <a:t>表示</a:t>
            </a:r>
            <a:r>
              <a:rPr lang="zh-CN" altLang="en-US" sz="1400" dirty="0" smtClean="0">
                <a:sym typeface="Wingdings" panose="05000000000000000000" pitchFamily="2" charset="2"/>
              </a:rPr>
              <a:t>非方式状语从句</a:t>
            </a:r>
            <a:r>
              <a:rPr lang="zh-CN" altLang="en-US" sz="1400" dirty="0">
                <a:sym typeface="Wingdings" panose="05000000000000000000" pitchFamily="2" charset="2"/>
              </a:rPr>
              <a:t>的因此</a:t>
            </a:r>
            <a:r>
              <a:rPr lang="en-US" altLang="zh-CN" sz="1400" dirty="0" smtClean="0">
                <a:sym typeface="Wingdings" panose="05000000000000000000" pitchFamily="2" charset="2"/>
              </a:rPr>
              <a:t>}</a:t>
            </a:r>
          </a:p>
          <a:p>
            <a:pPr>
              <a:buFont typeface="+mj-lt"/>
              <a:buAutoNum type="arabicPeriod" startAt="29"/>
            </a:pPr>
            <a:r>
              <a:rPr lang="zh-CN" altLang="en-US" sz="1400" dirty="0" smtClean="0">
                <a:sym typeface="Wingdings" panose="05000000000000000000" pitchFamily="2" charset="2"/>
              </a:rPr>
              <a:t>特殊</a:t>
            </a:r>
            <a:r>
              <a:rPr lang="zh-CN" altLang="en-US" sz="1400" dirty="0" smtClean="0">
                <a:sym typeface="Wingdings" panose="05000000000000000000" pitchFamily="2" charset="2"/>
              </a:rPr>
              <a:t>关键词及位置</a:t>
            </a:r>
            <a:r>
              <a:rPr lang="en-US" altLang="zh-CN" sz="1400" dirty="0" smtClean="0">
                <a:sym typeface="Wingdings" panose="05000000000000000000" pitchFamily="2" charset="2"/>
              </a:rPr>
              <a:t>{</a:t>
            </a:r>
            <a:r>
              <a:rPr lang="en-US" altLang="zh-CN" sz="1400" dirty="0">
                <a:sym typeface="Wingdings" panose="05000000000000000000" pitchFamily="2" charset="2"/>
              </a:rPr>
              <a:t>1</a:t>
            </a:r>
            <a:r>
              <a:rPr lang="en-US" altLang="zh-CN" sz="1400" dirty="0" smtClean="0">
                <a:sym typeface="Wingdings" panose="05000000000000000000" pitchFamily="2" charset="2"/>
              </a:rPr>
              <a:t>:</a:t>
            </a:r>
            <a:r>
              <a:rPr lang="zh-CN" altLang="en-US" sz="1400" dirty="0">
                <a:sym typeface="Wingdings" panose="05000000000000000000" pitchFamily="2" charset="2"/>
              </a:rPr>
              <a:t>表示方式状语从句的引导词</a:t>
            </a:r>
            <a:r>
              <a:rPr lang="en-US" altLang="zh-CN" sz="1400" dirty="0" smtClean="0">
                <a:sym typeface="Wingdings" panose="05000000000000000000" pitchFamily="2" charset="2"/>
              </a:rPr>
              <a:t>,1:</a:t>
            </a:r>
            <a:r>
              <a:rPr lang="zh-CN" altLang="en-US" sz="1400" dirty="0">
                <a:sym typeface="Wingdings" panose="05000000000000000000" pitchFamily="2" charset="2"/>
              </a:rPr>
              <a:t>表示非方式状语从句的因此</a:t>
            </a:r>
            <a:r>
              <a:rPr lang="en-US" altLang="zh-CN" sz="1400" dirty="0" smtClean="0">
                <a:sym typeface="Wingdings" panose="05000000000000000000" pitchFamily="2" charset="2"/>
              </a:rPr>
              <a:t>}</a:t>
            </a:r>
            <a:r>
              <a:rPr lang="zh-CN" altLang="en-US" sz="1400" dirty="0" smtClean="0">
                <a:sym typeface="Wingdings" panose="05000000000000000000" pitchFamily="2" charset="2"/>
              </a:rPr>
              <a:t>如：</a:t>
            </a:r>
            <a:r>
              <a:rPr lang="en-US" altLang="zh-CN" sz="1400" dirty="0" smtClean="0">
                <a:solidFill>
                  <a:srgbClr val="92D050"/>
                </a:solidFill>
                <a:sym typeface="Wingdings" panose="05000000000000000000" pitchFamily="2" charset="2"/>
              </a:rPr>
              <a:t>the </a:t>
            </a:r>
            <a:r>
              <a:rPr lang="en-US" altLang="zh-CN" sz="1400" dirty="0" smtClean="0">
                <a:solidFill>
                  <a:srgbClr val="92D050"/>
                </a:solidFill>
                <a:sym typeface="Wingdings" panose="05000000000000000000" pitchFamily="2" charset="2"/>
              </a:rPr>
              <a:t>way [</a:t>
            </a:r>
            <a:r>
              <a:rPr lang="en-US" altLang="zh-CN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6-9</a:t>
            </a:r>
            <a:r>
              <a:rPr lang="en-US" altLang="zh-CN" sz="1400" dirty="0" smtClean="0">
                <a:solidFill>
                  <a:srgbClr val="92D050"/>
                </a:solidFill>
                <a:sym typeface="Wingdings" panose="05000000000000000000" pitchFamily="2" charset="2"/>
              </a:rPr>
              <a:t>]</a:t>
            </a:r>
            <a:r>
              <a:rPr lang="en-US" altLang="zh-CN" sz="1400" dirty="0" smtClean="0">
                <a:solidFill>
                  <a:srgbClr val="92D050"/>
                </a:solidFill>
                <a:sym typeface="Wingdings" panose="05000000000000000000" pitchFamily="2" charset="2"/>
              </a:rPr>
              <a:t>(I'm </a:t>
            </a:r>
            <a:r>
              <a:rPr lang="en-US" altLang="zh-CN" sz="1400" dirty="0">
                <a:solidFill>
                  <a:srgbClr val="92D050"/>
                </a:solidFill>
                <a:sym typeface="Wingdings" panose="05000000000000000000" pitchFamily="2" charset="2"/>
              </a:rPr>
              <a:t>talking to you </a:t>
            </a:r>
            <a:r>
              <a:rPr lang="en-US" altLang="zh-CN" sz="1400" dirty="0">
                <a:solidFill>
                  <a:srgbClr val="FF0000"/>
                </a:solidFill>
                <a:sym typeface="Wingdings" panose="05000000000000000000" pitchFamily="2" charset="2"/>
              </a:rPr>
              <a:t>just</a:t>
            </a:r>
            <a:r>
              <a:rPr lang="en-US" altLang="zh-CN" sz="1400" dirty="0">
                <a:solidFill>
                  <a:srgbClr val="92D050"/>
                </a:solidFill>
                <a:sym typeface="Wingdings" panose="05000000000000000000" pitchFamily="2" charset="2"/>
              </a:rPr>
              <a:t> the way </a:t>
            </a:r>
            <a:r>
              <a:rPr lang="en-US" altLang="zh-CN" sz="1400" dirty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1400" dirty="0">
                <a:solidFill>
                  <a:srgbClr val="92D050"/>
                </a:solidFill>
                <a:sym typeface="Wingdings" panose="05000000000000000000" pitchFamily="2" charset="2"/>
              </a:rPr>
              <a:t>'d talk to a boy of my own.)</a:t>
            </a:r>
            <a:endParaRPr lang="en-US" altLang="zh-CN" sz="1400" dirty="0" smtClean="0">
              <a:solidFill>
                <a:srgbClr val="92D05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…</a:t>
            </a: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 startAt="29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4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What feature format is?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Feature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target </a:t>
            </a:r>
            <a:r>
              <a:rPr lang="en-US" altLang="zh-CN" dirty="0" smtClean="0">
                <a:solidFill>
                  <a:srgbClr val="FF0000"/>
                </a:solidFill>
              </a:rPr>
              <a:t>function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0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target function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F(x) = </a:t>
            </a:r>
            <a:r>
              <a:rPr lang="en-US" altLang="zh-CN" dirty="0" smtClean="0"/>
              <a:t>w</a:t>
            </a:r>
            <a:r>
              <a:rPr lang="en-US" altLang="zh-CN" baseline="-25000" dirty="0" smtClean="0"/>
              <a:t>1*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+</a:t>
            </a:r>
            <a:r>
              <a:rPr lang="en-US" altLang="zh-CN" dirty="0" smtClean="0"/>
              <a:t>w</a:t>
            </a:r>
            <a:r>
              <a:rPr lang="en-US" altLang="zh-CN" baseline="-25000" dirty="0" smtClean="0"/>
              <a:t>2*</a:t>
            </a:r>
            <a:r>
              <a:rPr lang="en-US" altLang="zh-CN" dirty="0"/>
              <a:t>c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 smtClean="0"/>
              <a:t>+ …… +</a:t>
            </a:r>
            <a:r>
              <a:rPr lang="en-US" altLang="zh-CN" dirty="0" smtClean="0"/>
              <a:t>w</a:t>
            </a:r>
            <a:r>
              <a:rPr lang="en-US" altLang="zh-CN" baseline="-25000" dirty="0" smtClean="0"/>
              <a:t>20</a:t>
            </a:r>
            <a:r>
              <a:rPr lang="en-US" altLang="zh-CN" dirty="0" smtClean="0"/>
              <a:t>*c</a:t>
            </a:r>
            <a:r>
              <a:rPr lang="en-US" altLang="zh-CN" baseline="-25000" dirty="0" smtClean="0"/>
              <a:t>20</a:t>
            </a:r>
            <a:r>
              <a:rPr lang="en-US" altLang="zh-CN" dirty="0" smtClean="0"/>
              <a:t>(w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en-US" altLang="zh-CN" dirty="0" smtClean="0"/>
              <a:t>&gt; 0,w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表示权重</a:t>
            </a:r>
            <a:r>
              <a:rPr lang="en-US" altLang="zh-CN" dirty="0" smtClean="0"/>
              <a:t>,</a:t>
            </a:r>
            <a:r>
              <a:rPr lang="en-US" altLang="zh-CN" dirty="0" err="1"/>
              <a:t>c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表示根据特征划分的类</a:t>
            </a:r>
            <a:r>
              <a:rPr lang="en-US" altLang="zh-CN" dirty="0" smtClean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决策方法</a:t>
            </a:r>
            <a:r>
              <a:rPr lang="en-US" altLang="zh-CN" dirty="0" smtClean="0"/>
              <a:t>:W</a:t>
            </a:r>
            <a:r>
              <a:rPr lang="en-US" altLang="zh-CN" baseline="-25000" dirty="0" smtClean="0"/>
              <a:t>20X16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 C</a:t>
            </a:r>
            <a:r>
              <a:rPr lang="en-US" altLang="zh-CN" baseline="-25000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5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What feature format is?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Feature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target </a:t>
            </a:r>
            <a:r>
              <a:rPr lang="en-US" altLang="zh-CN" dirty="0" smtClean="0"/>
              <a:t>function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</a:rPr>
              <a:t>Term explain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6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Term explain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SBAR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SBAR is used for relative clauses and subordinate clauses.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20" y="3126108"/>
            <a:ext cx="38862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9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1.11111E-6 C -0.00195 -0.00347 -0.00417 -0.00671 -0.00586 -0.01041 C -0.00677 -0.01226 -0.01224 -0.02801 -0.0125 -0.0287 C -0.01289 -0.03032 -0.01341 -0.03194 -0.01393 -0.03379 C -0.01419 -0.03495 -0.01419 -0.03657 -0.01458 -0.03773 C -0.01523 -0.03958 -0.01615 -0.0412 -0.0168 -0.04282 C -0.01758 -0.04861 -0.01927 -0.06064 -0.02044 -0.06365 L -0.02266 -0.06875 C -0.02409 -0.07662 -0.02539 -0.08472 -0.02773 -0.09213 C -0.03047 -0.10069 -0.02917 -0.09583 -0.03138 -0.10231 C -0.03216 -0.10463 -0.03294 -0.10648 -0.03359 -0.10879 C -0.03529 -0.11551 -0.03437 -0.1162 -0.03646 -0.12176 C -0.03776 -0.12546 -0.03971 -0.12824 -0.04089 -0.13217 C -0.04154 -0.13472 -0.04232 -0.1375 -0.04297 -0.13981 C -0.04375 -0.14213 -0.04453 -0.14421 -0.04518 -0.14629 C -0.0457 -0.14768 -0.04622 -0.14884 -0.04661 -0.15023 C -0.05273 -0.17176 -0.04258 -0.13935 -0.05026 -0.16458 C -0.05104 -0.16666 -0.05169 -0.16898 -0.05247 -0.17106 C -0.0569 -0.18125 -0.0526 -0.1662 -0.05755 -0.18264 C -0.0582 -0.18472 -0.05846 -0.18703 -0.05911 -0.18912 C -0.05951 -0.19051 -0.06016 -0.19166 -0.06055 -0.19305 C -0.06458 -0.20764 -0.05664 -0.1831 -0.06276 -0.20208 C -0.06419 -0.20671 -0.06823 -0.21504 -0.06927 -0.21759 C -0.06979 -0.21898 -0.07018 -0.22037 -0.0707 -0.22152 C -0.07135 -0.22291 -0.07227 -0.22407 -0.07292 -0.22546 C -0.07344 -0.22662 -0.07383 -0.22801 -0.07435 -0.22916 C -0.075 -0.23101 -0.07591 -0.23264 -0.07656 -0.23449 C -0.07734 -0.23657 -0.07786 -0.23889 -0.07878 -0.24097 C -0.07956 -0.24282 -0.08073 -0.24421 -0.08164 -0.24606 C -0.0832 -0.2493 -0.08333 -0.25139 -0.08451 -0.25509 C -0.08503 -0.25648 -0.08555 -0.25764 -0.08594 -0.25902 C -0.08724 -0.26273 -0.08737 -0.26504 -0.08893 -0.26805 C -0.08984 -0.2699 -0.09089 -0.27152 -0.0918 -0.27338 C -0.09232 -0.27546 -0.09258 -0.27777 -0.09323 -0.27963 C -0.09362 -0.28078 -0.0944 -0.28125 -0.09479 -0.2824 C -0.09544 -0.28426 -0.09557 -0.2868 -0.09622 -0.28889 C -0.09648 -0.28981 -0.09727 -0.29051 -0.09766 -0.29143 C -0.09844 -0.29305 -0.09909 -0.2949 -0.09987 -0.29652 C -0.1043 -0.3081 -0.10091 -0.30092 -0.10638 -0.31088 C -0.10794 -0.31898 -0.10586 -0.30995 -0.11003 -0.3199 C -0.11068 -0.32152 -0.11081 -0.32361 -0.11146 -0.325 C -0.11224 -0.32662 -0.11354 -0.32754 -0.11445 -0.32893 C -0.11914 -0.33611 -0.11589 -0.33148 -0.11875 -0.33796 C -0.11914 -0.33889 -0.11979 -0.33958 -0.12018 -0.34051 C -0.12083 -0.34189 -0.12122 -0.34328 -0.12174 -0.34444 C -0.12409 -0.35023 -0.12656 -0.35555 -0.12891 -0.36134 C -0.12956 -0.3625 -0.12995 -0.36389 -0.13047 -0.36527 C -0.13138 -0.36736 -0.13242 -0.36944 -0.13333 -0.37176 C -0.13385 -0.37291 -0.13424 -0.3743 -0.13477 -0.37546 C -0.13646 -0.3787 -0.13841 -0.38125 -0.13984 -0.38449 C -0.14206 -0.38958 -0.14219 -0.39074 -0.14505 -0.3949 C -0.14596 -0.39629 -0.14701 -0.39745 -0.14792 -0.39884 C -0.15352 -0.40764 -0.14831 -0.40115 -0.15299 -0.40671 C -0.15378 -0.40833 -0.15534 -0.41273 -0.15664 -0.41435 C -0.15781 -0.41574 -0.15911 -0.41666 -0.16029 -0.41828 C -0.16133 -0.41967 -0.16224 -0.42176 -0.16315 -0.42338 L -0.16536 -0.42731 C -0.16615 -0.4287 -0.16667 -0.43009 -0.16758 -0.43125 C -0.17253 -0.43703 -0.17031 -0.43541 -0.17409 -0.43773 C -0.17826 -0.44514 -0.17422 -0.43912 -0.17852 -0.44282 C -0.1793 -0.44351 -0.17982 -0.4449 -0.18073 -0.44537 C -0.18281 -0.44699 -0.19062 -0.44791 -0.19154 -0.44791 L -0.23971 -0.44421 C -0.24193 -0.44398 -0.24414 -0.44375 -0.24622 -0.44282 C -0.24948 -0.44166 -0.25247 -0.43912 -0.25573 -0.43773 C -0.25833 -0.43657 -0.26107 -0.43611 -0.26367 -0.43518 C -0.27565 -0.43032 -0.27005 -0.43101 -0.28477 -0.42222 L -0.29362 -0.41689 C -0.29505 -0.4162 -0.29648 -0.41551 -0.29792 -0.41435 C -0.29961 -0.41319 -0.3013 -0.4118 -0.30299 -0.41041 C -0.30599 -0.4081 -0.30846 -0.40509 -0.31172 -0.40393 C -0.31328 -0.40347 -0.31471 -0.40324 -0.31615 -0.40277 C -0.31706 -0.40231 -0.3181 -0.40139 -0.31901 -0.40139 C -0.32604 -0.40115 -0.33307 -0.40139 -0.3401 -0.40139 L -0.3401 -0.40139 " pathEditMode="relative" ptsTypes="AAAAAAAAAAAAAAAAAAAAAAAAAAAAAAAAAAAAAAAAAAAAAAAAAAAAAAAAAAAAAAAAAAAAAAAAAAAA">
                                      <p:cBhvr>
                                        <p:cTn id="13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01 -0.40115 L -0.3401 -0.40115 C -0.33945 -0.39721 -0.33815 -0.38888 -0.33659 -0.38448 C -0.3362 -0.38332 -0.33555 -0.38263 -0.33502 -0.38193 C -0.33281 -0.37175 -0.33424 -0.37754 -0.33073 -0.36504 C -0.33021 -0.36318 -0.32982 -0.36133 -0.3293 -0.35994 C -0.32877 -0.35856 -0.32825 -0.3574 -0.32773 -0.35601 C -0.32721 -0.35439 -0.32682 -0.35254 -0.3263 -0.35068 C -0.32591 -0.34953 -0.32526 -0.34837 -0.32487 -0.34698 C -0.32448 -0.34559 -0.32461 -0.3442 -0.32409 -0.34305 C -0.32291 -0.34004 -0.32096 -0.33818 -0.31979 -0.33518 C -0.31706 -0.32869 -0.31575 -0.32476 -0.3125 -0.31967 C -0.31185 -0.31874 -0.31107 -0.31805 -0.31028 -0.31712 C -0.30989 -0.3155 -0.30963 -0.31342 -0.30885 -0.31203 C -0.30299 -0.29976 -0.30338 -0.30068 -0.2987 -0.29513 C -0.29726 -0.29143 -0.29648 -0.28888 -0.29427 -0.2861 C -0.29362 -0.28518 -0.29284 -0.28518 -0.29206 -0.28471 C -0.29062 -0.28217 -0.28945 -0.27893 -0.28776 -0.27707 C -0.28242 -0.27059 -0.28476 -0.2736 -0.28047 -0.26805 C -0.2793 -0.26481 -0.27864 -0.26249 -0.27682 -0.26018 C -0.27591 -0.25902 -0.27487 -0.25856 -0.27396 -0.25763 C -0.27318 -0.2567 -0.27239 -0.25601 -0.27174 -0.25508 C -0.25885 -0.23842 -0.27083 -0.25254 -0.26302 -0.24467 C -0.26224 -0.24397 -0.26159 -0.24281 -0.26081 -0.24212 C -0.25794 -0.23957 -0.25755 -0.23981 -0.25495 -0.23818 C -0.25377 -0.23726 -0.25247 -0.2368 -0.2513 -0.23564 C -0.24362 -0.228 -0.25416 -0.23518 -0.24401 -0.22916 C -0.24153 -0.22453 -0.24362 -0.22754 -0.23893 -0.22383 C -0.22982 -0.21666 -0.24323 -0.22638 -0.23242 -0.21874 C -0.2319 -0.21573 -0.2319 -0.21226 -0.23099 -0.20971 C -0.22943 -0.20531 -0.22747 -0.20462 -0.22513 -0.20323 C -0.22435 -0.20184 -0.2237 -0.20045 -0.22291 -0.1993 C -0.22122 -0.19652 -0.2194 -0.19443 -0.21719 -0.19281 C -0.21614 -0.19212 -0.21523 -0.19189 -0.21419 -0.19166 C -0.20755 -0.18263 -0.21562 -0.19212 -0.2069 -0.18633 C -0.20625 -0.18587 -0.20612 -0.18448 -0.20547 -0.18379 C -0.20469 -0.18309 -0.20091 -0.18147 -0.20039 -0.18124 C -0.19961 -0.18031 -0.19909 -0.17916 -0.19818 -0.17869 C -0.18307 -0.17059 -0.2 -0.18193 -0.19023 -0.17592 C -0.18489 -0.17291 -0.18815 -0.1736 -0.18216 -0.17082 C -0.18008 -0.1699 -0.17786 -0.1692 -0.17565 -0.16828 C -0.17487 -0.16805 -0.17422 -0.16735 -0.17344 -0.16689 C -0.17135 -0.16596 -0.16745 -0.16504 -0.16549 -0.16434 C -0.16211 -0.16156 -0.16211 -0.1611 -0.1582 -0.15925 C -0.15495 -0.15763 -0.15456 -0.15832 -0.15156 -0.1567 C -0.15039 -0.15578 -0.14922 -0.15485 -0.14791 -0.15393 C -0.14648 -0.153 -0.14505 -0.15231 -0.14362 -0.15138 C -0.13854 -0.14536 -0.14492 -0.15254 -0.13776 -0.14629 C -0.13698 -0.14559 -0.13646 -0.1442 -0.13555 -0.14374 C -0.13372 -0.14235 -0.13177 -0.14189 -0.12982 -0.14119 C -0.12474 -0.13518 -0.13112 -0.14212 -0.12396 -0.13587 C -0.12318 -0.13518 -0.12252 -0.13425 -0.12174 -0.13332 C -0.12083 -0.13217 -0.11992 -0.13031 -0.11888 -0.12939 C -0.11653 -0.12731 -0.11393 -0.12592 -0.11159 -0.1243 C -0.11028 -0.12337 -0.10911 -0.12268 -0.10794 -0.12175 C -0.1069 -0.12082 -0.10599 -0.1199 -0.10495 -0.11897 C -0.10377 -0.11805 -0.1026 -0.11758 -0.10143 -0.11643 C -0.10065 -0.11573 -0.1 -0.11457 -0.09922 -0.11388 C -0.097 -0.11203 -0.09648 -0.11295 -0.09414 -0.11133 C -0.09258 -0.11018 -0.09114 -0.10902 -0.08971 -0.1074 C -0.08515 -0.10231 -0.0918 -0.10693 -0.08607 -0.10346 C -0.08541 -0.10277 -0.08463 -0.10161 -0.08385 -0.10092 C -0.0832 -0.10045 -0.08242 -0.10022 -0.08177 -0.09976 C -0.0806 -0.0986 -0.07982 -0.09698 -0.07877 -0.09582 C -0.07734 -0.09397 -0.07578 -0.09258 -0.07448 -0.0905 C -0.07331 -0.08911 -0.07265 -0.08703 -0.07148 -0.08541 C -0.06562 -0.07707 -0.06914 -0.08217 -0.06497 -0.07893 C -0.0582 -0.0736 -0.06315 -0.07615 -0.05768 -0.07383 L -0.05325 -0.06851 C -0.0526 -0.06781 -0.05195 -0.06643 -0.05117 -0.06596 L -0.04896 -0.06481 C -0.04193 -0.05231 -0.05091 -0.06712 -0.04453 -0.05948 C -0.04375 -0.05856 -0.04323 -0.0567 -0.04245 -0.05555 C -0.04101 -0.05369 -0.03945 -0.05231 -0.03802 -0.05045 C -0.03698 -0.0493 -0.03607 -0.04791 -0.03515 -0.04652 C -0.03411 -0.0449 -0.03333 -0.04281 -0.03216 -0.04143 C -0.03164 -0.0405 -0.03073 -0.0405 -0.03008 -0.04004 C -0.02448 -0.03008 -0.03008 -0.03957 -0.02278 -0.02985 C -0.02213 -0.02893 -0.02187 -0.028 -0.02122 -0.02707 C -0.01927 -0.0243 -0.01823 -0.0243 -0.01614 -0.02059 C -0.0151 -0.01874 -0.01406 -0.01457 -0.0125 -0.01295 C -0.01159 -0.0118 -0.01055 -0.01156 -0.00963 -0.01041 C -0.00482 -0.00439 -0.00989 -0.00786 -0.00521 -0.00508 C -0.00482 -0.00439 -0.0043 -0.00323 -0.00377 -0.00254 C -0.00312 -0.00161 -0.00234 -0.00092 -0.00169 5.18519E-6 C -0.00065 0.00117 0.00026 0.00256 0.0013 0.00393 C 0.00195 0.00487 0.00287 0.00557 0.00352 0.00649 C 0.00456 0.00811 0.00521 0.01066 0.00638 0.01158 C 0.00834 0.01344 0.01068 0.01413 0.01224 0.01691 L 0.01445 0.02084 L 0.01445 0.02084 L 0.01445 0.02084 " pathEditMode="relative" ptsTypes="AAAAAAAAAAAAAAAAAAAAAAAAAAAAAAAAAAAAAAAAAAAAAAAAAAAAAAAAAAAAAAAAAAAAAAAAAAAAAAAAAAAAAAAAAA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378</TotalTime>
  <Words>435</Words>
  <Application>Microsoft Office PowerPoint</Application>
  <PresentationFormat>宽屏</PresentationFormat>
  <Paragraphs>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WEEKLY REPORT</vt:lpstr>
      <vt:lpstr>OutLine</vt:lpstr>
      <vt:lpstr>What feature format is? </vt:lpstr>
      <vt:lpstr>OutLine</vt:lpstr>
      <vt:lpstr>Feature</vt:lpstr>
      <vt:lpstr>OutLine</vt:lpstr>
      <vt:lpstr>target function </vt:lpstr>
      <vt:lpstr>OutLine</vt:lpstr>
      <vt:lpstr>Term explain </vt:lpstr>
      <vt:lpstr>OutLine</vt:lpstr>
      <vt:lpstr>Processing flow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HaiTao Cui</dc:creator>
  <cp:lastModifiedBy>HaiTao Cui</cp:lastModifiedBy>
  <cp:revision>94</cp:revision>
  <dcterms:created xsi:type="dcterms:W3CDTF">2015-06-19T04:42:21Z</dcterms:created>
  <dcterms:modified xsi:type="dcterms:W3CDTF">2015-06-26T07:02:59Z</dcterms:modified>
</cp:coreProperties>
</file>