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9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89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0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96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8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7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2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8520-CB04-4EC4-A2D9-A651FD7B9577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DB5280-99D6-4A32-9463-D934F231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Sentence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时间状语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zh-CN" altLang="en-US" dirty="0"/>
              <a:t>基本类</a:t>
            </a:r>
            <a:r>
              <a:rPr lang="en-US" altLang="zh-CN" dirty="0" err="1" smtClean="0">
                <a:solidFill>
                  <a:srgbClr val="FF0000"/>
                </a:solidFill>
              </a:rPr>
              <a:t>before,after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chemeClr val="tx1"/>
                </a:solidFill>
              </a:rPr>
              <a:t>when,while,as,since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till,until,once,as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soon as 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红色的没有歧义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/>
              <a:t>名词</a:t>
            </a:r>
            <a:r>
              <a:rPr lang="zh-CN" altLang="en-US" dirty="0" smtClean="0"/>
              <a:t>类</a:t>
            </a:r>
            <a:r>
              <a:rPr lang="en-US" altLang="zh-CN" dirty="0">
                <a:solidFill>
                  <a:schemeClr val="accent5"/>
                </a:solidFill>
              </a:rPr>
              <a:t>the </a:t>
            </a:r>
            <a:r>
              <a:rPr lang="en-US" altLang="zh-CN" dirty="0" err="1">
                <a:solidFill>
                  <a:schemeClr val="accent5"/>
                </a:solidFill>
              </a:rPr>
              <a:t>moment,the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</a:rPr>
              <a:t>minute,the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</a:rPr>
              <a:t>second,the</a:t>
            </a:r>
            <a:r>
              <a:rPr lang="en-US" altLang="zh-CN" dirty="0">
                <a:solidFill>
                  <a:schemeClr val="accent5"/>
                </a:solidFill>
              </a:rPr>
              <a:t> instant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副词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r>
              <a:rPr lang="en-US" altLang="zh-CN" dirty="0"/>
              <a:t> </a:t>
            </a:r>
            <a:r>
              <a:rPr lang="en-US" altLang="zh-CN" dirty="0" err="1"/>
              <a:t>immediately,directly,instantly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短语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r>
              <a:rPr lang="en-US" altLang="zh-CN" dirty="0"/>
              <a:t>every </a:t>
            </a:r>
            <a:r>
              <a:rPr lang="en-US" altLang="zh-CN" dirty="0" err="1"/>
              <a:t>time,each</a:t>
            </a:r>
            <a:r>
              <a:rPr lang="en-US" altLang="zh-CN" dirty="0"/>
              <a:t> time,(the) next </a:t>
            </a:r>
            <a:r>
              <a:rPr lang="en-US" altLang="zh-CN" dirty="0" err="1"/>
              <a:t>time,any</a:t>
            </a:r>
            <a:r>
              <a:rPr lang="en-US" altLang="zh-CN" dirty="0"/>
              <a:t> </a:t>
            </a:r>
            <a:r>
              <a:rPr lang="en-US" altLang="zh-CN" dirty="0" err="1"/>
              <a:t>time,the</a:t>
            </a:r>
            <a:r>
              <a:rPr lang="en-US" altLang="zh-CN" dirty="0"/>
              <a:t> last </a:t>
            </a:r>
            <a:r>
              <a:rPr lang="en-US" altLang="zh-CN" dirty="0" err="1"/>
              <a:t>time,the</a:t>
            </a:r>
            <a:r>
              <a:rPr lang="en-US" altLang="zh-CN" dirty="0"/>
              <a:t> first time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句型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r>
              <a:rPr lang="en-US" altLang="zh-CN" dirty="0"/>
              <a:t>no sooner…</a:t>
            </a:r>
            <a:r>
              <a:rPr lang="en-US" altLang="zh-CN" dirty="0" err="1"/>
              <a:t>than,hardly</a:t>
            </a:r>
            <a:r>
              <a:rPr lang="en-US" altLang="zh-CN" dirty="0"/>
              <a:t>…when </a:t>
            </a:r>
            <a:r>
              <a:rPr lang="zh-CN" altLang="en-US" dirty="0"/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地点状语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lvl="1"/>
            <a:r>
              <a:rPr lang="zh-CN" altLang="en-US" dirty="0"/>
              <a:t>地点状语从句通常由</a:t>
            </a:r>
            <a:r>
              <a:rPr lang="en-US" altLang="zh-CN" dirty="0" err="1" smtClean="0"/>
              <a:t>where,wherever</a:t>
            </a:r>
            <a:r>
              <a:rPr lang="zh-CN" altLang="en-US" dirty="0" smtClean="0"/>
              <a:t>引导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  <a:r>
              <a:rPr lang="zh-CN" altLang="en-US" dirty="0" smtClean="0">
                <a:solidFill>
                  <a:srgbClr val="FF0000"/>
                </a:solidFill>
              </a:rPr>
              <a:t>引导地点状语从句和定语从句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Wherever</a:t>
            </a:r>
            <a:r>
              <a:rPr lang="zh-CN" altLang="en-US" dirty="0" smtClean="0">
                <a:solidFill>
                  <a:srgbClr val="FF0000"/>
                </a:solidFill>
              </a:rPr>
              <a:t>引导地点和让步状语从句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条件状语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,</a:t>
            </a:r>
            <a:r>
              <a:rPr lang="en-US" altLang="zh-CN" dirty="0" smtClean="0">
                <a:solidFill>
                  <a:srgbClr val="FF0000"/>
                </a:solidFill>
              </a:rPr>
              <a:t>unless </a:t>
            </a:r>
            <a:r>
              <a:rPr lang="en-US" altLang="zh-CN" dirty="0" smtClean="0"/>
              <a:t> , as(so) long as, </a:t>
            </a:r>
            <a:r>
              <a:rPr lang="en-US" altLang="zh-CN" dirty="0" smtClean="0">
                <a:solidFill>
                  <a:srgbClr val="FF0000"/>
                </a:solidFill>
              </a:rPr>
              <a:t>on condition that</a:t>
            </a:r>
            <a:r>
              <a:rPr lang="en-US" altLang="zh-CN" dirty="0" smtClean="0"/>
              <a:t>, in case 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provided(providing) </a:t>
            </a:r>
            <a:r>
              <a:rPr lang="en-US" altLang="zh-CN" dirty="0" smtClean="0">
                <a:solidFill>
                  <a:srgbClr val="FF0000"/>
                </a:solidFill>
              </a:rPr>
              <a:t>that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5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状语</a:t>
            </a:r>
            <a:r>
              <a:rPr lang="zh-CN" altLang="en-US" dirty="0" smtClean="0"/>
              <a:t>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原因状语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because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in that</a:t>
            </a:r>
            <a:r>
              <a:rPr lang="en-US" altLang="zh-CN" dirty="0"/>
              <a:t>/ since/</a:t>
            </a:r>
            <a:r>
              <a:rPr lang="en-US" altLang="zh-CN" dirty="0">
                <a:solidFill>
                  <a:srgbClr val="FF0000"/>
                </a:solidFill>
              </a:rPr>
              <a:t>now that</a:t>
            </a:r>
            <a:r>
              <a:rPr lang="en-US" altLang="zh-CN" dirty="0"/>
              <a:t>/ as/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seeing that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FF0000"/>
                </a:solidFill>
              </a:rPr>
              <a:t>considering(thinking) that</a:t>
            </a:r>
            <a:r>
              <a:rPr lang="en-US" altLang="zh-CN" dirty="0"/>
              <a:t>/ not that...but that/ </a:t>
            </a:r>
            <a:r>
              <a:rPr lang="en-US" altLang="zh-CN" dirty="0">
                <a:solidFill>
                  <a:srgbClr val="FF0000"/>
                </a:solidFill>
              </a:rPr>
              <a:t>for the reason that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0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结果状语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atinLnBrk="1"/>
            <a:r>
              <a:rPr lang="en-US" altLang="zh-CN" dirty="0">
                <a:solidFill>
                  <a:srgbClr val="FF0000"/>
                </a:solidFill>
              </a:rPr>
              <a:t>so...</a:t>
            </a:r>
            <a:r>
              <a:rPr lang="en-US" altLang="zh-CN" dirty="0" smtClean="0">
                <a:solidFill>
                  <a:srgbClr val="FF0000"/>
                </a:solidFill>
              </a:rPr>
              <a:t>that 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such</a:t>
            </a:r>
            <a:r>
              <a:rPr lang="en-US" altLang="zh-CN" dirty="0">
                <a:solidFill>
                  <a:srgbClr val="FF0000"/>
                </a:solidFill>
              </a:rPr>
              <a:t>...</a:t>
            </a:r>
            <a:r>
              <a:rPr lang="en-US" altLang="zh-CN" dirty="0" smtClean="0">
                <a:solidFill>
                  <a:srgbClr val="FF0000"/>
                </a:solidFill>
              </a:rPr>
              <a:t>that 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so that </a:t>
            </a:r>
            <a:r>
              <a:rPr lang="en-US" altLang="zh-CN" dirty="0" smtClean="0"/>
              <a:t>,that , </a:t>
            </a:r>
            <a:r>
              <a:rPr lang="en-US" altLang="zh-CN" dirty="0" smtClean="0">
                <a:solidFill>
                  <a:srgbClr val="FF0000"/>
                </a:solidFill>
              </a:rPr>
              <a:t>so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7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目的状语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 </a:t>
            </a:r>
            <a:r>
              <a:rPr lang="en-US" altLang="zh-CN" dirty="0" err="1">
                <a:solidFill>
                  <a:srgbClr val="FF0000"/>
                </a:solidFill>
              </a:rPr>
              <a:t>that,in</a:t>
            </a:r>
            <a:r>
              <a:rPr lang="en-US" altLang="zh-CN" dirty="0">
                <a:solidFill>
                  <a:srgbClr val="FF0000"/>
                </a:solidFill>
              </a:rPr>
              <a:t> order </a:t>
            </a:r>
            <a:r>
              <a:rPr lang="en-US" altLang="zh-CN" dirty="0" err="1">
                <a:solidFill>
                  <a:srgbClr val="FF0000"/>
                </a:solidFill>
              </a:rPr>
              <a:t>that,for</a:t>
            </a:r>
            <a:r>
              <a:rPr lang="en-US" altLang="zh-CN" dirty="0">
                <a:solidFill>
                  <a:srgbClr val="FF0000"/>
                </a:solidFill>
              </a:rPr>
              <a:t> fear </a:t>
            </a:r>
            <a:r>
              <a:rPr lang="en-US" altLang="zh-CN" dirty="0" err="1">
                <a:solidFill>
                  <a:srgbClr val="FF0000"/>
                </a:solidFill>
              </a:rPr>
              <a:t>that,lest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1707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方式状语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2"/>
                </a:solidFill>
              </a:rPr>
              <a:t>as</a:t>
            </a:r>
            <a:r>
              <a:rPr lang="en-US" altLang="zh-CN" dirty="0" smtClean="0">
                <a:solidFill>
                  <a:srgbClr val="FF0000"/>
                </a:solidFill>
              </a:rPr>
              <a:t>, just as , as if , as </a:t>
            </a:r>
            <a:r>
              <a:rPr lang="en-US" altLang="zh-CN" dirty="0">
                <a:solidFill>
                  <a:srgbClr val="FF0000"/>
                </a:solidFill>
              </a:rPr>
              <a:t>though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3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让步状语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引导词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though,although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, whether , </a:t>
            </a:r>
            <a:r>
              <a:rPr lang="en-US" altLang="zh-CN" dirty="0" smtClean="0">
                <a:solidFill>
                  <a:srgbClr val="FF0000"/>
                </a:solidFill>
              </a:rPr>
              <a:t>even </a:t>
            </a:r>
            <a:r>
              <a:rPr lang="en-US" altLang="zh-CN" dirty="0" err="1">
                <a:solidFill>
                  <a:srgbClr val="FF0000"/>
                </a:solidFill>
              </a:rPr>
              <a:t>though,even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if,no</a:t>
            </a:r>
            <a:r>
              <a:rPr lang="en-US" altLang="zh-CN" dirty="0">
                <a:solidFill>
                  <a:srgbClr val="FF0000"/>
                </a:solidFill>
              </a:rPr>
              <a:t> matter what(</a:t>
            </a:r>
            <a:r>
              <a:rPr lang="en-US" altLang="zh-CN" dirty="0" err="1">
                <a:solidFill>
                  <a:srgbClr val="FF0000"/>
                </a:solidFill>
              </a:rPr>
              <a:t>when,how</a:t>
            </a:r>
            <a:r>
              <a:rPr lang="en-US" altLang="zh-CN" dirty="0">
                <a:solidFill>
                  <a:srgbClr val="FF0000"/>
                </a:solidFill>
              </a:rPr>
              <a:t>...),</a:t>
            </a:r>
            <a:r>
              <a:rPr lang="en-US" altLang="zh-CN" dirty="0"/>
              <a:t>whatever(</a:t>
            </a:r>
            <a:r>
              <a:rPr lang="en-US" altLang="zh-CN" dirty="0" err="1"/>
              <a:t>whenever,wherever,however</a:t>
            </a:r>
            <a:r>
              <a:rPr lang="en-US" altLang="zh-CN" dirty="0"/>
              <a:t>....)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24085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22479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名词性从句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宾语从句</a:t>
            </a:r>
            <a:endParaRPr lang="en-US" altLang="zh-CN" dirty="0" smtClean="0"/>
          </a:p>
          <a:p>
            <a:r>
              <a:rPr lang="zh-CN" altLang="en-US" dirty="0" smtClean="0"/>
              <a:t>表语从句</a:t>
            </a:r>
            <a:endParaRPr lang="en-US" altLang="zh-CN" dirty="0" smtClean="0"/>
          </a:p>
          <a:p>
            <a:r>
              <a:rPr lang="zh-CN" altLang="en-US" dirty="0"/>
              <a:t>主语</a:t>
            </a:r>
            <a:r>
              <a:rPr lang="zh-CN" altLang="en-US" dirty="0" smtClean="0"/>
              <a:t>从句</a:t>
            </a:r>
            <a:endParaRPr lang="en-US" altLang="zh-CN" dirty="0" smtClean="0"/>
          </a:p>
          <a:p>
            <a:r>
              <a:rPr lang="zh-CN" altLang="en-US" dirty="0" smtClean="0"/>
              <a:t>同位语从句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名词性</a:t>
            </a:r>
            <a:r>
              <a:rPr lang="zh-CN" altLang="en-US" dirty="0" smtClean="0"/>
              <a:t>从句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宾语从句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主句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连词</a:t>
            </a:r>
            <a:r>
              <a:rPr lang="en-US" altLang="zh-CN" dirty="0" smtClean="0"/>
              <a:t>+</a:t>
            </a:r>
            <a:r>
              <a:rPr lang="zh-CN" altLang="en-US" dirty="0" smtClean="0"/>
              <a:t>宾语从句</a:t>
            </a:r>
            <a:endParaRPr lang="en-US" altLang="zh-CN" dirty="0" smtClean="0"/>
          </a:p>
          <a:p>
            <a:r>
              <a:rPr lang="zh-CN" altLang="en-US" dirty="0"/>
              <a:t>引导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lvl="1"/>
            <a:r>
              <a:rPr lang="en-US" altLang="zh-CN" dirty="0"/>
              <a:t>That</a:t>
            </a:r>
            <a:r>
              <a:rPr lang="zh-CN" altLang="en-US" dirty="0"/>
              <a:t>、</a:t>
            </a:r>
            <a:r>
              <a:rPr lang="en-US" altLang="zh-CN" dirty="0"/>
              <a:t>whether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 what, who, </a:t>
            </a:r>
            <a:r>
              <a:rPr lang="en-US" altLang="zh-CN" dirty="0" smtClean="0"/>
              <a:t>whom, </a:t>
            </a:r>
            <a:r>
              <a:rPr lang="en-US" altLang="zh-CN" dirty="0"/>
              <a:t>which, </a:t>
            </a:r>
            <a:r>
              <a:rPr lang="en-US" altLang="zh-CN" dirty="0" smtClean="0"/>
              <a:t>whose</a:t>
            </a:r>
            <a:r>
              <a:rPr lang="zh-CN" altLang="en-US" dirty="0"/>
              <a:t>，</a:t>
            </a:r>
            <a:r>
              <a:rPr lang="en-US" altLang="zh-CN" dirty="0" smtClean="0"/>
              <a:t>when</a:t>
            </a:r>
            <a:r>
              <a:rPr lang="en-US" altLang="zh-CN" dirty="0"/>
              <a:t>, where, how, 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句子结构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简单句</a:t>
            </a:r>
            <a:endParaRPr lang="en-US" altLang="zh-CN" dirty="0" smtClean="0"/>
          </a:p>
          <a:p>
            <a:r>
              <a:rPr lang="zh-CN" altLang="en-US" dirty="0" smtClean="0"/>
              <a:t>并列句</a:t>
            </a:r>
            <a:endParaRPr lang="en-US" altLang="zh-CN" dirty="0" smtClean="0"/>
          </a:p>
          <a:p>
            <a:r>
              <a:rPr lang="zh-CN" altLang="en-US" dirty="0" smtClean="0"/>
              <a:t>复合句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86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名词性从句</a:t>
            </a:r>
            <a:r>
              <a:rPr lang="en-US" altLang="zh-CN" dirty="0"/>
              <a:t>—</a:t>
            </a:r>
            <a:r>
              <a:rPr lang="zh-CN" altLang="en-US" dirty="0"/>
              <a:t>宾语从句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12890"/>
            <a:ext cx="8596668" cy="4932609"/>
          </a:xfrm>
        </p:spPr>
        <p:txBody>
          <a:bodyPr/>
          <a:lstStyle/>
          <a:p>
            <a:r>
              <a:rPr lang="en-US" altLang="zh-CN" dirty="0" smtClean="0"/>
              <a:t>Some Situation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（1）当</a:t>
            </a:r>
            <a:r>
              <a:rPr lang="en-US" altLang="zh-CN" b="1" dirty="0">
                <a:solidFill>
                  <a:schemeClr val="accent2"/>
                </a:solidFill>
              </a:rPr>
              <a:t>that </a:t>
            </a:r>
            <a:r>
              <a:rPr lang="zh-CN" altLang="en-US" b="1" dirty="0">
                <a:solidFill>
                  <a:schemeClr val="accent2"/>
                </a:solidFill>
              </a:rPr>
              <a:t>从句与另一名词性从句并列作宾语时，第二个</a:t>
            </a:r>
            <a:r>
              <a:rPr lang="en-US" altLang="zh-CN" b="1" dirty="0">
                <a:solidFill>
                  <a:schemeClr val="accent2"/>
                </a:solidFill>
              </a:rPr>
              <a:t>that</a:t>
            </a:r>
            <a:r>
              <a:rPr lang="zh-CN" altLang="en-US" b="1" dirty="0">
                <a:solidFill>
                  <a:schemeClr val="accent2"/>
                </a:solidFill>
              </a:rPr>
              <a:t>不能省</a:t>
            </a:r>
            <a:r>
              <a:rPr lang="zh-CN" altLang="en-US" b="1" dirty="0" smtClean="0">
                <a:solidFill>
                  <a:schemeClr val="accent2"/>
                </a:solidFill>
              </a:rPr>
              <a:t>；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/>
              <a:t>Everyone knew what happened and </a:t>
            </a:r>
            <a:r>
              <a:rPr lang="en-US" altLang="zh-CN" b="1" dirty="0">
                <a:solidFill>
                  <a:srgbClr val="FF3300"/>
                </a:solidFill>
              </a:rPr>
              <a:t>that</a:t>
            </a:r>
            <a:r>
              <a:rPr lang="en-US" altLang="zh-CN" b="1" dirty="0"/>
              <a:t> she was worried. 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（2）当</a:t>
            </a:r>
            <a:r>
              <a:rPr lang="en-US" altLang="zh-CN" b="1" dirty="0">
                <a:solidFill>
                  <a:schemeClr val="accent2"/>
                </a:solidFill>
              </a:rPr>
              <a:t>that</a:t>
            </a:r>
            <a:r>
              <a:rPr lang="zh-CN" altLang="en-US" b="1" dirty="0">
                <a:solidFill>
                  <a:schemeClr val="accent2"/>
                </a:solidFill>
              </a:rPr>
              <a:t>作介词宾语时，</a:t>
            </a:r>
            <a:r>
              <a:rPr lang="en-US" altLang="zh-CN" b="1" dirty="0">
                <a:solidFill>
                  <a:schemeClr val="accent2"/>
                </a:solidFill>
              </a:rPr>
              <a:t>that</a:t>
            </a:r>
            <a:r>
              <a:rPr lang="zh-CN" altLang="en-US" b="1" dirty="0">
                <a:solidFill>
                  <a:schemeClr val="accent2"/>
                </a:solidFill>
              </a:rPr>
              <a:t>不可省掉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/>
              <a:t>The reason lies in </a:t>
            </a:r>
            <a:r>
              <a:rPr lang="en-US" altLang="zh-CN" b="1" dirty="0">
                <a:solidFill>
                  <a:srgbClr val="FF3300"/>
                </a:solidFill>
              </a:rPr>
              <a:t>that</a:t>
            </a:r>
            <a:r>
              <a:rPr lang="en-US" altLang="zh-CN" b="1" dirty="0"/>
              <a:t> she works harder than the others do</a:t>
            </a:r>
            <a:r>
              <a:rPr lang="en-US" altLang="zh-CN" b="1" dirty="0" smtClean="0"/>
              <a:t>.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（3）用</a:t>
            </a:r>
            <a:r>
              <a:rPr lang="en-US" altLang="zh-CN" b="1" dirty="0">
                <a:solidFill>
                  <a:schemeClr val="accent2"/>
                </a:solidFill>
              </a:rPr>
              <a:t>it</a:t>
            </a:r>
            <a:r>
              <a:rPr lang="zh-CN" altLang="en-US" b="1" dirty="0">
                <a:solidFill>
                  <a:schemeClr val="accent2"/>
                </a:solidFill>
              </a:rPr>
              <a:t>做形式宾语的宾语从句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 smtClean="0"/>
              <a:t>I </a:t>
            </a:r>
            <a:r>
              <a:rPr lang="en-US" altLang="zh-CN" b="1" dirty="0"/>
              <a:t>think it necessary </a:t>
            </a:r>
            <a:r>
              <a:rPr lang="en-US" altLang="zh-CN" b="1" dirty="0">
                <a:solidFill>
                  <a:srgbClr val="FF3300"/>
                </a:solidFill>
              </a:rPr>
              <a:t>that</a:t>
            </a:r>
            <a:r>
              <a:rPr lang="en-US" altLang="zh-CN" b="1" dirty="0"/>
              <a:t> you should read English aloud.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（</a:t>
            </a:r>
            <a:r>
              <a:rPr lang="en-US" altLang="zh-CN" b="1" dirty="0" smtClean="0">
                <a:solidFill>
                  <a:schemeClr val="accent2"/>
                </a:solidFill>
              </a:rPr>
              <a:t>4</a:t>
            </a:r>
            <a:r>
              <a:rPr lang="zh-CN" altLang="en-US" b="1" dirty="0" smtClean="0">
                <a:solidFill>
                  <a:schemeClr val="accent2"/>
                </a:solidFill>
              </a:rPr>
              <a:t>）在</a:t>
            </a:r>
            <a:r>
              <a:rPr lang="zh-CN" altLang="en-US" b="1" dirty="0">
                <a:solidFill>
                  <a:schemeClr val="accent2"/>
                </a:solidFill>
              </a:rPr>
              <a:t>主句为动词</a:t>
            </a:r>
            <a:r>
              <a:rPr lang="en-US" altLang="zh-CN" b="1" dirty="0">
                <a:solidFill>
                  <a:srgbClr val="FF0000"/>
                </a:solidFill>
              </a:rPr>
              <a:t>be</a:t>
            </a:r>
            <a:r>
              <a:rPr lang="zh-CN" altLang="en-US" b="1" dirty="0">
                <a:solidFill>
                  <a:schemeClr val="accent2"/>
                </a:solidFill>
              </a:rPr>
              <a:t>加某些</a:t>
            </a:r>
            <a:r>
              <a:rPr lang="zh-CN" altLang="en-US" b="1" dirty="0">
                <a:solidFill>
                  <a:srgbClr val="FF0000"/>
                </a:solidFill>
              </a:rPr>
              <a:t>形容词</a:t>
            </a:r>
            <a:r>
              <a:rPr lang="zh-CN" altLang="en-US" b="1" dirty="0">
                <a:solidFill>
                  <a:schemeClr val="accent2"/>
                </a:solidFill>
              </a:rPr>
              <a:t>（如</a:t>
            </a:r>
            <a:r>
              <a:rPr lang="en-US" altLang="zh-CN" b="1" dirty="0">
                <a:solidFill>
                  <a:schemeClr val="accent2"/>
                </a:solidFill>
              </a:rPr>
              <a:t>sorry, sure, afraid, glad</a:t>
            </a:r>
            <a:r>
              <a:rPr lang="zh-CN" altLang="en-US" b="1" dirty="0">
                <a:solidFill>
                  <a:schemeClr val="accent2"/>
                </a:solidFill>
              </a:rPr>
              <a:t>等）作表语时，后面所跟的省略</a:t>
            </a:r>
            <a:r>
              <a:rPr lang="en-US" altLang="zh-CN" b="1" dirty="0">
                <a:solidFill>
                  <a:schemeClr val="accent2"/>
                </a:solidFill>
              </a:rPr>
              <a:t>that</a:t>
            </a:r>
            <a:r>
              <a:rPr lang="zh-CN" altLang="en-US" b="1" dirty="0">
                <a:solidFill>
                  <a:schemeClr val="accent2"/>
                </a:solidFill>
              </a:rPr>
              <a:t>的从句也可算是宾语从句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We’re sure (that) our team will win </a:t>
            </a:r>
            <a:r>
              <a:rPr lang="en-US" altLang="zh-CN" b="1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5</a:t>
            </a:r>
            <a:r>
              <a:rPr lang="zh-CN" altLang="en-US" b="1" dirty="0">
                <a:solidFill>
                  <a:schemeClr val="accent2"/>
                </a:solidFill>
              </a:rPr>
              <a:t>）一些动词如</a:t>
            </a:r>
            <a:r>
              <a:rPr lang="en-US" altLang="zh-CN" b="1" dirty="0">
                <a:solidFill>
                  <a:schemeClr val="accent2"/>
                </a:solidFill>
              </a:rPr>
              <a:t>tell </a:t>
            </a:r>
            <a:r>
              <a:rPr lang="en-US" altLang="zh-CN" b="1" dirty="0" err="1">
                <a:solidFill>
                  <a:schemeClr val="accent2"/>
                </a:solidFill>
              </a:rPr>
              <a:t>sb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sth</a:t>
            </a:r>
            <a:r>
              <a:rPr lang="en-US" altLang="zh-CN" b="1" dirty="0">
                <a:solidFill>
                  <a:schemeClr val="accent2"/>
                </a:solidFill>
              </a:rPr>
              <a:t> that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I asked him where I could get so much money .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6</a:t>
            </a:r>
            <a:r>
              <a:rPr lang="zh-CN" altLang="en-US" b="1" dirty="0">
                <a:solidFill>
                  <a:schemeClr val="accent2"/>
                </a:solidFill>
              </a:rPr>
              <a:t>）</a:t>
            </a:r>
            <a:r>
              <a:rPr lang="en-US" altLang="zh-CN" b="1" dirty="0">
                <a:solidFill>
                  <a:schemeClr val="accent2"/>
                </a:solidFill>
              </a:rPr>
              <a:t> it</a:t>
            </a:r>
            <a:r>
              <a:rPr lang="zh-CN" altLang="en-US" b="1" dirty="0">
                <a:solidFill>
                  <a:schemeClr val="accent2"/>
                </a:solidFill>
              </a:rPr>
              <a:t>常可以放在动词</a:t>
            </a:r>
            <a:r>
              <a:rPr lang="en-US" altLang="zh-CN" b="1" dirty="0">
                <a:solidFill>
                  <a:schemeClr val="accent2"/>
                </a:solidFill>
              </a:rPr>
              <a:t>think, find, consider, believe, feel, make</a:t>
            </a:r>
            <a:r>
              <a:rPr lang="zh-CN" altLang="en-US" b="1" dirty="0">
                <a:solidFill>
                  <a:schemeClr val="accent2"/>
                </a:solidFill>
              </a:rPr>
              <a:t>等后作为形式宾语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/>
              <a:t>We heard it that she would get married next month.</a:t>
            </a:r>
          </a:p>
          <a:p>
            <a:pPr lvl="1">
              <a:lnSpc>
                <a:spcPct val="90000"/>
              </a:lnSpc>
            </a:pP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名词性从句</a:t>
            </a:r>
            <a:r>
              <a:rPr lang="en-US" altLang="zh-CN" dirty="0" smtClean="0"/>
              <a:t>—</a:t>
            </a:r>
            <a:r>
              <a:rPr lang="zh-CN" altLang="en-US" dirty="0"/>
              <a:t>表语</a:t>
            </a:r>
            <a:r>
              <a:rPr lang="zh-CN" altLang="en-US" dirty="0" smtClean="0"/>
              <a:t>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句子结构</a:t>
            </a:r>
            <a:endParaRPr lang="en-US" altLang="zh-CN" dirty="0" smtClean="0"/>
          </a:p>
          <a:p>
            <a:pPr marL="742950" lvl="2" indent="-342900"/>
            <a:r>
              <a:rPr lang="zh-CN" altLang="en-US" sz="1600" dirty="0"/>
              <a:t>主语</a:t>
            </a:r>
            <a:r>
              <a:rPr lang="en-US" altLang="zh-CN" sz="1600" dirty="0"/>
              <a:t>+</a:t>
            </a:r>
            <a:r>
              <a:rPr lang="zh-CN" altLang="en-US" sz="1600" dirty="0"/>
              <a:t>系动词</a:t>
            </a:r>
            <a:r>
              <a:rPr lang="en-US" altLang="zh-CN" sz="1600" dirty="0"/>
              <a:t>+</a:t>
            </a:r>
            <a:r>
              <a:rPr lang="zh-CN" altLang="en-US" sz="1600" dirty="0"/>
              <a:t>表语</a:t>
            </a:r>
            <a:r>
              <a:rPr lang="zh-CN" altLang="en-US" sz="1600" dirty="0" smtClean="0"/>
              <a:t>从句</a:t>
            </a:r>
            <a:endParaRPr lang="en-US" altLang="zh-CN" b="1" dirty="0"/>
          </a:p>
          <a:p>
            <a:pPr marL="342900" lvl="1" indent="-342900"/>
            <a:r>
              <a:rPr lang="zh-CN" altLang="en-US" sz="1800" dirty="0" smtClean="0"/>
              <a:t>系动词</a:t>
            </a:r>
            <a:endParaRPr lang="en-US" altLang="zh-CN" sz="1800" dirty="0" smtClean="0"/>
          </a:p>
          <a:p>
            <a:pPr marL="742950" lvl="2" indent="-342900"/>
            <a:r>
              <a:rPr lang="en-US" altLang="zh-CN" sz="1600" dirty="0"/>
              <a:t>be, look, remain, seem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342900" lvl="1" indent="-342900"/>
            <a:r>
              <a:rPr lang="zh-CN" altLang="en-US" sz="1800" dirty="0"/>
              <a:t>连接</a:t>
            </a:r>
            <a:r>
              <a:rPr lang="zh-CN" altLang="en-US" sz="1800" dirty="0" smtClean="0"/>
              <a:t>词</a:t>
            </a:r>
            <a:endParaRPr lang="en-US" altLang="zh-CN" sz="1800" dirty="0" smtClean="0"/>
          </a:p>
          <a:p>
            <a:pPr marL="742950" lvl="2" indent="-342900"/>
            <a:r>
              <a:rPr lang="zh-CN" altLang="zh-CN" b="1" dirty="0">
                <a:solidFill>
                  <a:srgbClr val="333300"/>
                </a:solidFill>
                <a:latin typeface="Arial" panose="020B0604020202020204" pitchFamily="34" charset="0"/>
              </a:rPr>
              <a:t>that / whether </a:t>
            </a:r>
            <a:r>
              <a:rPr lang="zh-CN" altLang="zh-CN" b="1" dirty="0">
                <a:solidFill>
                  <a:srgbClr val="FF0066"/>
                </a:solidFill>
                <a:latin typeface="Arial" panose="020B0604020202020204" pitchFamily="34" charset="0"/>
              </a:rPr>
              <a:t>/as if /as though（ if </a:t>
            </a:r>
            <a:r>
              <a:rPr lang="zh-CN" altLang="en-US" b="1" dirty="0">
                <a:solidFill>
                  <a:srgbClr val="FF0066"/>
                </a:solidFill>
                <a:latin typeface="Arial" panose="020B0604020202020204" pitchFamily="34" charset="0"/>
              </a:rPr>
              <a:t>不    引导    表语从句</a:t>
            </a:r>
            <a:r>
              <a:rPr lang="zh-CN" altLang="en-US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)</a:t>
            </a:r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742950" lvl="2" indent="-342900"/>
            <a:r>
              <a:rPr lang="zh-CN" altLang="zh-CN" b="1" dirty="0">
                <a:solidFill>
                  <a:srgbClr val="333300"/>
                </a:solidFill>
                <a:latin typeface="Arial" panose="020B0604020202020204" pitchFamily="34" charset="0"/>
              </a:rPr>
              <a:t>who / whom / whose / which / </a:t>
            </a:r>
            <a:r>
              <a:rPr lang="zh-CN" altLang="zh-CN" b="1" dirty="0" smtClean="0">
                <a:solidFill>
                  <a:srgbClr val="333300"/>
                </a:solidFill>
                <a:latin typeface="Arial" panose="020B0604020202020204" pitchFamily="34" charset="0"/>
              </a:rPr>
              <a:t>what</a:t>
            </a:r>
            <a:endParaRPr lang="en-US" altLang="zh-CN" b="1" dirty="0" smtClean="0">
              <a:solidFill>
                <a:srgbClr val="333300"/>
              </a:solidFill>
              <a:latin typeface="Arial" panose="020B0604020202020204" pitchFamily="34" charset="0"/>
            </a:endParaRPr>
          </a:p>
          <a:p>
            <a:pPr marL="742950" lvl="2" indent="-342900"/>
            <a:r>
              <a:rPr lang="zh-CN" altLang="zh-CN" b="1" dirty="0">
                <a:solidFill>
                  <a:srgbClr val="333300"/>
                </a:solidFill>
                <a:latin typeface="Arial" panose="020B0604020202020204" pitchFamily="34" charset="0"/>
              </a:rPr>
              <a:t>when / where / why / how / because</a:t>
            </a:r>
            <a:r>
              <a:rPr lang="zh-CN" altLang="zh-CN" sz="1200" b="1" dirty="0">
                <a:solidFill>
                  <a:srgbClr val="333300"/>
                </a:solidFill>
                <a:latin typeface="Arial" panose="020B0604020202020204" pitchFamily="34" charset="0"/>
              </a:rPr>
              <a:t> </a:t>
            </a:r>
            <a:endParaRPr lang="en-US" altLang="zh-CN" sz="1200" b="1" dirty="0">
              <a:solidFill>
                <a:srgbClr val="333300"/>
              </a:solidFill>
              <a:latin typeface="Arial" panose="020B0604020202020204" pitchFamily="34" charset="0"/>
            </a:endParaRPr>
          </a:p>
          <a:p>
            <a:pPr marL="342900" lvl="1" indent="-342900"/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Note</a:t>
            </a:r>
          </a:p>
          <a:p>
            <a:pPr marL="742950" lvl="2" indent="-342900"/>
            <a:r>
              <a:rPr lang="en-US" altLang="zh-CN" sz="1600" dirty="0"/>
              <a:t>if</a:t>
            </a:r>
            <a:r>
              <a:rPr lang="zh-CN" altLang="en-US" sz="1600" dirty="0"/>
              <a:t>不能引导表语从句</a:t>
            </a:r>
            <a:r>
              <a:rPr lang="en-US" altLang="zh-CN" sz="1600" dirty="0"/>
              <a:t>.</a:t>
            </a:r>
          </a:p>
          <a:p>
            <a:pPr marL="342900" lvl="1" indent="-342900"/>
            <a:endParaRPr lang="zh-CN" altLang="en-US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lvl="1" indent="-34290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426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名词性从句</a:t>
            </a:r>
            <a:r>
              <a:rPr lang="en-US" altLang="zh-CN" dirty="0" smtClean="0"/>
              <a:t>—</a:t>
            </a:r>
            <a:r>
              <a:rPr lang="zh-CN" altLang="en-US" dirty="0"/>
              <a:t>主语</a:t>
            </a:r>
            <a:r>
              <a:rPr lang="zh-CN" altLang="en-US" dirty="0" smtClean="0"/>
              <a:t>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5312535"/>
          </a:xfrm>
        </p:spPr>
        <p:txBody>
          <a:bodyPr>
            <a:normAutofit/>
          </a:bodyPr>
          <a:lstStyle/>
          <a:p>
            <a:r>
              <a:rPr lang="zh-CN" altLang="en-US" dirty="0"/>
              <a:t>主语从句：从句在句中充当主语成分</a:t>
            </a:r>
          </a:p>
          <a:p>
            <a:pPr lvl="1"/>
            <a:r>
              <a:rPr lang="zh-CN" altLang="zh-CN" dirty="0"/>
              <a:t>That he will succeed is certain .</a:t>
            </a:r>
          </a:p>
          <a:p>
            <a:r>
              <a:rPr lang="zh-CN" altLang="en-US" dirty="0" smtClean="0"/>
              <a:t>形式主语</a:t>
            </a:r>
            <a:endParaRPr lang="en-US" altLang="zh-CN" dirty="0" smtClean="0"/>
          </a:p>
          <a:p>
            <a:pPr lvl="1"/>
            <a:r>
              <a:rPr lang="en-US" altLang="zh-CN" dirty="0"/>
              <a:t>It’ possible/important/necessary/clear… that……</a:t>
            </a:r>
          </a:p>
          <a:p>
            <a:pPr lvl="1"/>
            <a:r>
              <a:rPr lang="en-US" altLang="zh-CN" dirty="0"/>
              <a:t>It’s said/ reported… that..</a:t>
            </a:r>
          </a:p>
          <a:p>
            <a:pPr lvl="1"/>
            <a:r>
              <a:rPr lang="en-US" altLang="zh-CN" dirty="0"/>
              <a:t>It seems/appears/happens.. that…</a:t>
            </a:r>
          </a:p>
          <a:p>
            <a:pPr lvl="1"/>
            <a:r>
              <a:rPr lang="en-US" altLang="zh-CN" dirty="0"/>
              <a:t>It’s no wonder that…</a:t>
            </a:r>
          </a:p>
          <a:p>
            <a:pPr lvl="1"/>
            <a:r>
              <a:rPr lang="en-US" altLang="zh-CN" dirty="0"/>
              <a:t>It’s a pity/a fact /a common knowledge</a:t>
            </a:r>
            <a:r>
              <a:rPr lang="zh-CN" altLang="en-US" dirty="0"/>
              <a:t> / </a:t>
            </a:r>
            <a:r>
              <a:rPr lang="en-US" altLang="zh-CN" dirty="0"/>
              <a:t>a common saying….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作形式主语,主语从句放在后面作真正的主语.</a:t>
            </a:r>
            <a:endParaRPr lang="en-US" altLang="zh-CN" dirty="0"/>
          </a:p>
          <a:p>
            <a:pPr lvl="1"/>
            <a:r>
              <a:rPr lang="en-US" altLang="zh-CN" dirty="0"/>
              <a:t>That we shall be late is certain.</a:t>
            </a:r>
          </a:p>
          <a:p>
            <a:pPr lvl="1"/>
            <a:r>
              <a:rPr lang="en-US" altLang="zh-CN" dirty="0"/>
              <a:t> It’s certain that we shall be late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Solution method</a:t>
            </a:r>
            <a:endParaRPr lang="en-US" altLang="zh-CN" dirty="0"/>
          </a:p>
          <a:p>
            <a:pPr lvl="1"/>
            <a:r>
              <a:rPr lang="zh-CN" altLang="en-US" dirty="0" smtClean="0">
                <a:latin typeface="Arial" panose="020B0604020202020204" pitchFamily="34" charset="0"/>
              </a:rPr>
              <a:t>找到主句的谓语，</a:t>
            </a:r>
            <a:r>
              <a:rPr lang="en-US" altLang="zh-CN" dirty="0" smtClean="0">
                <a:latin typeface="Arial" panose="020B0604020202020204" pitchFamily="34" charset="0"/>
              </a:rPr>
              <a:t>parse</a:t>
            </a:r>
            <a:r>
              <a:rPr lang="zh-CN" altLang="en-US" dirty="0" smtClean="0">
                <a:latin typeface="Arial" panose="020B0604020202020204" pitchFamily="34" charset="0"/>
              </a:rPr>
              <a:t>结构大部分可以解决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75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名词性从句</a:t>
            </a:r>
            <a:r>
              <a:rPr lang="en-US" altLang="zh-CN" dirty="0" smtClean="0"/>
              <a:t>—</a:t>
            </a:r>
            <a:r>
              <a:rPr lang="zh-CN" altLang="en-US" dirty="0"/>
              <a:t>同位语</a:t>
            </a:r>
            <a:r>
              <a:rPr lang="zh-CN" altLang="en-US" dirty="0" smtClean="0"/>
              <a:t>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句子结构</a:t>
            </a:r>
          </a:p>
          <a:p>
            <a:pPr marL="742950" lvl="2" indent="-342900"/>
            <a:r>
              <a:rPr lang="en-US" altLang="zh-CN" sz="1600" dirty="0" err="1" smtClean="0"/>
              <a:t>Abs_n</a:t>
            </a:r>
            <a:r>
              <a:rPr lang="en-US" altLang="zh-CN" sz="1600" dirty="0" smtClean="0"/>
              <a:t>+ </a:t>
            </a:r>
            <a:r>
              <a:rPr lang="zh-CN" altLang="en-US" sz="1600" dirty="0"/>
              <a:t>连接词 + </a:t>
            </a:r>
            <a:r>
              <a:rPr lang="zh-CN" altLang="en-US" sz="1600" dirty="0" smtClean="0"/>
              <a:t>从句</a:t>
            </a:r>
            <a:endParaRPr lang="en-US" altLang="zh-CN" sz="1600" dirty="0" smtClean="0"/>
          </a:p>
          <a:p>
            <a:pPr marL="342900" lvl="1" indent="-342900"/>
            <a:r>
              <a:rPr lang="en-US" altLang="zh-CN" sz="1800" dirty="0" err="1" smtClean="0"/>
              <a:t>Abs_n</a:t>
            </a:r>
            <a:endParaRPr lang="en-US" altLang="zh-CN" sz="1800" dirty="0" smtClean="0"/>
          </a:p>
          <a:p>
            <a:pPr marL="742950" lvl="2" indent="-342900"/>
            <a:r>
              <a:rPr lang="zh-CN" altLang="en-US" sz="1600" dirty="0"/>
              <a:t>（ </a:t>
            </a:r>
            <a:r>
              <a:rPr lang="zh-CN" altLang="zh-CN" sz="1600" dirty="0"/>
              <a:t>idea ；belief ； fact ； truth ； problem ；news </a:t>
            </a:r>
            <a:r>
              <a:rPr lang="zh-CN" altLang="en-US" sz="1600" dirty="0"/>
              <a:t>等）</a:t>
            </a:r>
            <a:endParaRPr lang="en-US" altLang="zh-CN" sz="1600" dirty="0"/>
          </a:p>
          <a:p>
            <a:pPr marL="342900" lvl="1" indent="-342900"/>
            <a:r>
              <a:rPr lang="zh-CN" altLang="en-US" sz="1800" dirty="0"/>
              <a:t>名词</a:t>
            </a:r>
            <a:r>
              <a:rPr lang="zh-CN" altLang="zh-CN" sz="1800" dirty="0"/>
              <a:t>demand, suggestion, proposal, advice </a:t>
            </a:r>
            <a:r>
              <a:rPr lang="zh-CN" altLang="en-US" sz="1800" dirty="0" smtClean="0"/>
              <a:t>等</a:t>
            </a:r>
            <a:r>
              <a:rPr lang="zh-CN" altLang="en-US" sz="1800" dirty="0"/>
              <a:t>词后的同位语从句的语气要用虚拟语气</a:t>
            </a:r>
            <a:r>
              <a:rPr lang="zh-CN" altLang="en-US" sz="1800" dirty="0" smtClean="0"/>
              <a:t>,结构</a:t>
            </a:r>
            <a:r>
              <a:rPr lang="zh-CN" altLang="en-US" sz="1800" dirty="0"/>
              <a:t>为 </a:t>
            </a:r>
            <a:r>
              <a:rPr lang="zh-CN" altLang="zh-CN" sz="1800" dirty="0"/>
              <a:t>should + do, should </a:t>
            </a:r>
            <a:r>
              <a:rPr lang="zh-CN" altLang="en-US" sz="1800" dirty="0"/>
              <a:t>可省略  </a:t>
            </a:r>
          </a:p>
          <a:p>
            <a:pPr marL="742950" lvl="2" indent="-342900"/>
            <a:r>
              <a:rPr lang="zh-CN" altLang="zh-CN" sz="1600" dirty="0"/>
              <a:t>He gave me a suggestion that I ( should </a:t>
            </a:r>
            <a:r>
              <a:rPr lang="zh-CN" altLang="zh-CN" sz="1600" dirty="0" smtClean="0"/>
              <a:t>) </a:t>
            </a:r>
            <a:r>
              <a:rPr lang="zh-CN" altLang="zh-CN" sz="1600" dirty="0"/>
              <a:t>be calm now.</a:t>
            </a:r>
            <a:endParaRPr lang="en-US" altLang="zh-CN" sz="1600" dirty="0"/>
          </a:p>
          <a:p>
            <a:pPr marL="342900" lvl="1" indent="-342900"/>
            <a:r>
              <a:rPr lang="en-US" altLang="zh-CN" sz="1800" dirty="0" smtClean="0"/>
              <a:t>That</a:t>
            </a:r>
            <a:r>
              <a:rPr lang="zh-CN" altLang="en-US" sz="1800" dirty="0" smtClean="0"/>
              <a:t>在句子中补充当任何成分，如果充当则为定语从句</a:t>
            </a:r>
            <a:endParaRPr lang="en-US" altLang="zh-CN" sz="1800" dirty="0" smtClean="0"/>
          </a:p>
          <a:p>
            <a:pPr marL="742950" lvl="2" indent="-342900"/>
            <a:r>
              <a:rPr lang="en-US" altLang="zh-CN" dirty="0"/>
              <a:t>The hope that she expressed is that they would come to visit China again.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反意疑问句</a:t>
            </a:r>
            <a:r>
              <a:rPr lang="en-US" altLang="zh-CN" dirty="0" smtClean="0"/>
              <a:t>(Parse Tree</a:t>
            </a:r>
            <a:r>
              <a:rPr lang="zh-CN" altLang="en-US" dirty="0"/>
              <a:t>一般认定有两个主语和谓语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主谓宾</a:t>
            </a:r>
            <a:r>
              <a:rPr lang="zh-CN" altLang="en-US" dirty="0" smtClean="0"/>
              <a:t>宾补</a:t>
            </a:r>
            <a:r>
              <a:rPr lang="en-US" altLang="zh-CN" dirty="0" smtClean="0"/>
              <a:t>(parse tree </a:t>
            </a:r>
            <a:r>
              <a:rPr lang="zh-CN" altLang="en-US" dirty="0" smtClean="0"/>
              <a:t>一般认定有两个主语和谓语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并列句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表递进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并列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表</a:t>
            </a:r>
            <a:r>
              <a:rPr lang="zh-CN" altLang="en-US" dirty="0" smtClean="0"/>
              <a:t>转折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有的认为是并列句、有的认为原因状语从句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5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并列句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递进关系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only…but also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not…but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01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并列句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转折关系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whereas(whereas</a:t>
            </a:r>
            <a:r>
              <a:rPr lang="zh-CN" altLang="en-US" dirty="0" smtClean="0"/>
              <a:t>可以引导让步状语从句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6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并列句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表示选择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otherwise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7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endParaRPr lang="en-US" altLang="zh-CN" dirty="0" smtClean="0"/>
          </a:p>
          <a:p>
            <a:r>
              <a:rPr lang="zh-CN" altLang="en-US" dirty="0"/>
              <a:t>名词</a:t>
            </a:r>
            <a:r>
              <a:rPr lang="zh-CN" altLang="en-US" dirty="0" smtClean="0"/>
              <a:t>性从句</a:t>
            </a:r>
            <a:endParaRPr lang="en-US" altLang="zh-CN" dirty="0" smtClean="0"/>
          </a:p>
          <a:p>
            <a:r>
              <a:rPr lang="zh-CN" altLang="en-US" dirty="0"/>
              <a:t>定语从句</a:t>
            </a:r>
          </a:p>
        </p:txBody>
      </p:sp>
    </p:spTree>
    <p:extLst>
      <p:ext uri="{BB962C8B-B14F-4D97-AF65-F5344CB8AC3E}">
        <p14:creationId xmlns:p14="http://schemas.microsoft.com/office/powerpoint/2010/main" val="65098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地点</a:t>
            </a:r>
            <a:endParaRPr lang="en-US" altLang="zh-CN" dirty="0" smtClean="0"/>
          </a:p>
          <a:p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让步</a:t>
            </a:r>
            <a:endParaRPr lang="en-US" altLang="zh-CN" dirty="0" smtClean="0"/>
          </a:p>
          <a:p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383152280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848</TotalTime>
  <Words>811</Words>
  <Application>Microsoft Office PowerPoint</Application>
  <PresentationFormat>宽屏</PresentationFormat>
  <Paragraphs>121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华文新魏</vt:lpstr>
      <vt:lpstr>Arial</vt:lpstr>
      <vt:lpstr>Trebuchet MS</vt:lpstr>
      <vt:lpstr>Wingdings 3</vt:lpstr>
      <vt:lpstr>平面</vt:lpstr>
      <vt:lpstr>Sentence Summary</vt:lpstr>
      <vt:lpstr>句子结构</vt:lpstr>
      <vt:lpstr>简单句</vt:lpstr>
      <vt:lpstr>并列句</vt:lpstr>
      <vt:lpstr>并列句—递进关系</vt:lpstr>
      <vt:lpstr>并列句—转折关系</vt:lpstr>
      <vt:lpstr>并列句—表示选择</vt:lpstr>
      <vt:lpstr>复合句</vt:lpstr>
      <vt:lpstr>状语从句</vt:lpstr>
      <vt:lpstr>状语从句—时间状语</vt:lpstr>
      <vt:lpstr>状语从句—地点状语</vt:lpstr>
      <vt:lpstr>状语从句—条件状语</vt:lpstr>
      <vt:lpstr>状语从句—原因状语</vt:lpstr>
      <vt:lpstr>状语从句—结果状语</vt:lpstr>
      <vt:lpstr>状语从句—目的状语</vt:lpstr>
      <vt:lpstr>状语从句—方式状语</vt:lpstr>
      <vt:lpstr>状语从句—让步状语</vt:lpstr>
      <vt:lpstr>名词性从句</vt:lpstr>
      <vt:lpstr>名词性从句—宾语从句</vt:lpstr>
      <vt:lpstr>名词性从句—宾语从句</vt:lpstr>
      <vt:lpstr>名词性从句—表语从句</vt:lpstr>
      <vt:lpstr>名词性从句—主语从句</vt:lpstr>
      <vt:lpstr>名词性从句—同位语从句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Summary</dc:title>
  <dc:creator>HaiTao Cui</dc:creator>
  <cp:lastModifiedBy>HaiTao Cui</cp:lastModifiedBy>
  <cp:revision>72</cp:revision>
  <dcterms:created xsi:type="dcterms:W3CDTF">2015-03-03T00:48:09Z</dcterms:created>
  <dcterms:modified xsi:type="dcterms:W3CDTF">2015-03-06T06:17:46Z</dcterms:modified>
</cp:coreProperties>
</file>