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69" r:id="rId3"/>
    <p:sldId id="257" r:id="rId4"/>
    <p:sldId id="258" r:id="rId5"/>
    <p:sldId id="259" r:id="rId6"/>
    <p:sldId id="260" r:id="rId7"/>
    <p:sldId id="261" r:id="rId8"/>
    <p:sldId id="262" r:id="rId9"/>
    <p:sldId id="263" r:id="rId10"/>
    <p:sldId id="264" r:id="rId11"/>
    <p:sldId id="297" r:id="rId12"/>
    <p:sldId id="265" r:id="rId13"/>
    <p:sldId id="266" r:id="rId14"/>
    <p:sldId id="267" r:id="rId15"/>
    <p:sldId id="268" r:id="rId16"/>
    <p:sldId id="270" r:id="rId17"/>
    <p:sldId id="271" r:id="rId18"/>
    <p:sldId id="272" r:id="rId19"/>
    <p:sldId id="33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9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9DFB47-5FF5-48CB-9379-A4BA222A3323}" type="datetimeFigureOut">
              <a:rPr lang="zh-CN" altLang="en-US" smtClean="0"/>
              <a:t>2014/12/26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BA90E-953B-4B6C-84A4-2514D68783D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Information Extraction, Automatic</a:t>
            </a:r>
            <a:endParaRPr lang="zh-CN" altLang="en-US" dirty="0"/>
          </a:p>
        </p:txBody>
      </p:sp>
      <p:sp>
        <p:nvSpPr>
          <p:cNvPr id="4" name="灯片编号占位符 3"/>
          <p:cNvSpPr>
            <a:spLocks noGrp="1"/>
          </p:cNvSpPr>
          <p:nvPr>
            <p:ph type="sldNum" sz="quarter" idx="10"/>
          </p:nvPr>
        </p:nvSpPr>
        <p:spPr/>
        <p:txBody>
          <a:bodyPr/>
          <a:lstStyle/>
          <a:p>
            <a:fld id="{BDC63C54-EDA8-49DC-A804-0E206DAA5AFA}" type="slidenum">
              <a:rPr lang="zh-CN" altLang="en-US" smtClean="0"/>
              <a:pPr/>
              <a:t>45</a:t>
            </a:fld>
            <a:endParaRPr lang="zh-CN" altLang="en-US"/>
          </a:p>
        </p:txBody>
      </p:sp>
    </p:spTree>
    <p:extLst>
      <p:ext uri="{BB962C8B-B14F-4D97-AF65-F5344CB8AC3E}">
        <p14:creationId xmlns:p14="http://schemas.microsoft.com/office/powerpoint/2010/main" xmlns="" val="1418776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BDC63C54-EDA8-49DC-A804-0E206DAA5AFA}" type="slidenum">
              <a:rPr lang="zh-CN" altLang="en-US" smtClean="0"/>
              <a:pPr/>
              <a:t>60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BDC63C54-EDA8-49DC-A804-0E206DAA5AFA}" type="slidenum">
              <a:rPr lang="zh-CN" altLang="en-US" smtClean="0"/>
              <a:pPr/>
              <a:t>71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nlp.stanford.edu/software/bioprocess/" TargetMode="External"/><Relationship Id="rId2" Type="http://schemas.openxmlformats.org/officeDocument/2006/relationships/hyperlink" Target="http://nlp.stanford.edu/ner/index.shtml" TargetMode="External"/><Relationship Id="rId1" Type="http://schemas.openxmlformats.org/officeDocument/2006/relationships/slideLayout" Target="../slideLayouts/slideLayout2.xml"/><Relationship Id="rId6" Type="http://schemas.openxmlformats.org/officeDocument/2006/relationships/hyperlink" Target="http://nlp.stanford.edu/projects/natlog.shtml" TargetMode="External"/><Relationship Id="rId5" Type="http://schemas.openxmlformats.org/officeDocument/2006/relationships/hyperlink" Target="http://nlp.stanford.edu/projects/kbp/" TargetMode="External"/><Relationship Id="rId4" Type="http://schemas.openxmlformats.org/officeDocument/2006/relationships/hyperlink" Target="http://nlp.stanford.edu/projects/coref.sht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nlp.stanford.edu/software/bioproces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nlp.stanford.edu/projects/coref.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nlp.stanford.edu/projects/natlog.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nlp.stanford.edu/software/sempr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nlp.stanford.edu/software/semp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nlp.stanford.edu/projects/text2scen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nlp.stanford.edu/projects/social.s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nlp.stanford.edu/projects/social.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nlp.stanford.edu/projects/DropoutLearning.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nlp.stanford.edu/projects/DeepLearningInNaturalLanguageProcessing.s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nlp.stanford.edu/projects/stat-parsing.s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nlp.stanford.edu/software/lex-parser.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nlp.stanford.edu/projects/mt.s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nlp.stanford.edu/~mgalley/papers/nist_mt09.pdf" TargetMode="External"/><Relationship Id="rId2" Type="http://schemas.openxmlformats.org/officeDocument/2006/relationships/hyperlink" Target="http://www-nlp.stanford.edu/~mgalley/papers/nist_mt08.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nlp.stanford.edu/projects/speech.shtml" TargetMode="External"/><Relationship Id="rId2" Type="http://schemas.openxmlformats.org/officeDocument/2006/relationships/hyperlink" Target="http://nlp.stanford.edu/projects/dialog.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reference" TargetMode="External"/><Relationship Id="rId2" Type="http://schemas.openxmlformats.org/officeDocument/2006/relationships/hyperlink" Target="http://en.wikipedia.org/wiki/Named_entity_recognition" TargetMode="External"/><Relationship Id="rId1" Type="http://schemas.openxmlformats.org/officeDocument/2006/relationships/slideLayout" Target="../slideLayouts/slideLayout2.xml"/><Relationship Id="rId4" Type="http://schemas.openxmlformats.org/officeDocument/2006/relationships/hyperlink" Target="http://en.wikipedia.org/wiki/Relationship_extraction"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nlp.stanford.edu/projects/time.shtml" TargetMode="External"/><Relationship Id="rId2" Type="http://schemas.openxmlformats.org/officeDocument/2006/relationships/hyperlink" Target="http://nlp.stanford.edu/projects/up-gi.shtml" TargetMode="External"/><Relationship Id="rId1" Type="http://schemas.openxmlformats.org/officeDocument/2006/relationships/slideLayout" Target="../slideLayouts/slideLayout2.xml"/><Relationship Id="rId6" Type="http://schemas.openxmlformats.org/officeDocument/2006/relationships/hyperlink" Target="http://nlp.stanford.edu/projects/crosslingual-projection.shtml" TargetMode="External"/><Relationship Id="rId5" Type="http://schemas.openxmlformats.org/officeDocument/2006/relationships/hyperlink" Target="http://nlp.stanford.edu/projects/narratives.shtml" TargetMode="External"/><Relationship Id="rId4" Type="http://schemas.openxmlformats.org/officeDocument/2006/relationships/hyperlink" Target="http://nlp.stanford.edu/projects/sem-ind.s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nlp.stanford.edu/projects/arabic.shtml" TargetMode="External"/><Relationship Id="rId2" Type="http://schemas.openxmlformats.org/officeDocument/2006/relationships/hyperlink" Target="http://nlp.stanford.edu/projects/chinese-nlp.shtml" TargetMode="External"/><Relationship Id="rId1" Type="http://schemas.openxmlformats.org/officeDocument/2006/relationships/slideLayout" Target="../slideLayouts/slideLayout2.xml"/><Relationship Id="rId4" Type="http://schemas.openxmlformats.org/officeDocument/2006/relationships/hyperlink" Target="http://nlp.stanford.edu/software/stanford-dependencies.shtml"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www.ltg.ed.ac.uk/projects/EASIE" TargetMode="External"/><Relationship Id="rId3" Type="http://schemas.openxmlformats.org/officeDocument/2006/relationships/hyperlink" Target="http://nlp.stanford.edu/projects/narratives.shtml" TargetMode="External"/><Relationship Id="rId7" Type="http://schemas.openxmlformats.org/officeDocument/2006/relationships/hyperlink" Target="http://www.ltg.ed.ac.uk/seer/" TargetMode="External"/><Relationship Id="rId12" Type="http://schemas.openxmlformats.org/officeDocument/2006/relationships/hyperlink" Target="http://nlp.stanford.edu/projects/contradiction/" TargetMode="External"/><Relationship Id="rId2" Type="http://schemas.openxmlformats.org/officeDocument/2006/relationships/hyperlink" Target="http://nlp.stanford.edu/projects/mimir.shtml" TargetMode="External"/><Relationship Id="rId1" Type="http://schemas.openxmlformats.org/officeDocument/2006/relationships/slideLayout" Target="../slideLayouts/slideLayout2.xml"/><Relationship Id="rId6" Type="http://schemas.openxmlformats.org/officeDocument/2006/relationships/hyperlink" Target="http://nlp.stanford.edu/kirrkirr/" TargetMode="External"/><Relationship Id="rId11" Type="http://schemas.openxmlformats.org/officeDocument/2006/relationships/hyperlink" Target="http://nlp.stanford.edu/projects/stat-tagging.shtml" TargetMode="External"/><Relationship Id="rId5" Type="http://schemas.openxmlformats.org/officeDocument/2006/relationships/hyperlink" Target="http://nlp.stanford.edu/projects/pagerank.shtml" TargetMode="External"/><Relationship Id="rId10" Type="http://schemas.openxmlformats.org/officeDocument/2006/relationships/hyperlink" Target="http://nlp.stanford.edu/projects/nlkr/" TargetMode="External"/><Relationship Id="rId4" Type="http://schemas.openxmlformats.org/officeDocument/2006/relationships/hyperlink" Target="http://nlp.stanford.edu/projects/sem-ind.shtml" TargetMode="External"/><Relationship Id="rId9" Type="http://schemas.openxmlformats.org/officeDocument/2006/relationships/hyperlink" Target="http://nlp.stanford.edu/projects/shallow-parsing.s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Named_entity_recognit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naphora_(linguistics)" TargetMode="External"/><Relationship Id="rId2" Type="http://schemas.openxmlformats.org/officeDocument/2006/relationships/hyperlink" Target="http://en.wikipedia.org/wiki/Coreferenc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Relationship_extracti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Text_corpus" TargetMode="External"/><Relationship Id="rId2" Type="http://schemas.openxmlformats.org/officeDocument/2006/relationships/hyperlink" Target="http://en.wikipedia.org/wiki/Terminology_extra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80728"/>
            <a:ext cx="7772400" cy="1470025"/>
          </a:xfrm>
        </p:spPr>
        <p:txBody>
          <a:bodyPr/>
          <a:lstStyle/>
          <a:p>
            <a:r>
              <a:rPr lang="en-US" altLang="zh-CN" dirty="0" smtClean="0"/>
              <a:t>Information Extract</a:t>
            </a:r>
            <a:endParaRPr lang="zh-CN" altLang="en-US" dirty="0"/>
          </a:p>
        </p:txBody>
      </p:sp>
      <p:sp>
        <p:nvSpPr>
          <p:cNvPr id="3" name="Subtitle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Named Entity Recognition (NER)</a:t>
            </a:r>
            <a:endParaRPr lang="zh-CN" altLang="en-US" dirty="0"/>
          </a:p>
        </p:txBody>
      </p:sp>
      <p:sp>
        <p:nvSpPr>
          <p:cNvPr id="3" name="Content Placeholder 2"/>
          <p:cNvSpPr>
            <a:spLocks noGrp="1"/>
          </p:cNvSpPr>
          <p:nvPr>
            <p:ph idx="1"/>
          </p:nvPr>
        </p:nvSpPr>
        <p:spPr/>
        <p:txBody>
          <a:bodyPr/>
          <a:lstStyle/>
          <a:p>
            <a:r>
              <a:rPr lang="en-US" altLang="zh-CN" dirty="0" smtClean="0"/>
              <a:t>A very important sub-task: </a:t>
            </a:r>
          </a:p>
          <a:p>
            <a:pPr lvl="1"/>
            <a:r>
              <a:rPr lang="en-US" altLang="zh-CN" dirty="0" smtClean="0">
                <a:solidFill>
                  <a:srgbClr val="FF0000"/>
                </a:solidFill>
              </a:rPr>
              <a:t>Classify </a:t>
            </a:r>
            <a:r>
              <a:rPr lang="en-US" altLang="zh-CN" dirty="0" smtClean="0"/>
              <a:t> names in  text</a:t>
            </a:r>
            <a:endParaRPr lang="zh-CN" altLang="en-US" dirty="0" smtClean="0"/>
          </a:p>
          <a:p>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946852" y="2800806"/>
            <a:ext cx="8001000" cy="271642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Chinese Named </a:t>
            </a:r>
            <a:r>
              <a:rPr lang="en-US" altLang="zh-CN" dirty="0" smtClean="0"/>
              <a:t>Entity Recognition (NER)</a:t>
            </a:r>
            <a:endParaRPr lang="zh-CN" altLang="en-US" dirty="0"/>
          </a:p>
        </p:txBody>
      </p:sp>
      <p:sp>
        <p:nvSpPr>
          <p:cNvPr id="3" name="Content Placeholder 2"/>
          <p:cNvSpPr>
            <a:spLocks noGrp="1"/>
          </p:cNvSpPr>
          <p:nvPr>
            <p:ph idx="1"/>
          </p:nvPr>
        </p:nvSpPr>
        <p:spPr/>
        <p:txBody>
          <a:bodyPr/>
          <a:lstStyle/>
          <a:p>
            <a:r>
              <a:rPr lang="en-US" altLang="zh-CN" dirty="0" smtClean="0"/>
              <a:t>current situation</a:t>
            </a:r>
          </a:p>
          <a:p>
            <a:pPr lvl="1"/>
            <a:r>
              <a:rPr lang="en-US" altLang="zh-CN" dirty="0" smtClean="0"/>
              <a:t>Part-of-Speech </a:t>
            </a:r>
            <a:r>
              <a:rPr lang="en-US" altLang="zh-CN" dirty="0" smtClean="0"/>
              <a:t>Tagging</a:t>
            </a:r>
          </a:p>
          <a:p>
            <a:pPr lvl="2"/>
            <a:r>
              <a:rPr lang="en-US" altLang="zh-CN" dirty="0" smtClean="0"/>
              <a:t>Its overall accuracy is 93.65% and the unknown word accuracy is 84.84%</a:t>
            </a:r>
          </a:p>
          <a:p>
            <a:r>
              <a:rPr lang="en-US" altLang="zh-CN" dirty="0" smtClean="0"/>
              <a:t>Chinese NER</a:t>
            </a:r>
          </a:p>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4005064"/>
            <a:ext cx="9144001"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Three standard approaches to NER (and IE)</a:t>
            </a:r>
            <a:endParaRPr lang="zh-CN" altLang="en-US" dirty="0"/>
          </a:p>
        </p:txBody>
      </p:sp>
      <p:sp>
        <p:nvSpPr>
          <p:cNvPr id="3" name="Content Placeholder 2"/>
          <p:cNvSpPr>
            <a:spLocks noGrp="1"/>
          </p:cNvSpPr>
          <p:nvPr>
            <p:ph idx="1"/>
          </p:nvPr>
        </p:nvSpPr>
        <p:spPr/>
        <p:txBody>
          <a:bodyPr/>
          <a:lstStyle/>
          <a:p>
            <a:pPr>
              <a:buNone/>
            </a:pP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467544" y="1628800"/>
            <a:ext cx="5511155" cy="4161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fontScale="90000"/>
          </a:bodyPr>
          <a:lstStyle/>
          <a:p>
            <a:r>
              <a:rPr lang="en-US" altLang="zh-CN" dirty="0" smtClean="0"/>
              <a:t>The ML sequence model approach to NER</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479918" y="1584174"/>
            <a:ext cx="7448550" cy="3733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The ML sequence model approach to NER-Flow</a:t>
            </a:r>
            <a:endParaRPr lang="zh-CN" altLang="en-US" dirty="0"/>
          </a:p>
        </p:txBody>
      </p:sp>
      <p:sp>
        <p:nvSpPr>
          <p:cNvPr id="3" name="Content Placeholder 2"/>
          <p:cNvSpPr>
            <a:spLocks noGrp="1"/>
          </p:cNvSpPr>
          <p:nvPr>
            <p:ph idx="1"/>
          </p:nvPr>
        </p:nvSpPr>
        <p:spPr/>
        <p:txBody>
          <a:bodyPr/>
          <a:lstStyle/>
          <a:p>
            <a:pPr>
              <a:buNone/>
            </a:pPr>
            <a:r>
              <a:rPr lang="en-US" altLang="zh-CN" dirty="0" smtClean="0"/>
              <a:t>Training:				Testing:</a:t>
            </a:r>
          </a:p>
          <a:p>
            <a:pPr>
              <a:buNone/>
            </a:pPr>
            <a:r>
              <a:rPr lang="en-US" altLang="zh-CN" dirty="0" smtClean="0"/>
              <a:t>						</a:t>
            </a:r>
          </a:p>
          <a:p>
            <a:pPr>
              <a:buNone/>
            </a:pPr>
            <a:r>
              <a:rPr lang="en-US" altLang="zh-CN" dirty="0" smtClean="0"/>
              <a:t>		</a:t>
            </a:r>
            <a:endParaRPr lang="zh-CN" altLang="en-US" dirty="0"/>
          </a:p>
        </p:txBody>
      </p:sp>
      <p:pic>
        <p:nvPicPr>
          <p:cNvPr id="5125" name="Picture 5"/>
          <p:cNvPicPr>
            <a:picLocks noChangeAspect="1" noChangeArrowheads="1"/>
          </p:cNvPicPr>
          <p:nvPr/>
        </p:nvPicPr>
        <p:blipFill>
          <a:blip r:embed="rId2" cstate="print"/>
          <a:srcRect/>
          <a:stretch>
            <a:fillRect/>
          </a:stretch>
        </p:blipFill>
        <p:spPr bwMode="auto">
          <a:xfrm>
            <a:off x="1043608" y="2204864"/>
            <a:ext cx="2376264" cy="4032448"/>
          </a:xfrm>
          <a:prstGeom prst="rect">
            <a:avLst/>
          </a:prstGeom>
          <a:noFill/>
          <a:ln w="9525">
            <a:noFill/>
            <a:miter lim="800000"/>
            <a:headEnd/>
            <a:tailEnd/>
          </a:ln>
        </p:spPr>
      </p:pic>
      <p:pic>
        <p:nvPicPr>
          <p:cNvPr id="5126" name="Picture 6"/>
          <p:cNvPicPr>
            <a:picLocks noChangeAspect="1" noChangeArrowheads="1"/>
          </p:cNvPicPr>
          <p:nvPr/>
        </p:nvPicPr>
        <p:blipFill>
          <a:blip r:embed="rId3" cstate="print"/>
          <a:srcRect/>
          <a:stretch>
            <a:fillRect/>
          </a:stretch>
        </p:blipFill>
        <p:spPr bwMode="auto">
          <a:xfrm>
            <a:off x="6156176" y="2204864"/>
            <a:ext cx="2376264" cy="396044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The ML sequence model approach to NER--question</a:t>
            </a:r>
            <a:endParaRPr lang="zh-CN" altLang="en-US" dirty="0"/>
          </a:p>
        </p:txBody>
      </p:sp>
      <p:sp>
        <p:nvSpPr>
          <p:cNvPr id="3" name="Content Placeholder 2"/>
          <p:cNvSpPr>
            <a:spLocks noGrp="1"/>
          </p:cNvSpPr>
          <p:nvPr>
            <p:ph idx="1"/>
          </p:nvPr>
        </p:nvSpPr>
        <p:spPr/>
        <p:txBody>
          <a:bodyPr/>
          <a:lstStyle/>
          <a:p>
            <a:r>
              <a:rPr lang="en-US" altLang="zh-CN" dirty="0" smtClean="0"/>
              <a:t>Sequence problems</a:t>
            </a:r>
          </a:p>
          <a:p>
            <a:pPr lvl="1"/>
            <a:r>
              <a:rPr lang="en-US" altLang="zh-CN" dirty="0" smtClean="0"/>
              <a:t>sequence model: Conditional Random Fields</a:t>
            </a:r>
          </a:p>
          <a:p>
            <a:pPr lvl="1"/>
            <a:r>
              <a:rPr lang="en-US" altLang="zh-CN" dirty="0" smtClean="0"/>
              <a:t>Maximum entropy Markov models</a:t>
            </a:r>
          </a:p>
          <a:p>
            <a:pPr lvl="1"/>
            <a:r>
              <a:rPr lang="en-US" altLang="zh-CN" dirty="0" smtClean="0"/>
              <a:t>Maximum entropy Markov models</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Arity</a:t>
            </a:r>
            <a:r>
              <a:rPr lang="en-US" altLang="zh-CN" dirty="0" smtClean="0"/>
              <a:t>(</a:t>
            </a:r>
            <a:r>
              <a:rPr lang="zh-CN" altLang="en-US" sz="2000" dirty="0" smtClean="0"/>
              <a:t>参数数量</a:t>
            </a:r>
            <a:r>
              <a:rPr lang="en-US" altLang="zh-CN" dirty="0" smtClean="0"/>
              <a:t>) </a:t>
            </a:r>
            <a:r>
              <a:rPr lang="en-US" altLang="zh-CN" dirty="0" smtClean="0"/>
              <a:t>of Entity Relation</a:t>
            </a:r>
            <a:endParaRPr lang="zh-CN" altLang="en-US" dirty="0"/>
          </a:p>
        </p:txBody>
      </p:sp>
      <p:sp>
        <p:nvSpPr>
          <p:cNvPr id="3" name="Content Placeholder 2"/>
          <p:cNvSpPr>
            <a:spLocks noGrp="1"/>
          </p:cNvSpPr>
          <p:nvPr>
            <p:ph idx="1"/>
          </p:nvPr>
        </p:nvSpPr>
        <p:spPr/>
        <p:txBody>
          <a:bodyPr/>
          <a:lstStyle/>
          <a:p>
            <a:r>
              <a:rPr lang="en-US" altLang="zh-CN" dirty="0" smtClean="0"/>
              <a:t>Single entity</a:t>
            </a:r>
          </a:p>
          <a:p>
            <a:pPr lvl="2"/>
            <a:r>
              <a:rPr lang="en-US" altLang="zh-CN" dirty="0" smtClean="0"/>
              <a:t>For example</a:t>
            </a:r>
          </a:p>
          <a:p>
            <a:pPr lvl="2"/>
            <a:endParaRPr lang="en-US" altLang="zh-CN" dirty="0" smtClean="0"/>
          </a:p>
          <a:p>
            <a:r>
              <a:rPr lang="en-US" altLang="zh-CN" dirty="0" smtClean="0"/>
              <a:t>Binary relationship</a:t>
            </a:r>
          </a:p>
          <a:p>
            <a:pPr lvl="2"/>
            <a:r>
              <a:rPr lang="en-US" altLang="zh-CN" dirty="0" smtClean="0"/>
              <a:t>For example</a:t>
            </a:r>
          </a:p>
          <a:p>
            <a:pPr lvl="2"/>
            <a:endParaRPr lang="en-US" altLang="zh-CN" dirty="0" smtClean="0"/>
          </a:p>
          <a:p>
            <a:r>
              <a:rPr lang="en-US" altLang="zh-CN" dirty="0" smtClean="0"/>
              <a:t>N-</a:t>
            </a:r>
            <a:r>
              <a:rPr lang="en-US" altLang="zh-CN" dirty="0" err="1" smtClean="0"/>
              <a:t>ary</a:t>
            </a:r>
            <a:r>
              <a:rPr lang="en-US" altLang="zh-CN" dirty="0" smtClean="0"/>
              <a:t> record</a:t>
            </a:r>
          </a:p>
          <a:p>
            <a:pPr lvl="2"/>
            <a:r>
              <a:rPr lang="en-US" altLang="zh-CN" dirty="0" smtClean="0"/>
              <a:t>For example</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3347864" y="1700808"/>
            <a:ext cx="3456384" cy="1296144"/>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707904" y="3212976"/>
            <a:ext cx="4248472" cy="144016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3851920" y="4869160"/>
            <a:ext cx="4104456" cy="122413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Entity Relation results-Stanford</a:t>
            </a:r>
            <a:endParaRPr lang="zh-CN" altLang="en-US" dirty="0"/>
          </a:p>
        </p:txBody>
      </p:sp>
      <p:sp>
        <p:nvSpPr>
          <p:cNvPr id="3" name="Content Placeholder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cstate="print"/>
          <a:srcRect/>
          <a:stretch>
            <a:fillRect/>
          </a:stretch>
        </p:blipFill>
        <p:spPr bwMode="auto">
          <a:xfrm>
            <a:off x="755576" y="1700808"/>
            <a:ext cx="7848872" cy="36385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smtClean="0"/>
              <a:t>Stanford Relation Extractor</a:t>
            </a:r>
            <a:br>
              <a:rPr lang="en-US" altLang="zh-CN" b="1" dirty="0" smtClean="0"/>
            </a:b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11560" y="1700808"/>
            <a:ext cx="7200800" cy="33123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Information Extract </a:t>
            </a:r>
            <a:r>
              <a:rPr lang="en-US" altLang="zh-CN" dirty="0" smtClean="0"/>
              <a:t>main flow</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827584" y="1628800"/>
            <a:ext cx="7029450" cy="288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1470025"/>
          </a:xfrm>
        </p:spPr>
        <p:txBody>
          <a:bodyPr/>
          <a:lstStyle/>
          <a:p>
            <a:r>
              <a:rPr lang="en-US" altLang="zh-CN" dirty="0" err="1" smtClean="0"/>
              <a:t>Standford</a:t>
            </a:r>
            <a:r>
              <a:rPr lang="en-US" altLang="zh-CN" dirty="0" smtClean="0"/>
              <a:t> Research</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altLang="zh-CN" sz="3600" dirty="0" smtClean="0">
                <a:hlinkClick r:id="rId2"/>
              </a:rPr>
              <a:t>Explain:</a:t>
            </a:r>
            <a:endParaRPr lang="en-US" altLang="zh-CN" sz="3600" dirty="0" smtClean="0"/>
          </a:p>
          <a:p>
            <a:pPr lvl="1"/>
            <a:r>
              <a:rPr lang="en-US" altLang="zh-CN" dirty="0" smtClean="0"/>
              <a:t> Extraction of structured information from unstructured text. This includes identifying named entities, resolving anaphora, linking them to a global namespace, and identifying relations between the entities.</a:t>
            </a:r>
          </a:p>
          <a:p>
            <a:r>
              <a:rPr lang="en-US" altLang="zh-CN" dirty="0" smtClean="0"/>
              <a:t>Application</a:t>
            </a:r>
            <a:endParaRPr lang="en-US" altLang="zh-CN" dirty="0" smtClean="0">
              <a:hlinkClick r:id="rId2"/>
            </a:endParaRPr>
          </a:p>
          <a:p>
            <a:pPr lvl="1"/>
            <a:r>
              <a:rPr lang="en-US" altLang="zh-CN" dirty="0" smtClean="0">
                <a:hlinkClick r:id="rId2"/>
              </a:rPr>
              <a:t>Named Entity Recognition (NER) and Information Extraction (IE)</a:t>
            </a:r>
            <a:endParaRPr lang="en-US" altLang="zh-CN" dirty="0" smtClean="0"/>
          </a:p>
          <a:p>
            <a:pPr lvl="1"/>
            <a:r>
              <a:rPr lang="en-US" altLang="zh-CN" dirty="0" smtClean="0">
                <a:hlinkClick r:id="rId3"/>
              </a:rPr>
              <a:t>Biological Process Extraction</a:t>
            </a:r>
            <a:endParaRPr lang="en-US" altLang="zh-CN" dirty="0" smtClean="0"/>
          </a:p>
          <a:p>
            <a:pPr lvl="1"/>
            <a:r>
              <a:rPr lang="en-US" altLang="zh-CN" dirty="0" err="1" smtClean="0">
                <a:hlinkClick r:id="rId4"/>
              </a:rPr>
              <a:t>Coreference</a:t>
            </a:r>
            <a:r>
              <a:rPr lang="en-US" altLang="zh-CN" dirty="0" smtClean="0">
                <a:hlinkClick r:id="rId4"/>
              </a:rPr>
              <a:t> Resolution</a:t>
            </a:r>
            <a:endParaRPr lang="en-US" altLang="zh-CN" dirty="0" smtClean="0"/>
          </a:p>
          <a:p>
            <a:pPr lvl="1"/>
            <a:r>
              <a:rPr lang="en-US" altLang="zh-CN" dirty="0" smtClean="0">
                <a:hlinkClick r:id="rId5"/>
              </a:rPr>
              <a:t>Knowledge Base Population</a:t>
            </a:r>
            <a:endParaRPr lang="en-US" altLang="zh-CN" dirty="0" smtClean="0"/>
          </a:p>
          <a:p>
            <a:pPr lvl="1"/>
            <a:r>
              <a:rPr lang="en-US" altLang="zh-CN" dirty="0" smtClean="0">
                <a:hlinkClick r:id="rId6"/>
              </a:rPr>
              <a:t>Natural Logic</a:t>
            </a:r>
            <a:endParaRPr lang="en-US" altLang="zh-CN" dirty="0" smtClean="0"/>
          </a:p>
          <a:p>
            <a:endParaRPr lang="zh-CN" altLang="en-US" dirty="0"/>
          </a:p>
        </p:txBody>
      </p:sp>
      <p:sp>
        <p:nvSpPr>
          <p:cNvPr id="2" name="Title 1"/>
          <p:cNvSpPr>
            <a:spLocks noGrp="1"/>
          </p:cNvSpPr>
          <p:nvPr>
            <p:ph type="title"/>
          </p:nvPr>
        </p:nvSpPr>
        <p:spPr/>
        <p:txBody>
          <a:bodyPr>
            <a:normAutofit fontScale="90000"/>
          </a:bodyPr>
          <a:lstStyle/>
          <a:p>
            <a:r>
              <a:rPr lang="en-US" altLang="zh-CN" b="1" dirty="0" smtClean="0"/>
              <a:t>Information Extraction</a:t>
            </a:r>
            <a:br>
              <a:rPr lang="en-US" altLang="zh-CN" b="1" dirty="0" smtClean="0"/>
            </a:b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b="1" dirty="0" smtClean="0"/>
              <a:t>Overview</a:t>
            </a:r>
          </a:p>
          <a:p>
            <a:pPr lvl="1"/>
            <a:r>
              <a:rPr lang="en-US" altLang="zh-CN" dirty="0" smtClean="0"/>
              <a:t>We </a:t>
            </a:r>
            <a:r>
              <a:rPr lang="en-US" altLang="zh-CN" dirty="0" smtClean="0"/>
              <a:t>are working on modeling biological processes as structures, and using these structures for question answering in a reading comprehension task. We have shown that using process structures improves reading comprehension compared to shallower approaches</a:t>
            </a:r>
            <a:r>
              <a:rPr lang="en-US" altLang="zh-CN" dirty="0" smtClean="0"/>
              <a:t>.</a:t>
            </a:r>
          </a:p>
          <a:p>
            <a:r>
              <a:rPr lang="en-US" altLang="zh-CN" dirty="0" smtClean="0"/>
              <a:t>Link</a:t>
            </a:r>
            <a:endParaRPr lang="en-US" altLang="zh-CN" dirty="0" smtClean="0"/>
          </a:p>
          <a:p>
            <a:r>
              <a:rPr lang="en-US" altLang="zh-CN" dirty="0" smtClean="0">
                <a:hlinkClick r:id="rId2"/>
              </a:rPr>
              <a:t>http://nlp.stanford.edu/software/bioprocess</a:t>
            </a:r>
            <a:r>
              <a:rPr lang="en-US" altLang="zh-CN" dirty="0" smtClean="0">
                <a:hlinkClick r:id="rId2"/>
              </a:rPr>
              <a:t>/</a:t>
            </a:r>
            <a:r>
              <a:rPr lang="en-US" altLang="zh-CN" dirty="0" smtClean="0"/>
              <a:t> </a:t>
            </a:r>
            <a:endParaRPr lang="zh-CN" altLang="en-US" dirty="0"/>
          </a:p>
        </p:txBody>
      </p:sp>
      <p:sp>
        <p:nvSpPr>
          <p:cNvPr id="3" name="Title 2"/>
          <p:cNvSpPr>
            <a:spLocks noGrp="1"/>
          </p:cNvSpPr>
          <p:nvPr>
            <p:ph type="title"/>
          </p:nvPr>
        </p:nvSpPr>
        <p:spPr/>
        <p:txBody>
          <a:bodyPr>
            <a:normAutofit/>
          </a:bodyPr>
          <a:lstStyle/>
          <a:p>
            <a:pPr lvl="1" algn="l" rtl="0">
              <a:spcBef>
                <a:spcPct val="0"/>
              </a:spcBef>
            </a:pPr>
            <a:r>
              <a:rPr lang="en-US" altLang="zh-CN" sz="2800" b="1" dirty="0">
                <a:hlinkClick r:id="rId2"/>
              </a:rPr>
              <a:t>Biological </a:t>
            </a:r>
            <a:r>
              <a:rPr lang="en-US" altLang="zh-CN" sz="2800" b="1" dirty="0" smtClean="0">
                <a:hlinkClick r:id="rId2"/>
              </a:rPr>
              <a:t> Process  Extraction</a:t>
            </a:r>
            <a:r>
              <a:rPr lang="en-US" altLang="zh-CN" sz="2800" b="1" dirty="0" smtClean="0"/>
              <a:t> </a:t>
            </a:r>
            <a:r>
              <a:rPr lang="en-US" altLang="zh-CN" sz="2800" dirty="0" smtClean="0"/>
              <a:t/>
            </a:r>
            <a:br>
              <a:rPr lang="en-US" altLang="zh-CN" sz="2800" dirty="0" smtClean="0"/>
            </a:b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b="1" dirty="0" smtClean="0"/>
              <a:t>Overview</a:t>
            </a:r>
          </a:p>
          <a:p>
            <a:pPr lvl="1"/>
            <a:r>
              <a:rPr lang="en-US" altLang="zh-CN" dirty="0" err="1" smtClean="0"/>
              <a:t>Coreference</a:t>
            </a:r>
            <a:r>
              <a:rPr lang="en-US" altLang="zh-CN" dirty="0" smtClean="0"/>
              <a:t> resolution is the task of finding all expressions that refer to the same entity in a text. It is an important step for a lot of higher level NLP tasks that involve natural language understanding such as document summarization, question answering, and information extraction</a:t>
            </a:r>
            <a:r>
              <a:rPr lang="en-US" altLang="zh-CN" dirty="0" smtClean="0"/>
              <a:t>.</a:t>
            </a:r>
          </a:p>
          <a:p>
            <a:r>
              <a:rPr lang="en-US" altLang="zh-CN" dirty="0" smtClean="0"/>
              <a:t>For example</a:t>
            </a:r>
            <a:endParaRPr lang="zh-CN" altLang="en-US" dirty="0"/>
          </a:p>
        </p:txBody>
      </p:sp>
      <p:sp>
        <p:nvSpPr>
          <p:cNvPr id="3" name="Title 2"/>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	</a:t>
            </a:r>
            <a:r>
              <a:rPr lang="en-US" altLang="zh-CN" dirty="0" err="1" smtClean="0"/>
              <a:t>Coreference</a:t>
            </a:r>
            <a:r>
              <a:rPr lang="en-US" altLang="zh-CN" dirty="0" smtClean="0"/>
              <a:t> </a:t>
            </a:r>
            <a:r>
              <a:rPr lang="en-US" altLang="zh-CN" dirty="0" smtClean="0"/>
              <a:t>Resolution</a:t>
            </a:r>
            <a:br>
              <a:rPr lang="en-US" altLang="zh-CN" dirty="0" smtClean="0"/>
            </a:b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483768" y="4581128"/>
            <a:ext cx="5832648" cy="115212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Link</a:t>
            </a:r>
          </a:p>
          <a:p>
            <a:pPr lvl="1"/>
            <a:r>
              <a:rPr lang="en-US" altLang="zh-CN" dirty="0" smtClean="0">
                <a:hlinkClick r:id="rId2"/>
              </a:rPr>
              <a:t>http://</a:t>
            </a:r>
            <a:r>
              <a:rPr lang="en-US" altLang="zh-CN" dirty="0" smtClean="0">
                <a:hlinkClick r:id="rId2"/>
              </a:rPr>
              <a:t>nlp.stanford.edu/projects/coref.shtml</a:t>
            </a:r>
            <a:r>
              <a:rPr lang="en-US" altLang="zh-CN" dirty="0" smtClean="0"/>
              <a:t> </a:t>
            </a:r>
            <a:endParaRPr lang="zh-CN" altLang="en-US" dirty="0"/>
          </a:p>
        </p:txBody>
      </p:sp>
      <p:sp>
        <p:nvSpPr>
          <p:cNvPr id="3" name="Title 2"/>
          <p:cNvSpPr>
            <a:spLocks noGrp="1"/>
          </p:cNvSpPr>
          <p:nvPr>
            <p:ph type="title"/>
          </p:nvPr>
        </p:nvSpPr>
        <p:spPr/>
        <p:txBody>
          <a:bodyPr>
            <a:normAutofit/>
          </a:bodyPr>
          <a:lstStyle/>
          <a:p>
            <a:r>
              <a:rPr lang="en-US" altLang="zh-CN" dirty="0" smtClean="0"/>
              <a:t>	</a:t>
            </a:r>
            <a:r>
              <a:rPr lang="en-US" altLang="zh-CN" dirty="0" err="1" smtClean="0"/>
              <a:t>Coreference</a:t>
            </a:r>
            <a:r>
              <a:rPr lang="en-US" altLang="zh-CN" dirty="0" smtClean="0"/>
              <a:t> </a:t>
            </a:r>
            <a:r>
              <a:rPr lang="en-US" altLang="zh-CN" dirty="0" smtClean="0"/>
              <a:t>Resolution Result</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539552" y="1556792"/>
            <a:ext cx="7992888" cy="252028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b="1" dirty="0" smtClean="0"/>
              <a:t>Overview</a:t>
            </a:r>
          </a:p>
          <a:p>
            <a:pPr lvl="1"/>
            <a:r>
              <a:rPr lang="en-US" altLang="zh-CN" dirty="0" smtClean="0"/>
              <a:t>Knowledge Base Population is the task of taking an incomplete knowledge base (e.g., Freebase, or the structured information in Wikipedia </a:t>
            </a:r>
            <a:r>
              <a:rPr lang="en-US" altLang="zh-CN" dirty="0" err="1" smtClean="0"/>
              <a:t>infoboxes</a:t>
            </a:r>
            <a:r>
              <a:rPr lang="en-US" altLang="zh-CN" dirty="0" smtClean="0"/>
              <a:t>), and a large corpus of text (e.g., Wikipedia), and completing the incomplete elements of the knowledge base. That is, the computer has to "read" the text and get information out of it.</a:t>
            </a:r>
          </a:p>
          <a:p>
            <a:endParaRPr lang="zh-CN" altLang="en-US" dirty="0"/>
          </a:p>
        </p:txBody>
      </p:sp>
      <p:sp>
        <p:nvSpPr>
          <p:cNvPr id="3" name="Title 2"/>
          <p:cNvSpPr>
            <a:spLocks noGrp="1"/>
          </p:cNvSpPr>
          <p:nvPr>
            <p:ph type="title"/>
          </p:nvPr>
        </p:nvSpPr>
        <p:spPr/>
        <p:txBody>
          <a:bodyPr>
            <a:normAutofit fontScale="90000"/>
          </a:bodyPr>
          <a:lstStyle/>
          <a:p>
            <a:r>
              <a:rPr lang="en-US" altLang="zh-CN" dirty="0" smtClean="0"/>
              <a:t>Knowledge Base Population (KBP)</a:t>
            </a:r>
            <a:br>
              <a:rPr lang="en-US" altLang="zh-CN" dirty="0" smtClean="0"/>
            </a:b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ltLang="zh-CN" b="1" dirty="0" err="1" smtClean="0"/>
              <a:t>Slotfilling</a:t>
            </a:r>
            <a:endParaRPr lang="en-US" altLang="zh-CN" b="1" dirty="0" smtClean="0"/>
          </a:p>
          <a:p>
            <a:pPr lvl="1"/>
            <a:r>
              <a:rPr lang="en-US" altLang="zh-CN" dirty="0" smtClean="0"/>
              <a:t>the task is to complete all known information about a given query entity. For instance, given the query "Barack Obama", the system's goal is to collect Barack Obama's birthplace, </a:t>
            </a:r>
            <a:r>
              <a:rPr lang="en-US" altLang="zh-CN" dirty="0" err="1" smtClean="0"/>
              <a:t>birthdate</a:t>
            </a:r>
            <a:r>
              <a:rPr lang="en-US" altLang="zh-CN" dirty="0" smtClean="0"/>
              <a:t>, occupation, spouse, etc</a:t>
            </a:r>
            <a:r>
              <a:rPr lang="en-US" altLang="zh-CN" dirty="0" smtClean="0"/>
              <a:t>.</a:t>
            </a:r>
          </a:p>
          <a:p>
            <a:r>
              <a:rPr lang="en-US" altLang="zh-CN" b="1" dirty="0" smtClean="0"/>
              <a:t>Entity </a:t>
            </a:r>
            <a:r>
              <a:rPr lang="en-US" altLang="zh-CN" b="1" dirty="0" smtClean="0"/>
              <a:t>Linking</a:t>
            </a:r>
          </a:p>
          <a:p>
            <a:pPr lvl="1"/>
            <a:r>
              <a:rPr lang="en-US" altLang="zh-CN" dirty="0" smtClean="0"/>
              <a:t>entities are ambiguous when described in text</a:t>
            </a:r>
            <a:r>
              <a:rPr lang="en-US" altLang="zh-CN" dirty="0" smtClean="0"/>
              <a:t>.</a:t>
            </a:r>
            <a:r>
              <a:rPr lang="en-US" altLang="zh-CN" dirty="0" smtClean="0"/>
              <a:t> For example, "George Bush" may refer to either George Bush Sr. or George Bush Jr. Or, the acronym ACL may refer to the Association for Computational Linguistics, or the ACL music festival in Austin. Entity linking aims to take these ambiguous mentions, and "link" them with concrete entities in the knowledge base.</a:t>
            </a:r>
            <a:endParaRPr lang="zh-CN" altLang="en-US" dirty="0"/>
          </a:p>
        </p:txBody>
      </p:sp>
      <p:sp>
        <p:nvSpPr>
          <p:cNvPr id="3" name="Title 2"/>
          <p:cNvSpPr>
            <a:spLocks noGrp="1"/>
          </p:cNvSpPr>
          <p:nvPr>
            <p:ph type="title"/>
          </p:nvPr>
        </p:nvSpPr>
        <p:spPr>
          <a:xfrm>
            <a:off x="0" y="274638"/>
            <a:ext cx="9144000" cy="1143000"/>
          </a:xfrm>
        </p:spPr>
        <p:txBody>
          <a:bodyPr>
            <a:normAutofit/>
          </a:bodyPr>
          <a:lstStyle/>
          <a:p>
            <a:r>
              <a:rPr lang="en-US" altLang="zh-CN" dirty="0" smtClean="0"/>
              <a:t>Knowledge Base </a:t>
            </a:r>
            <a:r>
              <a:rPr lang="en-US" altLang="zh-CN" dirty="0" smtClean="0"/>
              <a:t>Population-subtask</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ltLang="zh-CN" b="1" dirty="0" smtClean="0"/>
              <a:t>Overview</a:t>
            </a:r>
          </a:p>
          <a:p>
            <a:pPr lvl="1"/>
            <a:r>
              <a:rPr lang="en-US" altLang="zh-CN" dirty="0" smtClean="0"/>
              <a:t>The </a:t>
            </a:r>
            <a:r>
              <a:rPr lang="en-US" altLang="zh-CN" dirty="0" err="1" smtClean="0"/>
              <a:t>NatLog</a:t>
            </a:r>
            <a:r>
              <a:rPr lang="en-US" altLang="zh-CN" dirty="0" smtClean="0"/>
              <a:t> project aims to develop an approach to natural language inference based on a model of </a:t>
            </a:r>
            <a:r>
              <a:rPr lang="en-US" altLang="zh-CN" i="1" dirty="0" smtClean="0"/>
              <a:t>natural logic</a:t>
            </a:r>
            <a:r>
              <a:rPr lang="en-US" altLang="zh-CN" dirty="0" smtClean="0"/>
              <a:t>, which identifies valid inferences by their lexical and syntactic features, without full semantic interpretation. Traditionally, Stanford has used natural logic for textual entailment; recently, however, the group has been looking at natural logic in the context of inference for recursive neural networks, and as a means of performing light, large-scale inference over a knowledge base of common sense facts</a:t>
            </a:r>
            <a:r>
              <a:rPr lang="en-US" altLang="zh-CN" dirty="0" smtClean="0"/>
              <a:t>.</a:t>
            </a:r>
          </a:p>
          <a:p>
            <a:r>
              <a:rPr lang="en-US" altLang="zh-CN" dirty="0" smtClean="0"/>
              <a:t>Link</a:t>
            </a:r>
          </a:p>
          <a:p>
            <a:pPr lvl="1"/>
            <a:r>
              <a:rPr lang="en-US" altLang="zh-CN" dirty="0" smtClean="0">
                <a:hlinkClick r:id="rId2"/>
              </a:rPr>
              <a:t>http://</a:t>
            </a:r>
            <a:r>
              <a:rPr lang="en-US" altLang="zh-CN" dirty="0" smtClean="0">
                <a:hlinkClick r:id="rId2"/>
              </a:rPr>
              <a:t>nlp.stanford.edu/projects/natlog.shtml</a:t>
            </a:r>
            <a:r>
              <a:rPr lang="en-US" altLang="zh-CN" dirty="0" smtClean="0"/>
              <a:t> </a:t>
            </a:r>
            <a:endParaRPr lang="en-US" altLang="zh-CN" dirty="0" smtClean="0"/>
          </a:p>
          <a:p>
            <a:endParaRPr lang="zh-CN" altLang="en-US" dirty="0"/>
          </a:p>
        </p:txBody>
      </p:sp>
      <p:sp>
        <p:nvSpPr>
          <p:cNvPr id="3" name="Title 2"/>
          <p:cNvSpPr>
            <a:spLocks noGrp="1"/>
          </p:cNvSpPr>
          <p:nvPr>
            <p:ph type="title"/>
          </p:nvPr>
        </p:nvSpPr>
        <p:spPr/>
        <p:txBody>
          <a:bodyPr>
            <a:normAutofit fontScale="90000"/>
          </a:bodyPr>
          <a:lstStyle/>
          <a:p>
            <a:r>
              <a:rPr lang="en-US" altLang="zh-CN" dirty="0" smtClean="0"/>
              <a:t>Natural Logic in NLP</a:t>
            </a:r>
            <a:br>
              <a:rPr lang="en-US" altLang="zh-CN" dirty="0" smtClean="0"/>
            </a:b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u="sng" dirty="0" smtClean="0">
                <a:hlinkClick r:id="rId2"/>
              </a:rPr>
              <a:t>Explain</a:t>
            </a:r>
          </a:p>
          <a:p>
            <a:pPr lvl="1"/>
            <a:r>
              <a:rPr lang="en-US" altLang="zh-CN" dirty="0" smtClean="0"/>
              <a:t>We are interested in mapping utterances to deep meaning representations that take into account the compositional and quantification structure of language.</a:t>
            </a:r>
          </a:p>
          <a:p>
            <a:r>
              <a:rPr lang="en-US" altLang="zh-CN" u="sng" dirty="0" smtClean="0">
                <a:hlinkClick r:id="rId2"/>
              </a:rPr>
              <a:t>Application</a:t>
            </a:r>
          </a:p>
          <a:p>
            <a:pPr lvl="1"/>
            <a:r>
              <a:rPr lang="en-US" altLang="zh-CN" u="sng" dirty="0" smtClean="0">
                <a:hlinkClick r:id="rId2"/>
              </a:rPr>
              <a:t>Question answering on Freebase</a:t>
            </a:r>
            <a:endParaRPr lang="en-US" altLang="zh-CN" dirty="0" smtClean="0"/>
          </a:p>
          <a:p>
            <a:pPr>
              <a:buNone/>
            </a:pPr>
            <a:endParaRPr lang="zh-CN" altLang="en-US" dirty="0"/>
          </a:p>
        </p:txBody>
      </p:sp>
      <p:sp>
        <p:nvSpPr>
          <p:cNvPr id="2" name="Title 1"/>
          <p:cNvSpPr>
            <a:spLocks noGrp="1"/>
          </p:cNvSpPr>
          <p:nvPr>
            <p:ph type="title"/>
          </p:nvPr>
        </p:nvSpPr>
        <p:spPr/>
        <p:txBody>
          <a:bodyPr>
            <a:normAutofit fontScale="90000"/>
          </a:bodyPr>
          <a:lstStyle/>
          <a:p>
            <a:r>
              <a:rPr lang="en-US" altLang="zh-CN" b="1" dirty="0" smtClean="0"/>
              <a:t>Semantic Parsing</a:t>
            </a:r>
            <a:br>
              <a:rPr lang="en-US" altLang="zh-CN" b="1" dirty="0" smtClean="0"/>
            </a:b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4525963"/>
          </a:xfrm>
        </p:spPr>
        <p:txBody>
          <a:bodyPr>
            <a:normAutofit fontScale="92500" lnSpcReduction="20000"/>
          </a:bodyPr>
          <a:lstStyle/>
          <a:p>
            <a:r>
              <a:rPr lang="en-US" altLang="zh-CN" dirty="0" smtClean="0"/>
              <a:t>SEMPRE: Semantic Parsing with Execution</a:t>
            </a:r>
          </a:p>
          <a:p>
            <a:pPr lvl="2"/>
            <a:r>
              <a:rPr lang="en-US" altLang="zh-CN" dirty="0" smtClean="0"/>
              <a:t>SEMPRE is a toolkit for training semantic parsers, which map natural language utterances to </a:t>
            </a:r>
            <a:r>
              <a:rPr lang="en-US" altLang="zh-CN" dirty="0" smtClean="0"/>
              <a:t>denotations </a:t>
            </a:r>
            <a:r>
              <a:rPr lang="en-US" altLang="zh-CN" dirty="0" smtClean="0"/>
              <a:t>(answers) via intermediate logical forms</a:t>
            </a:r>
            <a:r>
              <a:rPr lang="en-US" altLang="zh-CN" dirty="0" smtClean="0"/>
              <a:t>.</a:t>
            </a:r>
          </a:p>
          <a:p>
            <a:pPr lvl="1"/>
            <a:r>
              <a:rPr lang="en-US" altLang="zh-CN" dirty="0" smtClean="0"/>
              <a:t>an example for querying </a:t>
            </a:r>
            <a:r>
              <a:rPr lang="en-US" altLang="zh-CN" dirty="0" smtClean="0"/>
              <a:t>databases</a:t>
            </a:r>
          </a:p>
          <a:p>
            <a:pPr lvl="2"/>
            <a:r>
              <a:rPr lang="en-US" altLang="zh-CN" dirty="0" smtClean="0"/>
              <a:t>Utterance: </a:t>
            </a:r>
            <a:r>
              <a:rPr lang="en-US" altLang="zh-CN" i="1" dirty="0" smtClean="0"/>
              <a:t>Which college did Obama go to?</a:t>
            </a:r>
            <a:endParaRPr lang="en-US" altLang="zh-CN" dirty="0" smtClean="0"/>
          </a:p>
          <a:p>
            <a:pPr lvl="2"/>
            <a:r>
              <a:rPr lang="en-US" altLang="zh-CN" dirty="0" smtClean="0"/>
              <a:t>Logical form: (and (Type University) (Education </a:t>
            </a:r>
            <a:r>
              <a:rPr lang="en-US" altLang="zh-CN" dirty="0" err="1" smtClean="0"/>
              <a:t>BarackObama</a:t>
            </a:r>
            <a:r>
              <a:rPr lang="en-US" altLang="zh-CN" dirty="0" smtClean="0"/>
              <a:t>))</a:t>
            </a:r>
          </a:p>
          <a:p>
            <a:pPr lvl="2"/>
            <a:r>
              <a:rPr lang="en-US" altLang="zh-CN" dirty="0" smtClean="0"/>
              <a:t>Denotation: </a:t>
            </a:r>
            <a:r>
              <a:rPr lang="en-US" altLang="zh-CN" i="1" dirty="0" smtClean="0"/>
              <a:t>Occidental College, Columbia University</a:t>
            </a:r>
            <a:endParaRPr lang="en-US" altLang="zh-CN" dirty="0" smtClean="0"/>
          </a:p>
          <a:p>
            <a:pPr lvl="1"/>
            <a:r>
              <a:rPr lang="en-US" altLang="zh-CN" dirty="0" smtClean="0"/>
              <a:t>example for programming via </a:t>
            </a:r>
            <a:r>
              <a:rPr lang="en-US" altLang="zh-CN" dirty="0" smtClean="0"/>
              <a:t>natural language</a:t>
            </a:r>
          </a:p>
          <a:p>
            <a:pPr lvl="2"/>
            <a:r>
              <a:rPr lang="en-US" altLang="zh-CN" dirty="0" smtClean="0"/>
              <a:t>Utterance: </a:t>
            </a:r>
            <a:r>
              <a:rPr lang="en-US" altLang="zh-CN" i="1" dirty="0" smtClean="0"/>
              <a:t>Compute three plus four.</a:t>
            </a:r>
            <a:endParaRPr lang="en-US" altLang="zh-CN" dirty="0" smtClean="0"/>
          </a:p>
          <a:p>
            <a:pPr lvl="2"/>
            <a:r>
              <a:rPr lang="en-US" altLang="zh-CN" dirty="0" smtClean="0"/>
              <a:t>Logical form: (call + 3 4)</a:t>
            </a:r>
          </a:p>
          <a:p>
            <a:pPr lvl="2"/>
            <a:r>
              <a:rPr lang="en-US" altLang="zh-CN" dirty="0" smtClean="0"/>
              <a:t>Denotation: </a:t>
            </a:r>
            <a:r>
              <a:rPr lang="en-US" altLang="zh-CN" i="1" dirty="0" smtClean="0"/>
              <a:t>7</a:t>
            </a:r>
            <a:endParaRPr lang="en-US" altLang="zh-CN" dirty="0" smtClean="0"/>
          </a:p>
          <a:p>
            <a:endParaRPr lang="en-US" altLang="zh-CN" dirty="0" smtClean="0"/>
          </a:p>
          <a:p>
            <a:endParaRPr lang="zh-CN" altLang="en-US" dirty="0"/>
          </a:p>
        </p:txBody>
      </p:sp>
      <p:sp>
        <p:nvSpPr>
          <p:cNvPr id="3" name="Title 2"/>
          <p:cNvSpPr>
            <a:spLocks noGrp="1"/>
          </p:cNvSpPr>
          <p:nvPr>
            <p:ph type="title"/>
          </p:nvPr>
        </p:nvSpPr>
        <p:spPr/>
        <p:txBody>
          <a:bodyPr/>
          <a:lstStyle/>
          <a:p>
            <a:pPr lvl="1" algn="l" rtl="0">
              <a:spcBef>
                <a:spcPct val="0"/>
              </a:spcBef>
            </a:pPr>
            <a:r>
              <a:rPr lang="en-US" altLang="zh-CN" sz="2800" u="sng" dirty="0" smtClean="0">
                <a:hlinkClick r:id="rId2"/>
              </a:rPr>
              <a:t>Question answering on Freebase</a:t>
            </a:r>
            <a:r>
              <a:rPr lang="en-US" altLang="zh-CN" dirty="0" smtClean="0"/>
              <a:t/>
            </a:r>
            <a:br>
              <a:rPr lang="en-US" altLang="zh-CN" dirty="0" smtClean="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Present Signification</a:t>
            </a:r>
            <a:endParaRPr lang="zh-CN" altLang="en-US" b="1" dirty="0"/>
          </a:p>
        </p:txBody>
      </p:sp>
      <p:sp>
        <p:nvSpPr>
          <p:cNvPr id="3" name="Content Placeholder 2"/>
          <p:cNvSpPr>
            <a:spLocks noGrp="1"/>
          </p:cNvSpPr>
          <p:nvPr>
            <p:ph idx="1"/>
          </p:nvPr>
        </p:nvSpPr>
        <p:spPr/>
        <p:txBody>
          <a:bodyPr>
            <a:normAutofit/>
          </a:bodyPr>
          <a:lstStyle/>
          <a:p>
            <a:r>
              <a:rPr lang="en-US" altLang="zh-CN" sz="2800" dirty="0" smtClean="0"/>
              <a:t>The present significance of IE pertains to(relate to) the growing amount of information available in unstructured form</a:t>
            </a:r>
            <a:endParaRPr lang="zh-CN" alt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hlinkClick r:id="rId2"/>
              </a:rPr>
              <a:t>Explain</a:t>
            </a:r>
          </a:p>
          <a:p>
            <a:pPr lvl="1"/>
            <a:r>
              <a:rPr lang="en-US" altLang="zh-CN" dirty="0" smtClean="0"/>
              <a:t>We are interested in how to automatically generate 3D scenes from a natural text description. This involves the grounding of object references, resolving spatial terms, and inferring implicit knowledge about how objects are typically arranged.</a:t>
            </a:r>
          </a:p>
          <a:p>
            <a:r>
              <a:rPr lang="en-US" altLang="zh-CN" dirty="0" smtClean="0">
                <a:hlinkClick r:id="rId2"/>
              </a:rPr>
              <a:t>Application</a:t>
            </a:r>
          </a:p>
          <a:p>
            <a:pPr lvl="1"/>
            <a:r>
              <a:rPr lang="en-US" altLang="zh-CN" dirty="0" smtClean="0">
                <a:hlinkClick r:id="rId2"/>
              </a:rPr>
              <a:t>Text to Scene Generation</a:t>
            </a:r>
            <a:endParaRPr lang="en-US" altLang="zh-CN" dirty="0" smtClean="0"/>
          </a:p>
        </p:txBody>
      </p:sp>
      <p:sp>
        <p:nvSpPr>
          <p:cNvPr id="2" name="Title 1"/>
          <p:cNvSpPr>
            <a:spLocks noGrp="1"/>
          </p:cNvSpPr>
          <p:nvPr>
            <p:ph type="title"/>
          </p:nvPr>
        </p:nvSpPr>
        <p:spPr/>
        <p:txBody>
          <a:bodyPr>
            <a:normAutofit fontScale="90000"/>
          </a:bodyPr>
          <a:lstStyle/>
          <a:p>
            <a:r>
              <a:rPr lang="en-US" altLang="zh-CN" b="1" dirty="0" smtClean="0"/>
              <a:t>Text to 3D Scene Generation</a:t>
            </a:r>
            <a:br>
              <a:rPr lang="en-US" altLang="zh-CN" b="1" dirty="0" smtClean="0"/>
            </a:b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Explain</a:t>
            </a:r>
          </a:p>
          <a:p>
            <a:pPr lvl="1"/>
            <a:r>
              <a:rPr lang="en-US" altLang="zh-CN" dirty="0" smtClean="0"/>
              <a:t>We are interested the extraction of sentiment and other kinds of social meaning, including politeness, bias, friendliness, and flirtation, from speech and text.</a:t>
            </a:r>
          </a:p>
          <a:p>
            <a:r>
              <a:rPr lang="en-US" altLang="zh-CN" dirty="0" smtClean="0"/>
              <a:t>Application</a:t>
            </a:r>
          </a:p>
          <a:p>
            <a:pPr lvl="1"/>
            <a:r>
              <a:rPr lang="en-US" altLang="zh-CN" dirty="0" smtClean="0">
                <a:hlinkClick r:id="rId2"/>
              </a:rPr>
              <a:t>Extraction of Sentiment and Social Meaning</a:t>
            </a:r>
            <a:endParaRPr lang="en-US" altLang="zh-CN" dirty="0" smtClean="0"/>
          </a:p>
          <a:p>
            <a:pPr lvl="1"/>
            <a:endParaRPr lang="zh-CN" altLang="en-US" dirty="0"/>
          </a:p>
        </p:txBody>
      </p:sp>
      <p:sp>
        <p:nvSpPr>
          <p:cNvPr id="2" name="Title 1"/>
          <p:cNvSpPr>
            <a:spLocks noGrp="1"/>
          </p:cNvSpPr>
          <p:nvPr>
            <p:ph type="title"/>
          </p:nvPr>
        </p:nvSpPr>
        <p:spPr/>
        <p:txBody>
          <a:bodyPr>
            <a:normAutofit fontScale="90000"/>
          </a:bodyPr>
          <a:lstStyle/>
          <a:p>
            <a:r>
              <a:rPr lang="en-US" altLang="zh-CN" b="1" dirty="0" smtClean="0"/>
              <a:t>Sentiment and Social Meaning</a:t>
            </a:r>
            <a:br>
              <a:rPr lang="en-US" altLang="zh-CN" b="1" dirty="0" smtClean="0"/>
            </a:b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b="1" dirty="0" smtClean="0"/>
              <a:t>Overview</a:t>
            </a:r>
          </a:p>
          <a:p>
            <a:pPr lvl="1"/>
            <a:r>
              <a:rPr lang="en-US" altLang="zh-CN" sz="2800" dirty="0" smtClean="0"/>
              <a:t>We are interested in the automatic extraction of sentiment and other areas of social meaning including politeness, bias, friendliness, flirtation, and romantic interest, from both speech and text.</a:t>
            </a:r>
          </a:p>
          <a:p>
            <a:r>
              <a:rPr lang="en-US" altLang="zh-CN" dirty="0" smtClean="0"/>
              <a:t>Link</a:t>
            </a:r>
          </a:p>
          <a:p>
            <a:pPr lvl="1"/>
            <a:r>
              <a:rPr lang="en-US" altLang="zh-CN" dirty="0" smtClean="0">
                <a:hlinkClick r:id="rId2"/>
              </a:rPr>
              <a:t>http://</a:t>
            </a:r>
            <a:r>
              <a:rPr lang="en-US" altLang="zh-CN" dirty="0" smtClean="0">
                <a:hlinkClick r:id="rId2"/>
              </a:rPr>
              <a:t>nlp.stanford.edu/projects/social.shtml</a:t>
            </a:r>
            <a:r>
              <a:rPr lang="en-US" altLang="zh-CN" dirty="0" smtClean="0"/>
              <a:t> </a:t>
            </a:r>
            <a:endParaRPr lang="zh-CN" altLang="en-US" dirty="0"/>
          </a:p>
        </p:txBody>
      </p:sp>
      <p:sp>
        <p:nvSpPr>
          <p:cNvPr id="3" name="Title 2"/>
          <p:cNvSpPr>
            <a:spLocks noGrp="1"/>
          </p:cNvSpPr>
          <p:nvPr>
            <p:ph type="title"/>
          </p:nvPr>
        </p:nvSpPr>
        <p:spPr/>
        <p:txBody>
          <a:bodyPr>
            <a:normAutofit/>
          </a:bodyPr>
          <a:lstStyle/>
          <a:p>
            <a:pPr lvl="1" algn="l" rtl="0">
              <a:spcBef>
                <a:spcPct val="0"/>
              </a:spcBef>
            </a:pPr>
            <a:r>
              <a:rPr lang="en-US" altLang="zh-CN" sz="2800" dirty="0" smtClean="0">
                <a:hlinkClick r:id="rId2"/>
              </a:rPr>
              <a:t>Extraction of Sentiment and Social Meaning</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Explain</a:t>
            </a:r>
          </a:p>
          <a:p>
            <a:pPr lvl="1"/>
            <a:r>
              <a:rPr lang="en-US" altLang="zh-CN" dirty="0" smtClean="0"/>
              <a:t>Algorithms that aim to preventing feature co-adaptation using fast dropout training by sampling from or integrating a Gaussian approximation, or equivalently as adaptive </a:t>
            </a:r>
            <a:r>
              <a:rPr lang="en-US" altLang="zh-CN" dirty="0" err="1" smtClean="0"/>
              <a:t>regularizers</a:t>
            </a:r>
            <a:r>
              <a:rPr lang="en-US" altLang="zh-CN" dirty="0" smtClean="0"/>
              <a:t>, which can be generalized to semi-supervised learning settings.</a:t>
            </a:r>
          </a:p>
          <a:p>
            <a:r>
              <a:rPr lang="en-US" altLang="zh-CN" dirty="0" smtClean="0"/>
              <a:t>Application</a:t>
            </a:r>
          </a:p>
          <a:p>
            <a:pPr lvl="1"/>
            <a:r>
              <a:rPr lang="en-US" altLang="zh-CN" dirty="0" smtClean="0">
                <a:hlinkClick r:id="rId2"/>
              </a:rPr>
              <a:t>Dropout Learning</a:t>
            </a:r>
            <a:endParaRPr lang="en-US" altLang="zh-CN" dirty="0" smtClean="0"/>
          </a:p>
        </p:txBody>
      </p:sp>
      <p:sp>
        <p:nvSpPr>
          <p:cNvPr id="2" name="Title 1"/>
          <p:cNvSpPr>
            <a:spLocks noGrp="1"/>
          </p:cNvSpPr>
          <p:nvPr>
            <p:ph type="title"/>
          </p:nvPr>
        </p:nvSpPr>
        <p:spPr/>
        <p:txBody>
          <a:bodyPr>
            <a:normAutofit fontScale="90000"/>
          </a:bodyPr>
          <a:lstStyle/>
          <a:p>
            <a:r>
              <a:rPr lang="en-US" altLang="zh-CN" b="1" dirty="0" smtClean="0"/>
              <a:t>Dropout Learning and Feature Noising</a:t>
            </a:r>
            <a:br>
              <a:rPr lang="en-US" altLang="zh-CN" b="1" dirty="0" smtClean="0"/>
            </a:b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Explain</a:t>
            </a:r>
          </a:p>
          <a:p>
            <a:pPr lvl="1"/>
            <a:r>
              <a:rPr lang="en-US" altLang="zh-CN" dirty="0" smtClean="0"/>
              <a:t>The use of continuous-space distributed representations (neural nets) for tackling various problems in natural language processing and vision, including parsing, sentiment analysis and paraphrase detection.</a:t>
            </a:r>
          </a:p>
          <a:p>
            <a:r>
              <a:rPr lang="en-US" altLang="zh-CN" dirty="0" smtClean="0"/>
              <a:t>Application</a:t>
            </a:r>
          </a:p>
          <a:p>
            <a:pPr lvl="1"/>
            <a:r>
              <a:rPr lang="en-US" altLang="zh-CN" dirty="0" smtClean="0">
                <a:hlinkClick r:id="rId2"/>
              </a:rPr>
              <a:t>Deep Learning in Natural Language Processing</a:t>
            </a:r>
            <a:endParaRPr lang="en-US" altLang="zh-CN" dirty="0" smtClean="0"/>
          </a:p>
          <a:p>
            <a:pPr lvl="1"/>
            <a:endParaRPr lang="zh-CN" altLang="en-US" dirty="0"/>
          </a:p>
        </p:txBody>
      </p:sp>
      <p:sp>
        <p:nvSpPr>
          <p:cNvPr id="2" name="Title 1"/>
          <p:cNvSpPr>
            <a:spLocks noGrp="1"/>
          </p:cNvSpPr>
          <p:nvPr>
            <p:ph type="title"/>
          </p:nvPr>
        </p:nvSpPr>
        <p:spPr/>
        <p:txBody>
          <a:bodyPr>
            <a:normAutofit fontScale="90000"/>
          </a:bodyPr>
          <a:lstStyle/>
          <a:p>
            <a:r>
              <a:rPr lang="en-US" altLang="zh-CN" b="1" dirty="0" smtClean="0"/>
              <a:t>Deep Learning in Natural Language Processing</a:t>
            </a:r>
            <a:br>
              <a:rPr lang="en-US" altLang="zh-CN" b="1" dirty="0" smtClean="0"/>
            </a:b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Explain</a:t>
            </a:r>
          </a:p>
          <a:p>
            <a:pPr lvl="1"/>
            <a:r>
              <a:rPr lang="en-US" altLang="zh-CN" dirty="0" smtClean="0"/>
              <a:t>Algorithms for assigning part of speech and syntactic structure, emphasizing probabilistic and discriminative models</a:t>
            </a:r>
          </a:p>
          <a:p>
            <a:r>
              <a:rPr lang="en-US" altLang="zh-CN" dirty="0" smtClean="0"/>
              <a:t>Application</a:t>
            </a:r>
          </a:p>
          <a:p>
            <a:pPr lvl="1"/>
            <a:r>
              <a:rPr lang="en-US" altLang="zh-CN" dirty="0" smtClean="0">
                <a:hlinkClick r:id="rId2"/>
              </a:rPr>
              <a:t>Probabilistic Parsing</a:t>
            </a:r>
            <a:endParaRPr lang="en-US" altLang="zh-CN" dirty="0" smtClean="0"/>
          </a:p>
        </p:txBody>
      </p:sp>
      <p:sp>
        <p:nvSpPr>
          <p:cNvPr id="2" name="Title 1"/>
          <p:cNvSpPr>
            <a:spLocks noGrp="1"/>
          </p:cNvSpPr>
          <p:nvPr>
            <p:ph type="title"/>
          </p:nvPr>
        </p:nvSpPr>
        <p:spPr/>
        <p:txBody>
          <a:bodyPr>
            <a:normAutofit fontScale="90000"/>
          </a:bodyPr>
          <a:lstStyle/>
          <a:p>
            <a:r>
              <a:rPr lang="en-US" altLang="zh-CN" b="1" dirty="0" smtClean="0"/>
              <a:t>Parsing &amp; Tagging</a:t>
            </a:r>
            <a:br>
              <a:rPr lang="en-US" altLang="zh-CN" b="1" dirty="0" smtClean="0"/>
            </a:b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zh-CN" b="1" dirty="0" smtClean="0"/>
              <a:t>Overview</a:t>
            </a:r>
          </a:p>
          <a:p>
            <a:pPr lvl="2"/>
            <a:r>
              <a:rPr lang="en-US" altLang="zh-CN" dirty="0" smtClean="0"/>
              <a:t>Probabilistic parsing is using dynamic programming algorithms to compute the most likely parse(s) of a given sentence, given a statistical model of the syntactic structure of a language. Research at Stanford has focused on improving the statistical models used as well as the algorithms. Models have been developed for parsing in several languages other than English, including Chinese, Arabic, and German.</a:t>
            </a:r>
          </a:p>
          <a:p>
            <a:r>
              <a:rPr lang="en-US" altLang="zh-CN" dirty="0" smtClean="0"/>
              <a:t>Usage</a:t>
            </a:r>
          </a:p>
          <a:p>
            <a:pPr lvl="1"/>
            <a:r>
              <a:rPr lang="en-US" altLang="zh-CN" dirty="0" smtClean="0"/>
              <a:t> implementation of </a:t>
            </a:r>
            <a:r>
              <a:rPr lang="en-US" altLang="zh-CN" dirty="0" smtClean="0">
                <a:hlinkClick r:id="rId2"/>
              </a:rPr>
              <a:t>The Stanford Parser</a:t>
            </a:r>
            <a:r>
              <a:rPr lang="en-US" altLang="zh-CN" dirty="0" smtClean="0"/>
              <a:t> </a:t>
            </a:r>
            <a:endParaRPr lang="zh-CN" altLang="en-US" dirty="0"/>
          </a:p>
        </p:txBody>
      </p:sp>
      <p:sp>
        <p:nvSpPr>
          <p:cNvPr id="3" name="Title 2"/>
          <p:cNvSpPr>
            <a:spLocks noGrp="1"/>
          </p:cNvSpPr>
          <p:nvPr>
            <p:ph type="title"/>
          </p:nvPr>
        </p:nvSpPr>
        <p:spPr/>
        <p:txBody>
          <a:bodyPr>
            <a:normAutofit fontScale="90000"/>
          </a:bodyPr>
          <a:lstStyle/>
          <a:p>
            <a:r>
              <a:rPr lang="en-US" altLang="zh-CN" dirty="0" smtClean="0"/>
              <a:t>Probabilistic Parsing</a:t>
            </a:r>
            <a:br>
              <a:rPr lang="en-US" altLang="zh-CN" dirty="0" smtClean="0"/>
            </a:b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Explain</a:t>
            </a:r>
          </a:p>
          <a:p>
            <a:pPr lvl="1"/>
            <a:r>
              <a:rPr lang="en-US" altLang="zh-CN" dirty="0" smtClean="0"/>
              <a:t>Language modeling, re-ordering models, phrase extraction techniques, syntactic methods, and better training for statistical machine translation</a:t>
            </a:r>
          </a:p>
          <a:p>
            <a:r>
              <a:rPr lang="en-US" altLang="zh-CN" dirty="0" smtClean="0"/>
              <a:t>Application</a:t>
            </a:r>
          </a:p>
          <a:p>
            <a:pPr lvl="1"/>
            <a:r>
              <a:rPr lang="en-US" altLang="zh-CN" dirty="0" smtClean="0">
                <a:hlinkClick r:id="rId2"/>
              </a:rPr>
              <a:t>Machine Translation</a:t>
            </a:r>
            <a:endParaRPr lang="en-US" altLang="zh-CN" dirty="0" smtClean="0"/>
          </a:p>
          <a:p>
            <a:pPr lvl="1"/>
            <a:endParaRPr lang="zh-CN" altLang="en-US" dirty="0"/>
          </a:p>
        </p:txBody>
      </p:sp>
      <p:sp>
        <p:nvSpPr>
          <p:cNvPr id="2" name="Title 1"/>
          <p:cNvSpPr>
            <a:spLocks noGrp="1"/>
          </p:cNvSpPr>
          <p:nvPr>
            <p:ph type="title"/>
          </p:nvPr>
        </p:nvSpPr>
        <p:spPr/>
        <p:txBody>
          <a:bodyPr/>
          <a:lstStyle/>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altLang="zh-CN" b="1" dirty="0" smtClean="0"/>
              <a:t>Overview</a:t>
            </a:r>
          </a:p>
          <a:p>
            <a:pPr lvl="2"/>
            <a:r>
              <a:rPr lang="en-US" altLang="zh-CN" i="1" dirty="0" smtClean="0"/>
              <a:t>Machine Translation</a:t>
            </a:r>
            <a:r>
              <a:rPr lang="en-US" altLang="zh-CN" dirty="0" smtClean="0"/>
              <a:t> (MT) is the task of automatically converting one natural language into another, preserving the meaning of the input text, and producing fluent text in the output language. While machine translation is one of the oldest subfields of artificial intelligence research, the recent shift towards large-scale empirical techniques has led to very significant improvements in translation quality. The Stanford Machine Translation group's research interests lie in techniques that utilize both statistical methods and deep linguistic analyses</a:t>
            </a:r>
            <a:r>
              <a:rPr lang="en-US" altLang="zh-CN" dirty="0" smtClean="0"/>
              <a:t>.</a:t>
            </a:r>
          </a:p>
          <a:p>
            <a:r>
              <a:rPr lang="en-US" altLang="zh-CN" dirty="0" smtClean="0"/>
              <a:t>Descriptions of our NIST </a:t>
            </a:r>
            <a:r>
              <a:rPr lang="en-US" altLang="zh-CN" dirty="0" smtClean="0"/>
              <a:t>2</a:t>
            </a:r>
            <a:r>
              <a:rPr lang="en-US" altLang="zh-CN" baseline="30000" dirty="0" smtClean="0"/>
              <a:t>nd</a:t>
            </a:r>
            <a:r>
              <a:rPr lang="en-US" altLang="zh-CN" dirty="0" smtClean="0"/>
              <a:t> best systems:</a:t>
            </a:r>
          </a:p>
          <a:p>
            <a:pPr lvl="1"/>
            <a:r>
              <a:rPr lang="en-US" altLang="zh-CN" dirty="0" smtClean="0">
                <a:hlinkClick r:id="rId2"/>
              </a:rPr>
              <a:t>2008 Chinese-English system</a:t>
            </a:r>
            <a:endParaRPr lang="en-US" altLang="zh-CN" dirty="0" smtClean="0"/>
          </a:p>
          <a:p>
            <a:pPr lvl="1"/>
            <a:r>
              <a:rPr lang="en-US" altLang="zh-CN" dirty="0" smtClean="0">
                <a:hlinkClick r:id="rId3"/>
              </a:rPr>
              <a:t>2009 Arabic-English system</a:t>
            </a:r>
            <a:endParaRPr lang="en-US" altLang="zh-CN" dirty="0" smtClean="0"/>
          </a:p>
          <a:p>
            <a:endParaRPr lang="en-US" altLang="zh-CN" dirty="0" smtClean="0"/>
          </a:p>
          <a:p>
            <a:endParaRPr lang="zh-CN" altLang="en-US" dirty="0"/>
          </a:p>
        </p:txBody>
      </p:sp>
      <p:sp>
        <p:nvSpPr>
          <p:cNvPr id="3" name="Title 2"/>
          <p:cNvSpPr>
            <a:spLocks noGrp="1"/>
          </p:cNvSpPr>
          <p:nvPr>
            <p:ph type="title"/>
          </p:nvPr>
        </p:nvSpPr>
        <p:spPr/>
        <p:txBody>
          <a:bodyPr>
            <a:normAutofit fontScale="90000"/>
          </a:bodyPr>
          <a:lstStyle/>
          <a:p>
            <a:r>
              <a:rPr lang="en-US" altLang="zh-CN" dirty="0" smtClean="0"/>
              <a:t>Machine Translation</a:t>
            </a:r>
            <a:br>
              <a:rPr lang="en-US" altLang="zh-CN" dirty="0" smtClean="0"/>
            </a:b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smtClean="0"/>
              <a:t>Explain</a:t>
            </a:r>
          </a:p>
          <a:p>
            <a:pPr lvl="1"/>
            <a:r>
              <a:rPr lang="en-US" altLang="zh-CN" dirty="0" smtClean="0"/>
              <a:t>Research in dialog modeling and speech processing</a:t>
            </a:r>
          </a:p>
          <a:p>
            <a:r>
              <a:rPr lang="en-US" altLang="zh-CN" dirty="0" smtClean="0"/>
              <a:t>Application</a:t>
            </a:r>
          </a:p>
          <a:p>
            <a:pPr lvl="1"/>
            <a:r>
              <a:rPr lang="en-US" altLang="zh-CN" dirty="0" smtClean="0">
                <a:hlinkClick r:id="rId2"/>
              </a:rPr>
              <a:t>Dialog Modeling</a:t>
            </a:r>
            <a:endParaRPr lang="en-US" altLang="zh-CN" dirty="0" smtClean="0"/>
          </a:p>
          <a:p>
            <a:pPr lvl="1"/>
            <a:r>
              <a:rPr lang="en-US" altLang="zh-CN" dirty="0" smtClean="0">
                <a:hlinkClick r:id="rId3"/>
              </a:rPr>
              <a:t>Speech Recognition and Synthesis</a:t>
            </a:r>
            <a:endParaRPr lang="en-US" altLang="zh-CN" dirty="0" smtClean="0"/>
          </a:p>
        </p:txBody>
      </p:sp>
      <p:sp>
        <p:nvSpPr>
          <p:cNvPr id="3" name="Title 2"/>
          <p:cNvSpPr>
            <a:spLocks noGrp="1"/>
          </p:cNvSpPr>
          <p:nvPr>
            <p:ph type="title"/>
          </p:nvPr>
        </p:nvSpPr>
        <p:spPr/>
        <p:txBody>
          <a:bodyPr>
            <a:normAutofit fontScale="90000"/>
          </a:bodyPr>
          <a:lstStyle/>
          <a:p>
            <a:r>
              <a:rPr lang="en-US" altLang="zh-CN" dirty="0" smtClean="0"/>
              <a:t>Dialog and Speech Processing</a:t>
            </a:r>
            <a:br>
              <a:rPr lang="en-US" altLang="zh-CN" dirty="0" smtClean="0"/>
            </a:b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900" dirty="0" smtClean="0"/>
              <a:t>Tasks and subtasks</a:t>
            </a:r>
            <a:r>
              <a:rPr lang="en-US" altLang="zh-CN" dirty="0" smtClean="0"/>
              <a:t/>
            </a:r>
            <a:br>
              <a:rPr lang="en-US" altLang="zh-CN" dirty="0" smtClean="0"/>
            </a:b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Intent</a:t>
            </a:r>
          </a:p>
          <a:p>
            <a:pPr lvl="2"/>
            <a:r>
              <a:rPr lang="en-US" altLang="zh-CN" dirty="0" smtClean="0"/>
              <a:t> create a structured view of the information present in free text</a:t>
            </a:r>
          </a:p>
          <a:p>
            <a:pPr lvl="2"/>
            <a:r>
              <a:rPr lang="en-US" altLang="zh-CN" dirty="0" smtClean="0"/>
              <a:t>create a more easily machine-readable text to process the sentences</a:t>
            </a:r>
          </a:p>
          <a:p>
            <a:r>
              <a:rPr lang="en-US" altLang="zh-CN" dirty="0" smtClean="0"/>
              <a:t>Task</a:t>
            </a:r>
          </a:p>
          <a:p>
            <a:pPr lvl="2"/>
            <a:r>
              <a:rPr lang="en-US" altLang="zh-CN" dirty="0" smtClean="0">
                <a:hlinkClick r:id="rId2" tooltip="Named entity recognition"/>
              </a:rPr>
              <a:t>Named entity recognition</a:t>
            </a:r>
            <a:endParaRPr lang="en-US" altLang="zh-CN" dirty="0" smtClean="0"/>
          </a:p>
          <a:p>
            <a:pPr lvl="2"/>
            <a:r>
              <a:rPr lang="en-US" altLang="zh-CN" dirty="0" err="1" smtClean="0">
                <a:hlinkClick r:id="rId3" tooltip="Coreference"/>
              </a:rPr>
              <a:t>Coreference</a:t>
            </a:r>
            <a:r>
              <a:rPr lang="en-US" altLang="zh-CN" dirty="0" smtClean="0"/>
              <a:t> resolution</a:t>
            </a:r>
          </a:p>
          <a:p>
            <a:pPr lvl="2"/>
            <a:r>
              <a:rPr lang="en-US" altLang="zh-CN" dirty="0" smtClean="0">
                <a:hlinkClick r:id="rId4" tooltip="Relationship extraction"/>
              </a:rPr>
              <a:t>Relationship extraction</a:t>
            </a:r>
            <a:endParaRPr lang="en-US" altLang="zh-CN" dirty="0" smtClean="0"/>
          </a:p>
          <a:p>
            <a:pPr lvl="2"/>
            <a:r>
              <a:rPr lang="en-US" altLang="zh-CN" dirty="0" smtClean="0"/>
              <a:t>Semi-structured information extraction</a:t>
            </a:r>
          </a:p>
          <a:p>
            <a:pPr lvl="2"/>
            <a:r>
              <a:rPr lang="en-US" altLang="zh-CN" dirty="0" smtClean="0"/>
              <a:t>Language and vocabulary analysis</a:t>
            </a:r>
          </a:p>
          <a:p>
            <a:pPr lvl="2"/>
            <a:r>
              <a:rPr lang="en-US" altLang="zh-CN" dirty="0" smtClean="0"/>
              <a:t>Audio extraction</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zh-CN" dirty="0" smtClean="0"/>
              <a:t>Explain</a:t>
            </a:r>
          </a:p>
          <a:p>
            <a:pPr lvl="1"/>
            <a:r>
              <a:rPr lang="en-US" altLang="zh-CN" dirty="0" smtClean="0"/>
              <a:t>Probabilistic and other corpus-based algorithms for learning linguistic structures from corpora</a:t>
            </a:r>
          </a:p>
          <a:p>
            <a:r>
              <a:rPr lang="en-US" altLang="zh-CN" dirty="0" smtClean="0"/>
              <a:t>Application</a:t>
            </a:r>
          </a:p>
          <a:p>
            <a:pPr lvl="2"/>
            <a:r>
              <a:rPr lang="en-US" altLang="zh-CN" dirty="0" smtClean="0">
                <a:hlinkClick r:id="rId2"/>
              </a:rPr>
              <a:t>Unsupervised Parsing &amp; Grammar Induction</a:t>
            </a:r>
            <a:endParaRPr lang="en-US" altLang="zh-CN" dirty="0" smtClean="0"/>
          </a:p>
          <a:p>
            <a:pPr lvl="2"/>
            <a:r>
              <a:rPr lang="en-US" altLang="zh-CN" dirty="0" smtClean="0">
                <a:hlinkClick r:id="rId3"/>
              </a:rPr>
              <a:t>Time Expressions</a:t>
            </a:r>
            <a:endParaRPr lang="en-US" altLang="zh-CN" dirty="0" smtClean="0"/>
          </a:p>
          <a:p>
            <a:pPr lvl="2"/>
            <a:r>
              <a:rPr lang="en-US" altLang="zh-CN" dirty="0" smtClean="0"/>
              <a:t>Morphology &amp; Phonology Induction</a:t>
            </a:r>
          </a:p>
          <a:p>
            <a:pPr lvl="2"/>
            <a:r>
              <a:rPr lang="en-US" altLang="zh-CN" dirty="0" smtClean="0">
                <a:hlinkClick r:id="rId4"/>
              </a:rPr>
              <a:t>Semantic Taxonomy Induction</a:t>
            </a:r>
            <a:endParaRPr lang="en-US" altLang="zh-CN" dirty="0" smtClean="0"/>
          </a:p>
          <a:p>
            <a:pPr lvl="2"/>
            <a:r>
              <a:rPr lang="en-US" altLang="zh-CN" dirty="0" smtClean="0">
                <a:hlinkClick r:id="rId5"/>
              </a:rPr>
              <a:t>Inducing Narratives and Event Representations</a:t>
            </a:r>
            <a:endParaRPr lang="en-US" altLang="zh-CN" dirty="0" smtClean="0"/>
          </a:p>
          <a:p>
            <a:pPr lvl="2"/>
            <a:r>
              <a:rPr lang="en-US" altLang="zh-CN" dirty="0" smtClean="0">
                <a:hlinkClick r:id="rId6"/>
              </a:rPr>
              <a:t>Cross-lingual Expectation Projection and Regularization</a:t>
            </a:r>
            <a:endParaRPr lang="en-US" altLang="zh-CN" dirty="0" smtClean="0"/>
          </a:p>
          <a:p>
            <a:pPr lvl="1"/>
            <a:endParaRPr lang="zh-CN" altLang="en-US" dirty="0"/>
          </a:p>
        </p:txBody>
      </p:sp>
      <p:sp>
        <p:nvSpPr>
          <p:cNvPr id="3" name="Title 2"/>
          <p:cNvSpPr>
            <a:spLocks noGrp="1"/>
          </p:cNvSpPr>
          <p:nvPr>
            <p:ph type="title"/>
          </p:nvPr>
        </p:nvSpPr>
        <p:spPr>
          <a:xfrm>
            <a:off x="457200" y="274638"/>
            <a:ext cx="8686800" cy="1426170"/>
          </a:xfrm>
        </p:spPr>
        <p:txBody>
          <a:bodyPr>
            <a:normAutofit fontScale="90000"/>
          </a:bodyPr>
          <a:lstStyle/>
          <a:p>
            <a:r>
              <a:rPr lang="en-US" altLang="zh-CN" dirty="0" smtClean="0"/>
              <a:t>Unsupervised and </a:t>
            </a:r>
            <a:r>
              <a:rPr lang="en-US" altLang="zh-CN" dirty="0" err="1" smtClean="0"/>
              <a:t>Semisupervised</a:t>
            </a:r>
            <a:r>
              <a:rPr lang="en-US" altLang="zh-CN" dirty="0" smtClean="0"/>
              <a:t> Learning of Linguistic Structure</a:t>
            </a:r>
            <a:br>
              <a:rPr lang="en-US" altLang="zh-CN" dirty="0" smtClean="0"/>
            </a:b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zh-CN" dirty="0" smtClean="0"/>
              <a:t>Explain</a:t>
            </a:r>
          </a:p>
          <a:p>
            <a:pPr lvl="1"/>
            <a:r>
              <a:rPr lang="en-US" altLang="zh-CN" dirty="0" smtClean="0"/>
              <a:t>A variety of NLP investigations in Chinese, Arabic, and German, including tagging, segmentation, probabilistic syntactic parsing, and semantic role parsing, as well as work on speech processing.</a:t>
            </a:r>
          </a:p>
          <a:p>
            <a:r>
              <a:rPr lang="en-US" altLang="zh-CN" dirty="0" smtClean="0"/>
              <a:t>Application</a:t>
            </a:r>
          </a:p>
          <a:p>
            <a:pPr lvl="1"/>
            <a:r>
              <a:rPr lang="en-US" altLang="zh-CN" dirty="0" smtClean="0">
                <a:hlinkClick r:id="rId2"/>
              </a:rPr>
              <a:t>Chinese NLP and Speech</a:t>
            </a:r>
            <a:endParaRPr lang="en-US" altLang="zh-CN" dirty="0" smtClean="0"/>
          </a:p>
          <a:p>
            <a:pPr lvl="1"/>
            <a:r>
              <a:rPr lang="en-US" altLang="zh-CN" dirty="0" smtClean="0">
                <a:hlinkClick r:id="rId3"/>
              </a:rPr>
              <a:t>Arabic NLP</a:t>
            </a:r>
            <a:endParaRPr lang="en-US" altLang="zh-CN" dirty="0" smtClean="0"/>
          </a:p>
          <a:p>
            <a:pPr lvl="1"/>
            <a:r>
              <a:rPr lang="en-US" altLang="zh-CN" dirty="0" smtClean="0"/>
              <a:t>German NLP</a:t>
            </a:r>
          </a:p>
          <a:p>
            <a:pPr lvl="1"/>
            <a:r>
              <a:rPr lang="en-US" altLang="zh-CN" dirty="0" smtClean="0">
                <a:hlinkClick r:id="rId4"/>
              </a:rPr>
              <a:t>Universal Stanford Dependencies</a:t>
            </a:r>
            <a:endParaRPr lang="en-US" altLang="zh-CN" dirty="0" smtClean="0"/>
          </a:p>
          <a:p>
            <a:pPr lvl="1"/>
            <a:endParaRPr lang="zh-CN" altLang="en-US" dirty="0"/>
          </a:p>
        </p:txBody>
      </p:sp>
      <p:sp>
        <p:nvSpPr>
          <p:cNvPr id="3" name="Title 2"/>
          <p:cNvSpPr>
            <a:spLocks noGrp="1"/>
          </p:cNvSpPr>
          <p:nvPr>
            <p:ph type="title"/>
          </p:nvPr>
        </p:nvSpPr>
        <p:spPr/>
        <p:txBody>
          <a:bodyPr>
            <a:normAutofit fontScale="90000"/>
          </a:bodyPr>
          <a:lstStyle/>
          <a:p>
            <a:r>
              <a:rPr lang="en-US" altLang="zh-CN" dirty="0" smtClean="0"/>
              <a:t>Multilingual NLP</a:t>
            </a:r>
            <a:br>
              <a:rPr lang="en-US" altLang="zh-CN" dirty="0" smtClean="0"/>
            </a:b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altLang="zh-CN" u="sng" dirty="0" err="1" smtClean="0">
                <a:hlinkClick r:id="rId2"/>
              </a:rPr>
              <a:t>Mimir</a:t>
            </a:r>
            <a:r>
              <a:rPr lang="en-US" altLang="zh-CN" u="sng" dirty="0" smtClean="0">
                <a:hlinkClick r:id="rId2"/>
              </a:rPr>
              <a:t> Project: What Drives the Dynamics of Science</a:t>
            </a:r>
            <a:endParaRPr lang="en-US" altLang="zh-CN" dirty="0" smtClean="0"/>
          </a:p>
          <a:p>
            <a:r>
              <a:rPr lang="en-US" altLang="zh-CN" dirty="0" smtClean="0">
                <a:hlinkClick r:id="rId3"/>
              </a:rPr>
              <a:t>Narratives and Event Representations</a:t>
            </a:r>
            <a:endParaRPr lang="en-US" altLang="zh-CN" dirty="0" smtClean="0"/>
          </a:p>
          <a:p>
            <a:r>
              <a:rPr lang="en-US" altLang="zh-CN" dirty="0" smtClean="0">
                <a:hlinkClick r:id="rId4"/>
              </a:rPr>
              <a:t>Semantic Taxonomy Induction</a:t>
            </a:r>
            <a:endParaRPr lang="en-US" altLang="zh-CN" dirty="0" smtClean="0"/>
          </a:p>
          <a:p>
            <a:r>
              <a:rPr lang="en-US" altLang="zh-CN" dirty="0" smtClean="0">
                <a:hlinkClick r:id="rId5"/>
              </a:rPr>
              <a:t>Personalized </a:t>
            </a:r>
            <a:r>
              <a:rPr lang="en-US" altLang="zh-CN" dirty="0" err="1" smtClean="0">
                <a:hlinkClick r:id="rId5"/>
              </a:rPr>
              <a:t>PageRank</a:t>
            </a:r>
            <a:r>
              <a:rPr lang="en-US" altLang="zh-CN" dirty="0" smtClean="0"/>
              <a:t> algorithms</a:t>
            </a:r>
          </a:p>
          <a:p>
            <a:r>
              <a:rPr lang="en-US" altLang="zh-CN" dirty="0" smtClean="0"/>
              <a:t>Computational Lexicography: </a:t>
            </a:r>
            <a:r>
              <a:rPr lang="en-US" altLang="zh-CN" dirty="0" err="1" smtClean="0">
                <a:hlinkClick r:id="rId6"/>
              </a:rPr>
              <a:t>Kirrkirr</a:t>
            </a:r>
            <a:endParaRPr lang="en-US" altLang="zh-CN" dirty="0" smtClean="0"/>
          </a:p>
          <a:p>
            <a:r>
              <a:rPr lang="en-US" altLang="zh-CN" dirty="0" smtClean="0"/>
              <a:t>Text Categorization</a:t>
            </a:r>
          </a:p>
          <a:p>
            <a:r>
              <a:rPr lang="en-US" altLang="zh-CN" dirty="0" smtClean="0"/>
              <a:t>The </a:t>
            </a:r>
            <a:r>
              <a:rPr lang="en-US" altLang="zh-CN" dirty="0" smtClean="0">
                <a:hlinkClick r:id="rId7"/>
              </a:rPr>
              <a:t>Stanford Edinburgh Entity Recognition (SEER) Project</a:t>
            </a:r>
            <a:endParaRPr lang="en-US" altLang="zh-CN" dirty="0" smtClean="0"/>
          </a:p>
          <a:p>
            <a:r>
              <a:rPr lang="en-US" altLang="zh-CN" dirty="0" smtClean="0"/>
              <a:t>The </a:t>
            </a:r>
            <a:r>
              <a:rPr lang="en-US" altLang="zh-CN" dirty="0" smtClean="0">
                <a:hlinkClick r:id="rId8"/>
              </a:rPr>
              <a:t>Edinburgh And Stanford Information Extraction</a:t>
            </a:r>
            <a:r>
              <a:rPr lang="en-US" altLang="zh-CN" dirty="0" smtClean="0"/>
              <a:t> (EASIE) Project</a:t>
            </a:r>
          </a:p>
          <a:p>
            <a:r>
              <a:rPr lang="en-US" altLang="zh-CN" dirty="0" smtClean="0">
                <a:hlinkClick r:id="rId9"/>
              </a:rPr>
              <a:t>Shallow Semantic Parsing</a:t>
            </a:r>
            <a:endParaRPr lang="en-US" altLang="zh-CN" dirty="0" smtClean="0"/>
          </a:p>
          <a:p>
            <a:r>
              <a:rPr lang="en-US" altLang="zh-CN" dirty="0" smtClean="0"/>
              <a:t>Question Answering (QA)</a:t>
            </a:r>
          </a:p>
          <a:p>
            <a:r>
              <a:rPr lang="en-US" altLang="zh-CN" dirty="0" smtClean="0"/>
              <a:t>The </a:t>
            </a:r>
            <a:r>
              <a:rPr lang="en-US" altLang="zh-CN" dirty="0" smtClean="0">
                <a:hlinkClick r:id="rId10"/>
              </a:rPr>
              <a:t>NLKR Project</a:t>
            </a:r>
            <a:r>
              <a:rPr lang="en-US" altLang="zh-CN" dirty="0" smtClean="0"/>
              <a:t>: solving natural-language logic puzzles</a:t>
            </a:r>
          </a:p>
          <a:p>
            <a:r>
              <a:rPr lang="en-US" altLang="zh-CN" dirty="0" smtClean="0"/>
              <a:t>Word Sense Disambiguation (WSD)</a:t>
            </a:r>
          </a:p>
          <a:p>
            <a:r>
              <a:rPr lang="en-US" altLang="zh-CN" dirty="0" smtClean="0">
                <a:hlinkClick r:id="rId11"/>
              </a:rPr>
              <a:t>Part-of-speech (POS) tagging</a:t>
            </a:r>
            <a:endParaRPr lang="en-US" altLang="zh-CN" dirty="0" smtClean="0"/>
          </a:p>
          <a:p>
            <a:r>
              <a:rPr lang="en-US" altLang="zh-CN" dirty="0" smtClean="0">
                <a:hlinkClick r:id="rId12"/>
              </a:rPr>
              <a:t>Detecting Contradictions in Text</a:t>
            </a:r>
            <a:endParaRPr lang="en-US" altLang="zh-CN" dirty="0" smtClean="0"/>
          </a:p>
          <a:p>
            <a:endParaRPr lang="zh-CN" altLang="en-US" dirty="0"/>
          </a:p>
        </p:txBody>
      </p:sp>
      <p:sp>
        <p:nvSpPr>
          <p:cNvPr id="3" name="Title 2"/>
          <p:cNvSpPr>
            <a:spLocks noGrp="1"/>
          </p:cNvSpPr>
          <p:nvPr>
            <p:ph type="title"/>
          </p:nvPr>
        </p:nvSpPr>
        <p:spPr/>
        <p:txBody>
          <a:bodyPr>
            <a:normAutofit fontScale="90000"/>
          </a:bodyPr>
          <a:lstStyle/>
          <a:p>
            <a:r>
              <a:rPr lang="en-US" altLang="zh-CN" dirty="0" smtClean="0"/>
              <a:t>Past Projects</a:t>
            </a:r>
            <a:br>
              <a:rPr lang="en-US" altLang="zh-CN" dirty="0" smtClean="0"/>
            </a:b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Entity Relation</a:t>
            </a:r>
            <a:endParaRPr lang="zh-CN" altLang="en-US" dirty="0"/>
          </a:p>
        </p:txBody>
      </p:sp>
    </p:spTree>
    <p:extLst>
      <p:ext uri="{BB962C8B-B14F-4D97-AF65-F5344CB8AC3E}">
        <p14:creationId xmlns:p14="http://schemas.microsoft.com/office/powerpoint/2010/main" xmlns="" val="26152304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1148760"/>
          </a:xfrm>
        </p:spPr>
        <p:txBody>
          <a:bodyPr/>
          <a:lstStyle/>
          <a:p>
            <a:r>
              <a:rPr lang="en-US" altLang="zh-CN" b="1" dirty="0" smtClean="0"/>
              <a:t>Information Extract five tasks</a:t>
            </a:r>
            <a:endParaRPr lang="zh-CN" altLang="en-US" b="1" dirty="0"/>
          </a:p>
        </p:txBody>
      </p:sp>
      <p:sp>
        <p:nvSpPr>
          <p:cNvPr id="3" name="内容占位符 2"/>
          <p:cNvSpPr>
            <a:spLocks noGrp="1"/>
          </p:cNvSpPr>
          <p:nvPr>
            <p:ph idx="1"/>
          </p:nvPr>
        </p:nvSpPr>
        <p:spPr>
          <a:xfrm>
            <a:off x="457200" y="1196752"/>
            <a:ext cx="9587408" cy="5184576"/>
          </a:xfrm>
        </p:spPr>
        <p:txBody>
          <a:bodyPr>
            <a:normAutofit lnSpcReduction="10000"/>
          </a:bodyPr>
          <a:lstStyle/>
          <a:p>
            <a:r>
              <a:rPr lang="en-US" altLang="zh-CN" sz="3600" dirty="0"/>
              <a:t>Named </a:t>
            </a:r>
            <a:r>
              <a:rPr lang="en-US" altLang="zh-CN" sz="3600" dirty="0" smtClean="0"/>
              <a:t>entity </a:t>
            </a:r>
            <a:r>
              <a:rPr lang="en-US" altLang="zh-CN" sz="3600" dirty="0"/>
              <a:t>recognition (NE</a:t>
            </a:r>
            <a:r>
              <a:rPr lang="en-US" altLang="zh-CN" sz="3600" dirty="0" smtClean="0"/>
              <a:t>)</a:t>
            </a:r>
          </a:p>
          <a:p>
            <a:pPr lvl="2"/>
            <a:r>
              <a:rPr lang="en-US" altLang="zh-CN" dirty="0"/>
              <a:t>Finds and classifies names, places, etc.</a:t>
            </a:r>
            <a:endParaRPr lang="en-US" altLang="zh-CN" dirty="0" smtClean="0"/>
          </a:p>
          <a:p>
            <a:r>
              <a:rPr lang="en-US" altLang="zh-CN" sz="3600" dirty="0" err="1"/>
              <a:t>Coreference</a:t>
            </a:r>
            <a:r>
              <a:rPr lang="en-US" altLang="zh-CN" sz="3600" dirty="0"/>
              <a:t> resolution (CO</a:t>
            </a:r>
            <a:r>
              <a:rPr lang="en-US" altLang="zh-CN" sz="3600" dirty="0" smtClean="0"/>
              <a:t>)</a:t>
            </a:r>
          </a:p>
          <a:p>
            <a:pPr lvl="2"/>
            <a:r>
              <a:rPr lang="en-US" altLang="zh-CN" dirty="0"/>
              <a:t>Identifies identity relations between entities.</a:t>
            </a:r>
            <a:endParaRPr lang="en-US" altLang="zh-CN" dirty="0" smtClean="0"/>
          </a:p>
          <a:p>
            <a:r>
              <a:rPr lang="en-US" altLang="zh-CN" sz="3600" dirty="0"/>
              <a:t>Template element construction (TE</a:t>
            </a:r>
            <a:r>
              <a:rPr lang="en-US" altLang="zh-CN" sz="3600" dirty="0" smtClean="0"/>
              <a:t>)</a:t>
            </a:r>
          </a:p>
          <a:p>
            <a:pPr lvl="2"/>
            <a:r>
              <a:rPr lang="en-US" altLang="zh-CN" dirty="0"/>
              <a:t>Adds descriptive information to NE results (</a:t>
            </a:r>
            <a:r>
              <a:rPr lang="en-US" altLang="zh-CN" dirty="0" smtClean="0"/>
              <a:t>using  CO).</a:t>
            </a:r>
          </a:p>
          <a:p>
            <a:r>
              <a:rPr lang="en-US" altLang="zh-CN" sz="3600" dirty="0"/>
              <a:t>Template relation construction (TR</a:t>
            </a:r>
            <a:r>
              <a:rPr lang="en-US" altLang="zh-CN" sz="3600" dirty="0" smtClean="0"/>
              <a:t>)</a:t>
            </a:r>
          </a:p>
          <a:p>
            <a:pPr lvl="2"/>
            <a:r>
              <a:rPr lang="en-US" altLang="zh-CN" dirty="0"/>
              <a:t>Finds relations between TE entities</a:t>
            </a:r>
            <a:r>
              <a:rPr lang="en-US" altLang="zh-CN" dirty="0" smtClean="0"/>
              <a:t>.</a:t>
            </a:r>
          </a:p>
          <a:p>
            <a:r>
              <a:rPr lang="en-US" altLang="zh-CN" dirty="0"/>
              <a:t>Scenario template production (ST</a:t>
            </a:r>
            <a:r>
              <a:rPr lang="en-US" altLang="zh-CN" dirty="0" smtClean="0"/>
              <a:t>)</a:t>
            </a:r>
          </a:p>
          <a:p>
            <a:pPr lvl="2"/>
            <a:r>
              <a:rPr lang="en-US" altLang="zh-CN" dirty="0"/>
              <a:t>Fits TE and TR results into specified </a:t>
            </a:r>
            <a:r>
              <a:rPr lang="en-US" altLang="zh-CN" dirty="0" smtClean="0"/>
              <a:t>event  scenarios</a:t>
            </a:r>
            <a:r>
              <a:rPr lang="en-US" altLang="zh-CN" dirty="0"/>
              <a:t>.</a:t>
            </a:r>
            <a:endParaRPr lang="zh-CN" altLang="en-US" dirty="0"/>
          </a:p>
        </p:txBody>
      </p:sp>
    </p:spTree>
    <p:extLst>
      <p:ext uri="{BB962C8B-B14F-4D97-AF65-F5344CB8AC3E}">
        <p14:creationId xmlns:p14="http://schemas.microsoft.com/office/powerpoint/2010/main" xmlns="" val="2723840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Extract the relations between entities</a:t>
            </a:r>
            <a:endParaRPr lang="zh-CN" altLang="en-US" dirty="0"/>
          </a:p>
        </p:txBody>
      </p:sp>
      <p:sp>
        <p:nvSpPr>
          <p:cNvPr id="3" name="内容占位符 2"/>
          <p:cNvSpPr>
            <a:spLocks noGrp="1"/>
          </p:cNvSpPr>
          <p:nvPr>
            <p:ph idx="1"/>
          </p:nvPr>
        </p:nvSpPr>
        <p:spPr/>
        <p:txBody>
          <a:bodyPr/>
          <a:lstStyle/>
          <a:p>
            <a:r>
              <a:rPr lang="en-US" altLang="zh-CN" dirty="0" smtClean="0"/>
              <a:t>For Example</a:t>
            </a:r>
          </a:p>
          <a:p>
            <a:pPr lvl="1"/>
            <a:r>
              <a:rPr lang="en-US" altLang="zh-CN" dirty="0" smtClean="0"/>
              <a:t>Located in</a:t>
            </a:r>
          </a:p>
          <a:p>
            <a:pPr lvl="1"/>
            <a:r>
              <a:rPr lang="en-US" altLang="zh-CN" dirty="0" smtClean="0"/>
              <a:t> </a:t>
            </a:r>
            <a:r>
              <a:rPr lang="en-US" altLang="zh-CN" dirty="0"/>
              <a:t>employed </a:t>
            </a:r>
            <a:r>
              <a:rPr lang="en-US" altLang="zh-CN" dirty="0" smtClean="0"/>
              <a:t>by</a:t>
            </a:r>
          </a:p>
          <a:p>
            <a:pPr lvl="1"/>
            <a:r>
              <a:rPr lang="en-US" altLang="zh-CN" dirty="0" smtClean="0"/>
              <a:t> </a:t>
            </a:r>
            <a:r>
              <a:rPr lang="en-US" altLang="zh-CN" dirty="0"/>
              <a:t>part </a:t>
            </a:r>
            <a:r>
              <a:rPr lang="en-US" altLang="zh-CN" dirty="0" smtClean="0"/>
              <a:t>of</a:t>
            </a:r>
          </a:p>
          <a:p>
            <a:pPr lvl="1"/>
            <a:r>
              <a:rPr lang="en-US" altLang="zh-CN" dirty="0" smtClean="0"/>
              <a:t> </a:t>
            </a:r>
            <a:r>
              <a:rPr lang="en-US" altLang="zh-CN" dirty="0"/>
              <a:t>married </a:t>
            </a:r>
            <a:r>
              <a:rPr lang="en-US" altLang="zh-CN" dirty="0" smtClean="0"/>
              <a:t>to</a:t>
            </a:r>
            <a:endParaRPr lang="zh-CN" altLang="en-US" dirty="0"/>
          </a:p>
        </p:txBody>
      </p:sp>
    </p:spTree>
    <p:extLst>
      <p:ext uri="{BB962C8B-B14F-4D97-AF65-F5344CB8AC3E}">
        <p14:creationId xmlns:p14="http://schemas.microsoft.com/office/powerpoint/2010/main" xmlns="" val="31170231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Relation </a:t>
            </a:r>
            <a:r>
              <a:rPr lang="en-US" altLang="zh-CN" dirty="0" smtClean="0"/>
              <a:t>part types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Affiliations</a:t>
            </a:r>
          </a:p>
          <a:p>
            <a:pPr lvl="1"/>
            <a:r>
              <a:rPr lang="en-US" altLang="zh-CN" dirty="0" smtClean="0"/>
              <a:t>PER</a:t>
            </a:r>
            <a:r>
              <a:rPr lang="zh-CN" altLang="en-US" dirty="0" smtClean="0"/>
              <a:t>                   </a:t>
            </a:r>
            <a:r>
              <a:rPr lang="en-US" altLang="zh-CN" dirty="0" smtClean="0"/>
              <a:t>PER ; e.g. :XX married to XX</a:t>
            </a:r>
          </a:p>
          <a:p>
            <a:pPr lvl="1"/>
            <a:r>
              <a:rPr lang="en-US" altLang="zh-CN" dirty="0" smtClean="0"/>
              <a:t>PER  		ORG; e.g. :  XX president of XX</a:t>
            </a:r>
          </a:p>
          <a:p>
            <a:pPr lvl="1"/>
            <a:r>
              <a:rPr lang="en-US" altLang="zh-CN" dirty="0" smtClean="0"/>
              <a:t>PER		ART(</a:t>
            </a:r>
            <a:r>
              <a:rPr lang="en-US" altLang="zh-CN" dirty="0" err="1" smtClean="0"/>
              <a:t>artifactual</a:t>
            </a:r>
            <a:r>
              <a:rPr lang="en-US" altLang="zh-CN" dirty="0" smtClean="0"/>
              <a:t>) e.g. XX owns  ART</a:t>
            </a:r>
          </a:p>
          <a:p>
            <a:r>
              <a:rPr lang="en-US" altLang="zh-CN" dirty="0" smtClean="0"/>
              <a:t>Geopolitical</a:t>
            </a:r>
          </a:p>
          <a:p>
            <a:pPr lvl="1"/>
            <a:r>
              <a:rPr lang="en-US" altLang="zh-CN" dirty="0" smtClean="0"/>
              <a:t>LOC  		LOC  </a:t>
            </a:r>
            <a:r>
              <a:rPr lang="en-US" altLang="zh-CN" dirty="0" err="1" smtClean="0"/>
              <a:t>eg</a:t>
            </a:r>
            <a:r>
              <a:rPr lang="en-US" altLang="zh-CN" dirty="0" smtClean="0"/>
              <a:t>: XX near XX </a:t>
            </a:r>
          </a:p>
          <a:p>
            <a:pPr lvl="1"/>
            <a:r>
              <a:rPr lang="en-US" altLang="zh-CN" dirty="0" smtClean="0"/>
              <a:t>LOC 		LOC  </a:t>
            </a:r>
            <a:r>
              <a:rPr lang="en-US" altLang="zh-CN" dirty="0" err="1" smtClean="0"/>
              <a:t>eg</a:t>
            </a:r>
            <a:r>
              <a:rPr lang="en-US" altLang="zh-CN" dirty="0" smtClean="0"/>
              <a:t>: XX southeast of XX</a:t>
            </a:r>
          </a:p>
          <a:p>
            <a:r>
              <a:rPr lang="en-US" altLang="zh-CN" dirty="0" smtClean="0"/>
              <a:t>Part-Of</a:t>
            </a:r>
          </a:p>
          <a:p>
            <a:pPr lvl="1"/>
            <a:r>
              <a:rPr lang="en-US" altLang="zh-CN" dirty="0" smtClean="0"/>
              <a:t>ORG		ORG </a:t>
            </a:r>
            <a:r>
              <a:rPr lang="en-US" altLang="zh-CN" dirty="0" err="1" smtClean="0"/>
              <a:t>eg</a:t>
            </a:r>
            <a:r>
              <a:rPr lang="en-US" altLang="zh-CN" dirty="0" smtClean="0"/>
              <a:t>: XX a unit </a:t>
            </a:r>
            <a:r>
              <a:rPr lang="en-US" altLang="zh-CN" dirty="0" err="1" smtClean="0"/>
              <a:t>og</a:t>
            </a:r>
            <a:r>
              <a:rPr lang="en-US" altLang="zh-CN" dirty="0" smtClean="0"/>
              <a:t> ORG</a:t>
            </a:r>
          </a:p>
          <a:p>
            <a:endParaRPr lang="en-US" altLang="zh-CN" dirty="0" smtClean="0"/>
          </a:p>
        </p:txBody>
      </p:sp>
      <p:sp>
        <p:nvSpPr>
          <p:cNvPr id="6" name="右箭头 5"/>
          <p:cNvSpPr/>
          <p:nvPr/>
        </p:nvSpPr>
        <p:spPr>
          <a:xfrm>
            <a:off x="2153432" y="22048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147062" y="277439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2136742" y="32523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123728" y="43651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2123728" y="48885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113900" y="55424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395149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Relation types from ACE 2003</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ROLE</a:t>
            </a:r>
            <a:r>
              <a:rPr lang="en-US" altLang="zh-CN" dirty="0"/>
              <a:t>: relates a person to an organization or a geopolitical </a:t>
            </a:r>
            <a:r>
              <a:rPr lang="en-US" altLang="zh-CN" dirty="0" smtClean="0"/>
              <a:t>entity</a:t>
            </a:r>
          </a:p>
          <a:p>
            <a:pPr lvl="1"/>
            <a:r>
              <a:rPr lang="en-US" altLang="zh-CN" dirty="0"/>
              <a:t>subtypes: member, owner, affiliate, client, citizen</a:t>
            </a:r>
          </a:p>
          <a:p>
            <a:r>
              <a:rPr lang="en-US" altLang="zh-CN" b="1" dirty="0" smtClean="0"/>
              <a:t>PART</a:t>
            </a:r>
            <a:r>
              <a:rPr lang="en-US" altLang="zh-CN" dirty="0"/>
              <a:t>: generalized </a:t>
            </a:r>
            <a:r>
              <a:rPr lang="en-US" altLang="zh-CN" dirty="0" smtClean="0"/>
              <a:t>containment </a:t>
            </a:r>
          </a:p>
          <a:p>
            <a:pPr lvl="1"/>
            <a:r>
              <a:rPr lang="en-US" altLang="zh-CN" dirty="0" smtClean="0"/>
              <a:t>subtypes</a:t>
            </a:r>
            <a:r>
              <a:rPr lang="en-US" altLang="zh-CN" dirty="0"/>
              <a:t>: subsidiary, physical part-of, set membership</a:t>
            </a:r>
          </a:p>
          <a:p>
            <a:r>
              <a:rPr lang="en-US" altLang="zh-CN" b="1" dirty="0"/>
              <a:t>AT</a:t>
            </a:r>
            <a:r>
              <a:rPr lang="en-US" altLang="zh-CN" dirty="0"/>
              <a:t>: permanent and transient </a:t>
            </a:r>
            <a:r>
              <a:rPr lang="en-US" altLang="zh-CN" dirty="0" smtClean="0"/>
              <a:t>locations</a:t>
            </a:r>
          </a:p>
          <a:p>
            <a:pPr lvl="1"/>
            <a:r>
              <a:rPr lang="en-US" altLang="zh-CN" dirty="0"/>
              <a:t>subtypes: located, based-in, residence</a:t>
            </a:r>
          </a:p>
          <a:p>
            <a:r>
              <a:rPr lang="en-US" altLang="zh-CN" b="1" dirty="0" smtClean="0"/>
              <a:t>SOCIAL</a:t>
            </a:r>
            <a:r>
              <a:rPr lang="en-US" altLang="zh-CN" dirty="0"/>
              <a:t>: social relations among </a:t>
            </a:r>
            <a:r>
              <a:rPr lang="en-US" altLang="zh-CN" dirty="0" smtClean="0"/>
              <a:t>persons</a:t>
            </a:r>
          </a:p>
          <a:p>
            <a:pPr lvl="1"/>
            <a:r>
              <a:rPr lang="en-US" altLang="zh-CN" dirty="0"/>
              <a:t>subtypes: parent, sibling, spouse, grandparent, associate</a:t>
            </a:r>
            <a:endParaRPr lang="zh-CN" altLang="en-US" dirty="0"/>
          </a:p>
        </p:txBody>
      </p:sp>
    </p:spTree>
    <p:extLst>
      <p:ext uri="{BB962C8B-B14F-4D97-AF65-F5344CB8AC3E}">
        <p14:creationId xmlns:p14="http://schemas.microsoft.com/office/powerpoint/2010/main" xmlns="" val="63750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Relation extraction: 5 </a:t>
            </a:r>
            <a:r>
              <a:rPr lang="en-US" altLang="zh-CN" dirty="0" smtClean="0"/>
              <a:t>methods</a:t>
            </a:r>
            <a:endParaRPr lang="zh-CN" altLang="en-US" dirty="0"/>
          </a:p>
        </p:txBody>
      </p:sp>
      <p:sp>
        <p:nvSpPr>
          <p:cNvPr id="3" name="内容占位符 2"/>
          <p:cNvSpPr>
            <a:spLocks noGrp="1"/>
          </p:cNvSpPr>
          <p:nvPr>
            <p:ph idx="1"/>
          </p:nvPr>
        </p:nvSpPr>
        <p:spPr/>
        <p:txBody>
          <a:bodyPr/>
          <a:lstStyle/>
          <a:p>
            <a:r>
              <a:rPr lang="en-US" altLang="zh-CN" dirty="0"/>
              <a:t>1. Hand-built patterns</a:t>
            </a:r>
          </a:p>
          <a:p>
            <a:r>
              <a:rPr lang="en-US" altLang="zh-CN" dirty="0"/>
              <a:t>2. Bootstrapping methods</a:t>
            </a:r>
          </a:p>
          <a:p>
            <a:r>
              <a:rPr lang="en-US" altLang="zh-CN" dirty="0"/>
              <a:t>3. Supervised methods</a:t>
            </a:r>
          </a:p>
          <a:p>
            <a:r>
              <a:rPr lang="en-US" altLang="zh-CN" dirty="0"/>
              <a:t>4. Distant supervision</a:t>
            </a:r>
          </a:p>
          <a:p>
            <a:r>
              <a:rPr lang="en-US" altLang="zh-CN" dirty="0"/>
              <a:t>5. Unsupervised methods</a:t>
            </a:r>
            <a:endParaRPr lang="zh-CN" altLang="en-US" dirty="0"/>
          </a:p>
        </p:txBody>
      </p:sp>
    </p:spTree>
    <p:extLst>
      <p:ext uri="{BB962C8B-B14F-4D97-AF65-F5344CB8AC3E}">
        <p14:creationId xmlns:p14="http://schemas.microsoft.com/office/powerpoint/2010/main" xmlns="" val="167010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US" altLang="zh-CN" sz="3600" dirty="0" smtClean="0">
                <a:solidFill>
                  <a:schemeClr val="bg1"/>
                </a:solidFill>
                <a:latin typeface="+mn-lt"/>
                <a:ea typeface="+mn-ea"/>
                <a:cs typeface="+mn-cs"/>
                <a:hlinkClick r:id="rId2" tooltip="Named entity recognition"/>
              </a:rPr>
              <a:t>Task--Named entity recognition</a:t>
            </a:r>
            <a:endParaRPr lang="zh-CN" altLang="en-US" sz="3600" dirty="0" smtClean="0">
              <a:solidFill>
                <a:schemeClr val="bg1"/>
              </a:solidFill>
              <a:latin typeface="+mn-lt"/>
              <a:ea typeface="+mn-ea"/>
              <a:cs typeface="+mn-cs"/>
            </a:endParaRPr>
          </a:p>
        </p:txBody>
      </p:sp>
      <p:sp>
        <p:nvSpPr>
          <p:cNvPr id="3" name="Content Placeholder 2"/>
          <p:cNvSpPr>
            <a:spLocks noGrp="1"/>
          </p:cNvSpPr>
          <p:nvPr>
            <p:ph idx="1"/>
          </p:nvPr>
        </p:nvSpPr>
        <p:spPr/>
        <p:txBody>
          <a:bodyPr/>
          <a:lstStyle/>
          <a:p>
            <a:r>
              <a:rPr lang="en-US" altLang="zh-CN" dirty="0" smtClean="0"/>
              <a:t>Subtask</a:t>
            </a:r>
          </a:p>
          <a:p>
            <a:pPr lvl="2"/>
            <a:r>
              <a:rPr lang="en-US" altLang="zh-CN" i="1" dirty="0" smtClean="0"/>
              <a:t>named entity detection</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hand-built extraction rule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700807"/>
            <a:ext cx="7128792" cy="17641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71850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435280" cy="1210146"/>
          </a:xfrm>
        </p:spPr>
        <p:txBody>
          <a:bodyPr>
            <a:normAutofit fontScale="90000"/>
          </a:bodyPr>
          <a:lstStyle/>
          <a:p>
            <a:r>
              <a:rPr lang="en-US" altLang="zh-CN" dirty="0"/>
              <a:t>Patterns for learning </a:t>
            </a:r>
            <a:r>
              <a:rPr lang="en-US" altLang="zh-CN" dirty="0" smtClean="0"/>
              <a:t>hyponyms(</a:t>
            </a:r>
            <a:r>
              <a:rPr lang="zh-CN" altLang="en-US" dirty="0" smtClean="0"/>
              <a:t>下义词</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Hearst’s </a:t>
            </a:r>
            <a:r>
              <a:rPr lang="en-US" altLang="zh-CN" dirty="0" err="1"/>
              <a:t>lexico</a:t>
            </a:r>
            <a:r>
              <a:rPr lang="en-US" altLang="zh-CN" dirty="0"/>
              <a:t>-syntactic patterns</a:t>
            </a:r>
          </a:p>
          <a:p>
            <a:pPr lvl="2"/>
            <a:r>
              <a:rPr lang="en-US" altLang="zh-CN" dirty="0"/>
              <a:t>Y such as X ((, X)* (, and/or) X)</a:t>
            </a:r>
          </a:p>
          <a:p>
            <a:pPr lvl="2"/>
            <a:r>
              <a:rPr lang="en-US" altLang="zh-CN" dirty="0"/>
              <a:t>such Y as X…</a:t>
            </a:r>
          </a:p>
          <a:p>
            <a:pPr lvl="2"/>
            <a:r>
              <a:rPr lang="en-US" altLang="zh-CN" dirty="0"/>
              <a:t>X… or other Y</a:t>
            </a:r>
          </a:p>
          <a:p>
            <a:pPr lvl="2"/>
            <a:r>
              <a:rPr lang="en-US" altLang="zh-CN" dirty="0"/>
              <a:t>X… and other Y</a:t>
            </a:r>
          </a:p>
          <a:p>
            <a:pPr lvl="2"/>
            <a:r>
              <a:rPr lang="en-US" altLang="zh-CN" dirty="0"/>
              <a:t>Y including X…</a:t>
            </a:r>
          </a:p>
          <a:p>
            <a:pPr lvl="2"/>
            <a:r>
              <a:rPr lang="en-US" altLang="zh-CN" dirty="0"/>
              <a:t>Y, especially X…</a:t>
            </a:r>
            <a:endParaRPr lang="zh-CN" altLang="en-US" dirty="0"/>
          </a:p>
        </p:txBody>
      </p:sp>
    </p:spTree>
    <p:extLst>
      <p:ext uri="{BB962C8B-B14F-4D97-AF65-F5344CB8AC3E}">
        <p14:creationId xmlns:p14="http://schemas.microsoft.com/office/powerpoint/2010/main" xmlns="" val="35860529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 of the Hearst patterns</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1547813"/>
            <a:ext cx="8352927" cy="4473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0545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Bootstrapping(</a:t>
            </a:r>
            <a:r>
              <a:rPr lang="zh-CN" altLang="en-US" sz="2400" dirty="0" smtClean="0"/>
              <a:t>自助</a:t>
            </a:r>
            <a:r>
              <a:rPr lang="en-US" altLang="zh-CN" dirty="0" smtClean="0"/>
              <a:t>) </a:t>
            </a:r>
            <a:r>
              <a:rPr lang="en-US" altLang="zh-CN" dirty="0"/>
              <a:t>approaches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If you don’t have enough annotated text to train on …</a:t>
            </a:r>
          </a:p>
          <a:p>
            <a:r>
              <a:rPr lang="en-US" altLang="zh-CN" dirty="0" smtClean="0"/>
              <a:t> </a:t>
            </a:r>
            <a:r>
              <a:rPr lang="en-US" altLang="zh-CN" dirty="0"/>
              <a:t>But you do have:</a:t>
            </a:r>
          </a:p>
          <a:p>
            <a:pPr lvl="1"/>
            <a:r>
              <a:rPr lang="en-US" altLang="zh-CN" dirty="0"/>
              <a:t>o some seed instances of the relation</a:t>
            </a:r>
          </a:p>
          <a:p>
            <a:pPr lvl="1"/>
            <a:r>
              <a:rPr lang="en-US" altLang="zh-CN" dirty="0"/>
              <a:t>o (or some patterns that work pretty well)</a:t>
            </a:r>
          </a:p>
          <a:p>
            <a:pPr lvl="1"/>
            <a:r>
              <a:rPr lang="en-US" altLang="zh-CN" dirty="0"/>
              <a:t>o and lots &amp; lots of unannotated text (e.g., the web)</a:t>
            </a:r>
          </a:p>
          <a:p>
            <a:r>
              <a:rPr lang="en-US" altLang="zh-CN" dirty="0" smtClean="0"/>
              <a:t>… </a:t>
            </a:r>
            <a:r>
              <a:rPr lang="en-US" altLang="zh-CN" dirty="0"/>
              <a:t>can you use those seeds to do something useful?</a:t>
            </a:r>
          </a:p>
          <a:p>
            <a:r>
              <a:rPr lang="en-US" altLang="zh-CN" dirty="0" smtClean="0"/>
              <a:t>Bootstrapping </a:t>
            </a:r>
            <a:r>
              <a:rPr lang="en-US" altLang="zh-CN" dirty="0"/>
              <a:t>can be considered </a:t>
            </a:r>
            <a:r>
              <a:rPr lang="en-US" altLang="zh-CN" i="1" dirty="0"/>
              <a:t>semi-supervised</a:t>
            </a:r>
            <a:endParaRPr lang="zh-CN" altLang="en-US" dirty="0"/>
          </a:p>
        </p:txBody>
      </p:sp>
      <p:sp>
        <p:nvSpPr>
          <p:cNvPr id="4" name="TextBox 3"/>
          <p:cNvSpPr txBox="1"/>
          <p:nvPr/>
        </p:nvSpPr>
        <p:spPr>
          <a:xfrm>
            <a:off x="6156176" y="5805264"/>
            <a:ext cx="2723823" cy="369332"/>
          </a:xfrm>
          <a:prstGeom prst="rect">
            <a:avLst/>
          </a:prstGeom>
          <a:noFill/>
        </p:spPr>
        <p:txBody>
          <a:bodyPr wrap="none" rtlCol="0">
            <a:spAutoFit/>
          </a:bodyPr>
          <a:lstStyle/>
          <a:p>
            <a:r>
              <a:rPr lang="zh-CN" altLang="en-US" dirty="0">
                <a:solidFill>
                  <a:srgbClr val="FF0000"/>
                </a:solidFill>
              </a:rPr>
              <a:t>依靠自己的努力获得成功</a:t>
            </a:r>
          </a:p>
        </p:txBody>
      </p:sp>
    </p:spTree>
    <p:extLst>
      <p:ext uri="{BB962C8B-B14F-4D97-AF65-F5344CB8AC3E}">
        <p14:creationId xmlns:p14="http://schemas.microsoft.com/office/powerpoint/2010/main" xmlns="" val="4272153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Bootstrapping example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Target relation: </a:t>
            </a:r>
            <a:r>
              <a:rPr lang="en-US" altLang="zh-CN" i="1" dirty="0"/>
              <a:t>burial place</a:t>
            </a:r>
          </a:p>
          <a:p>
            <a:r>
              <a:rPr lang="en-US" altLang="zh-CN" dirty="0" smtClean="0"/>
              <a:t> </a:t>
            </a:r>
            <a:r>
              <a:rPr lang="en-US" altLang="zh-CN" dirty="0"/>
              <a:t>Seed tuple: [</a:t>
            </a:r>
            <a:r>
              <a:rPr lang="en-US" altLang="zh-CN" i="1" dirty="0"/>
              <a:t>Mark Twain</a:t>
            </a:r>
            <a:r>
              <a:rPr lang="en-US" altLang="zh-CN" dirty="0"/>
              <a:t>, </a:t>
            </a:r>
            <a:r>
              <a:rPr lang="en-US" altLang="zh-CN" i="1" dirty="0"/>
              <a:t>Elmira</a:t>
            </a:r>
            <a:r>
              <a:rPr lang="en-US" altLang="zh-CN" dirty="0"/>
              <a:t>]</a:t>
            </a:r>
          </a:p>
          <a:p>
            <a:r>
              <a:rPr lang="en-US" altLang="zh-CN" dirty="0" smtClean="0"/>
              <a:t> </a:t>
            </a:r>
            <a:r>
              <a:rPr lang="en-US" altLang="zh-CN" dirty="0" err="1"/>
              <a:t>Grep</a:t>
            </a:r>
            <a:r>
              <a:rPr lang="en-US" altLang="zh-CN" dirty="0"/>
              <a:t>/Google for “Mark Twain” and “Elmira”</a:t>
            </a:r>
          </a:p>
          <a:p>
            <a:r>
              <a:rPr lang="en-US" altLang="zh-CN" dirty="0"/>
              <a:t>“Mark Twain is buried in Elmira, NY.”</a:t>
            </a:r>
          </a:p>
          <a:p>
            <a:pPr lvl="2"/>
            <a:r>
              <a:rPr lang="en-US" altLang="zh-CN" dirty="0"/>
              <a:t>→ X is buried in Y</a:t>
            </a:r>
          </a:p>
          <a:p>
            <a:pPr lvl="2"/>
            <a:r>
              <a:rPr lang="en-US" altLang="zh-CN" dirty="0"/>
              <a:t>“The grave of Mark Twain is in Elmira”</a:t>
            </a:r>
          </a:p>
          <a:p>
            <a:pPr lvl="2"/>
            <a:r>
              <a:rPr lang="en-US" altLang="zh-CN" dirty="0"/>
              <a:t>→ The grave of X is in Y</a:t>
            </a:r>
          </a:p>
          <a:p>
            <a:pPr lvl="2"/>
            <a:r>
              <a:rPr lang="en-US" altLang="zh-CN" dirty="0"/>
              <a:t>“Elmira is Mark Twain’s final resting place”</a:t>
            </a:r>
          </a:p>
          <a:p>
            <a:pPr lvl="2"/>
            <a:r>
              <a:rPr lang="en-US" altLang="zh-CN" dirty="0"/>
              <a:t>→ Y is X’s final resting place</a:t>
            </a:r>
          </a:p>
          <a:p>
            <a:r>
              <a:rPr lang="en-US" altLang="zh-CN" dirty="0" smtClean="0"/>
              <a:t> </a:t>
            </a:r>
            <a:r>
              <a:rPr lang="en-US" altLang="zh-CN" dirty="0"/>
              <a:t>Use those patterns to search for new tuple</a:t>
            </a:r>
            <a:endParaRPr lang="zh-CN" altLang="en-US" dirty="0"/>
          </a:p>
        </p:txBody>
      </p:sp>
    </p:spTree>
    <p:extLst>
      <p:ext uri="{BB962C8B-B14F-4D97-AF65-F5344CB8AC3E}">
        <p14:creationId xmlns:p14="http://schemas.microsoft.com/office/powerpoint/2010/main" xmlns="" val="2092506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Bootstrapping relations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1412776"/>
            <a:ext cx="8352928" cy="51845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240916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Bootstrapping problems</a:t>
            </a:r>
            <a:endParaRPr lang="zh-CN" altLang="en-US" dirty="0"/>
          </a:p>
        </p:txBody>
      </p:sp>
      <p:sp>
        <p:nvSpPr>
          <p:cNvPr id="3" name="内容占位符 2"/>
          <p:cNvSpPr>
            <a:spLocks noGrp="1"/>
          </p:cNvSpPr>
          <p:nvPr>
            <p:ph idx="1"/>
          </p:nvPr>
        </p:nvSpPr>
        <p:spPr/>
        <p:txBody>
          <a:bodyPr>
            <a:normAutofit/>
          </a:bodyPr>
          <a:lstStyle/>
          <a:p>
            <a:r>
              <a:rPr lang="en-US" altLang="zh-CN" dirty="0"/>
              <a:t>Requires that we have seeds for each relation</a:t>
            </a:r>
          </a:p>
          <a:p>
            <a:pPr lvl="1"/>
            <a:r>
              <a:rPr lang="en-US" altLang="zh-CN" dirty="0" smtClean="0"/>
              <a:t>Sensitive </a:t>
            </a:r>
            <a:r>
              <a:rPr lang="en-US" altLang="zh-CN" dirty="0"/>
              <a:t>to original set of seeds</a:t>
            </a:r>
          </a:p>
          <a:p>
            <a:r>
              <a:rPr lang="en-US" altLang="zh-CN" dirty="0" smtClean="0"/>
              <a:t> </a:t>
            </a:r>
            <a:r>
              <a:rPr lang="en-US" altLang="zh-CN" dirty="0"/>
              <a:t>Big problem of semantic drift at each iteration</a:t>
            </a:r>
          </a:p>
          <a:p>
            <a:r>
              <a:rPr lang="en-US" altLang="zh-CN" dirty="0" smtClean="0"/>
              <a:t> </a:t>
            </a:r>
            <a:r>
              <a:rPr lang="en-US" altLang="zh-CN" dirty="0"/>
              <a:t>Precision tends to be not that high</a:t>
            </a:r>
          </a:p>
          <a:p>
            <a:r>
              <a:rPr lang="en-US" altLang="zh-CN" dirty="0" smtClean="0"/>
              <a:t> </a:t>
            </a:r>
            <a:r>
              <a:rPr lang="en-US" altLang="zh-CN" dirty="0"/>
              <a:t>Generally have lots of parameters to be tuned</a:t>
            </a:r>
          </a:p>
          <a:p>
            <a:r>
              <a:rPr lang="en-US" altLang="zh-CN" dirty="0" smtClean="0"/>
              <a:t> </a:t>
            </a:r>
            <a:r>
              <a:rPr lang="en-US" altLang="zh-CN" dirty="0"/>
              <a:t>No probabilistic interpretation</a:t>
            </a:r>
          </a:p>
          <a:p>
            <a:pPr lvl="1"/>
            <a:r>
              <a:rPr lang="en-US" altLang="zh-CN" dirty="0" smtClean="0"/>
              <a:t> </a:t>
            </a:r>
            <a:r>
              <a:rPr lang="en-US" altLang="zh-CN" dirty="0"/>
              <a:t>Hard to know how confident to be in each result</a:t>
            </a:r>
            <a:endParaRPr lang="zh-CN" altLang="en-US" dirty="0"/>
          </a:p>
        </p:txBody>
      </p:sp>
    </p:spTree>
    <p:extLst>
      <p:ext uri="{BB962C8B-B14F-4D97-AF65-F5344CB8AC3E}">
        <p14:creationId xmlns:p14="http://schemas.microsoft.com/office/powerpoint/2010/main" xmlns="" val="331420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Supervised relation extraction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supervised approach requires:</a:t>
            </a:r>
          </a:p>
          <a:p>
            <a:pPr lvl="1"/>
            <a:r>
              <a:rPr lang="en-US" altLang="zh-CN" dirty="0" smtClean="0"/>
              <a:t> </a:t>
            </a:r>
            <a:r>
              <a:rPr lang="en-US" altLang="zh-CN" dirty="0"/>
              <a:t>Defining an inventory of output labels</a:t>
            </a:r>
          </a:p>
          <a:p>
            <a:pPr lvl="2"/>
            <a:r>
              <a:rPr lang="en-US" altLang="zh-CN" dirty="0" smtClean="0"/>
              <a:t> </a:t>
            </a:r>
            <a:r>
              <a:rPr lang="en-US" altLang="zh-CN" dirty="0"/>
              <a:t>Relation detection: true/false</a:t>
            </a:r>
          </a:p>
          <a:p>
            <a:pPr lvl="2"/>
            <a:r>
              <a:rPr lang="en-US" altLang="zh-CN" dirty="0" smtClean="0"/>
              <a:t> </a:t>
            </a:r>
            <a:r>
              <a:rPr lang="en-US" altLang="zh-CN" dirty="0"/>
              <a:t>Relation classification: located-in, </a:t>
            </a:r>
            <a:r>
              <a:rPr lang="en-US" altLang="zh-CN" dirty="0" smtClean="0"/>
              <a:t>employee-of,</a:t>
            </a:r>
          </a:p>
          <a:p>
            <a:pPr marL="857250" lvl="2" indent="0">
              <a:buNone/>
            </a:pPr>
            <a:r>
              <a:rPr lang="en-US" altLang="zh-CN" dirty="0" smtClean="0"/>
              <a:t>inventor-of, …</a:t>
            </a:r>
          </a:p>
          <a:p>
            <a:pPr lvl="1"/>
            <a:r>
              <a:rPr lang="en-US" altLang="zh-CN" dirty="0" smtClean="0"/>
              <a:t> </a:t>
            </a:r>
            <a:r>
              <a:rPr lang="en-US" altLang="zh-CN" dirty="0"/>
              <a:t>Collecting labeled training data: MUC, ACE, …</a:t>
            </a:r>
          </a:p>
          <a:p>
            <a:pPr lvl="1"/>
            <a:r>
              <a:rPr lang="en-US" altLang="zh-CN" dirty="0" smtClean="0"/>
              <a:t> </a:t>
            </a:r>
            <a:r>
              <a:rPr lang="en-US" altLang="zh-CN" dirty="0"/>
              <a:t>Defining a feature representation: words, entity</a:t>
            </a:r>
          </a:p>
          <a:p>
            <a:pPr marL="457200" lvl="1" indent="0">
              <a:buNone/>
            </a:pPr>
            <a:r>
              <a:rPr lang="en-US" altLang="zh-CN" dirty="0"/>
              <a:t>types, …</a:t>
            </a:r>
          </a:p>
          <a:p>
            <a:pPr lvl="1"/>
            <a:r>
              <a:rPr lang="en-US" altLang="zh-CN" dirty="0" smtClean="0"/>
              <a:t> </a:t>
            </a:r>
            <a:r>
              <a:rPr lang="en-US" altLang="zh-CN" dirty="0"/>
              <a:t>Choosing a classifier: Naïve Bayes, </a:t>
            </a:r>
            <a:r>
              <a:rPr lang="en-US" altLang="zh-CN" dirty="0" err="1"/>
              <a:t>MaxEnt</a:t>
            </a:r>
            <a:r>
              <a:rPr lang="en-US" altLang="zh-CN" dirty="0"/>
              <a:t>, SVM</a:t>
            </a:r>
            <a:r>
              <a:rPr lang="en-US" altLang="zh-CN" dirty="0" smtClean="0"/>
              <a:t>,…</a:t>
            </a:r>
            <a:endParaRPr lang="en-US" altLang="zh-CN" dirty="0"/>
          </a:p>
          <a:p>
            <a:pPr lvl="1"/>
            <a:r>
              <a:rPr lang="en-US" altLang="zh-CN" dirty="0" smtClean="0"/>
              <a:t> </a:t>
            </a:r>
            <a:r>
              <a:rPr lang="en-US" altLang="zh-CN" dirty="0"/>
              <a:t>Evaluating the results</a:t>
            </a:r>
            <a:endParaRPr lang="zh-CN" altLang="en-US" dirty="0"/>
          </a:p>
        </p:txBody>
      </p:sp>
    </p:spTree>
    <p:extLst>
      <p:ext uri="{BB962C8B-B14F-4D97-AF65-F5344CB8AC3E}">
        <p14:creationId xmlns:p14="http://schemas.microsoft.com/office/powerpoint/2010/main" xmlns="" val="3316322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ACE 2008: relations</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5" y="1556792"/>
            <a:ext cx="8208911" cy="48965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02761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Features</a:t>
            </a:r>
            <a:endParaRPr lang="zh-CN" altLang="en-US" dirty="0"/>
          </a:p>
        </p:txBody>
      </p:sp>
      <p:sp>
        <p:nvSpPr>
          <p:cNvPr id="3" name="内容占位符 2"/>
          <p:cNvSpPr>
            <a:spLocks noGrp="1"/>
          </p:cNvSpPr>
          <p:nvPr>
            <p:ph idx="1"/>
          </p:nvPr>
        </p:nvSpPr>
        <p:spPr>
          <a:xfrm>
            <a:off x="0" y="1600200"/>
            <a:ext cx="9144000" cy="4781128"/>
          </a:xfrm>
        </p:spPr>
        <p:txBody>
          <a:bodyPr>
            <a:normAutofit fontScale="70000" lnSpcReduction="20000"/>
          </a:bodyPr>
          <a:lstStyle/>
          <a:p>
            <a:r>
              <a:rPr lang="en-US" altLang="zh-CN" dirty="0" smtClean="0"/>
              <a:t> </a:t>
            </a:r>
            <a:r>
              <a:rPr lang="en-US" altLang="zh-CN" sz="3400" dirty="0"/>
              <a:t>Lightweight features — require little pre-processing</a:t>
            </a:r>
          </a:p>
          <a:p>
            <a:pPr lvl="1"/>
            <a:r>
              <a:rPr lang="en-US" altLang="zh-CN" sz="3400" dirty="0" smtClean="0"/>
              <a:t> </a:t>
            </a:r>
            <a:r>
              <a:rPr lang="en-US" altLang="zh-CN" sz="3400" dirty="0"/>
              <a:t>Bags of words &amp; bigrams between, before, and after the entities</a:t>
            </a:r>
          </a:p>
          <a:p>
            <a:pPr lvl="1"/>
            <a:r>
              <a:rPr lang="en-US" altLang="zh-CN" sz="3400" dirty="0" smtClean="0"/>
              <a:t> </a:t>
            </a:r>
            <a:r>
              <a:rPr lang="en-US" altLang="zh-CN" sz="3400" dirty="0"/>
              <a:t>Stemmed versions of the same</a:t>
            </a:r>
          </a:p>
          <a:p>
            <a:pPr lvl="1"/>
            <a:r>
              <a:rPr lang="en-US" altLang="zh-CN" sz="3400" dirty="0" smtClean="0"/>
              <a:t> </a:t>
            </a:r>
            <a:r>
              <a:rPr lang="en-US" altLang="zh-CN" sz="3400" dirty="0"/>
              <a:t>The types of the entities</a:t>
            </a:r>
          </a:p>
          <a:p>
            <a:pPr lvl="1"/>
            <a:r>
              <a:rPr lang="en-US" altLang="zh-CN" sz="3400" dirty="0" smtClean="0"/>
              <a:t> </a:t>
            </a:r>
            <a:r>
              <a:rPr lang="en-US" altLang="zh-CN" sz="3400" dirty="0"/>
              <a:t>The distance (number of words) between the entities</a:t>
            </a:r>
          </a:p>
          <a:p>
            <a:r>
              <a:rPr lang="en-US" altLang="zh-CN" sz="3400" dirty="0" smtClean="0"/>
              <a:t> </a:t>
            </a:r>
            <a:r>
              <a:rPr lang="en-US" altLang="zh-CN" sz="3400" dirty="0"/>
              <a:t>Medium-weight features — require base phrase chunking</a:t>
            </a:r>
          </a:p>
          <a:p>
            <a:pPr lvl="1"/>
            <a:r>
              <a:rPr lang="en-US" altLang="zh-CN" sz="3400" dirty="0" smtClean="0"/>
              <a:t> </a:t>
            </a:r>
            <a:r>
              <a:rPr lang="en-US" altLang="zh-CN" sz="3400" dirty="0"/>
              <a:t>Base-phrase chunk paths</a:t>
            </a:r>
          </a:p>
          <a:p>
            <a:pPr lvl="1"/>
            <a:r>
              <a:rPr lang="en-US" altLang="zh-CN" sz="3400" dirty="0" smtClean="0"/>
              <a:t> </a:t>
            </a:r>
            <a:r>
              <a:rPr lang="en-US" altLang="zh-CN" sz="3400" dirty="0"/>
              <a:t>Bags of chunk heads</a:t>
            </a:r>
          </a:p>
          <a:p>
            <a:r>
              <a:rPr lang="en-US" altLang="zh-CN" sz="3400" dirty="0" smtClean="0"/>
              <a:t> </a:t>
            </a:r>
            <a:r>
              <a:rPr lang="en-US" altLang="zh-CN" sz="3400" dirty="0"/>
              <a:t>Heavyweight features — require full syntactic parsing</a:t>
            </a:r>
          </a:p>
          <a:p>
            <a:pPr lvl="1"/>
            <a:r>
              <a:rPr lang="en-US" altLang="zh-CN" sz="3400" dirty="0" smtClean="0"/>
              <a:t> </a:t>
            </a:r>
            <a:r>
              <a:rPr lang="en-US" altLang="zh-CN" sz="3400" dirty="0"/>
              <a:t>Dependency-tree paths</a:t>
            </a:r>
          </a:p>
          <a:p>
            <a:pPr lvl="1"/>
            <a:r>
              <a:rPr lang="en-US" altLang="zh-CN" sz="3400" dirty="0" smtClean="0"/>
              <a:t> </a:t>
            </a:r>
            <a:r>
              <a:rPr lang="en-US" altLang="zh-CN" sz="3400" dirty="0"/>
              <a:t>Constituent-tree paths</a:t>
            </a:r>
          </a:p>
          <a:p>
            <a:pPr lvl="1"/>
            <a:r>
              <a:rPr lang="en-US" altLang="zh-CN" sz="3400" dirty="0" smtClean="0"/>
              <a:t> </a:t>
            </a:r>
            <a:r>
              <a:rPr lang="en-US" altLang="zh-CN" sz="3400" dirty="0"/>
              <a:t>Tree distance between the entities</a:t>
            </a:r>
          </a:p>
          <a:p>
            <a:pPr lvl="1"/>
            <a:r>
              <a:rPr lang="en-US" altLang="zh-CN" sz="3400" dirty="0" smtClean="0"/>
              <a:t> </a:t>
            </a:r>
            <a:r>
              <a:rPr lang="en-US" altLang="zh-CN" sz="3400" dirty="0"/>
              <a:t>Presence of particular constructions in a constituent structure</a:t>
            </a:r>
            <a:endParaRPr lang="zh-CN" altLang="en-US" sz="3400" dirty="0"/>
          </a:p>
        </p:txBody>
      </p:sp>
    </p:spTree>
    <p:extLst>
      <p:ext uri="{BB962C8B-B14F-4D97-AF65-F5344CB8AC3E}">
        <p14:creationId xmlns:p14="http://schemas.microsoft.com/office/powerpoint/2010/main" xmlns="" val="67283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hlinkClick r:id="rId2" tooltip="Coreference"/>
              </a:rPr>
              <a:t>Task--</a:t>
            </a:r>
            <a:r>
              <a:rPr lang="en-US" altLang="zh-CN" dirty="0" err="1" smtClean="0">
                <a:hlinkClick r:id="rId2" tooltip="Coreference"/>
              </a:rPr>
              <a:t>Coreference</a:t>
            </a:r>
            <a:r>
              <a:rPr lang="en-US" altLang="zh-CN" dirty="0" smtClean="0"/>
              <a:t> resolution</a:t>
            </a:r>
            <a:endParaRPr lang="zh-CN" altLang="en-US" dirty="0"/>
          </a:p>
        </p:txBody>
      </p:sp>
      <p:sp>
        <p:nvSpPr>
          <p:cNvPr id="3" name="Content Placeholder 2"/>
          <p:cNvSpPr>
            <a:spLocks noGrp="1"/>
          </p:cNvSpPr>
          <p:nvPr>
            <p:ph idx="1"/>
          </p:nvPr>
        </p:nvSpPr>
        <p:spPr/>
        <p:txBody>
          <a:bodyPr>
            <a:normAutofit/>
          </a:bodyPr>
          <a:lstStyle/>
          <a:p>
            <a:r>
              <a:rPr lang="en-US" altLang="zh-CN" dirty="0" smtClean="0"/>
              <a:t>detection of </a:t>
            </a:r>
            <a:r>
              <a:rPr lang="en-US" altLang="zh-CN" dirty="0" err="1" smtClean="0">
                <a:hlinkClick r:id="rId2" tooltip="Coreference"/>
              </a:rPr>
              <a:t>coreference</a:t>
            </a:r>
            <a:r>
              <a:rPr lang="en-US" altLang="zh-CN" dirty="0" smtClean="0"/>
              <a:t> and </a:t>
            </a:r>
            <a:r>
              <a:rPr lang="en-US" altLang="zh-CN" dirty="0" smtClean="0">
                <a:hlinkClick r:id="rId3" tooltip="Anaphora (linguistics)"/>
              </a:rPr>
              <a:t>anaphoric</a:t>
            </a:r>
            <a:r>
              <a:rPr lang="en-US" altLang="zh-CN" dirty="0" smtClean="0"/>
              <a:t> links between text entities</a:t>
            </a:r>
          </a:p>
          <a:p>
            <a:pPr lvl="1"/>
            <a:r>
              <a:rPr lang="en-US" altLang="zh-CN" dirty="0" smtClean="0"/>
              <a:t>For example:</a:t>
            </a:r>
          </a:p>
          <a:p>
            <a:pPr lvl="2"/>
            <a:r>
              <a:rPr lang="en-US" altLang="zh-CN" dirty="0" smtClean="0"/>
              <a:t>"International Business Machines" and "IBM" refer to the same real-world entity. If we take the two sentences "M. Smith likes fishing. But he doesn't like biking", it would be beneficial to detect that "he" is referring to the previously detected person "M. Smith".</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Title</a:t>
            </a:r>
            <a:r>
              <a:rPr lang="zh-CN" altLang="en-US" dirty="0" smtClean="0"/>
              <a:t>：</a:t>
            </a:r>
            <a:r>
              <a:rPr lang="en-US" altLang="zh-CN" b="1" dirty="0" smtClean="0"/>
              <a:t> Probabilistic Reasoning for Entity &amp; Relation Recognition</a:t>
            </a:r>
            <a:endParaRPr lang="zh-CN" altLang="en-US" dirty="0"/>
          </a:p>
        </p:txBody>
      </p:sp>
      <p:sp>
        <p:nvSpPr>
          <p:cNvPr id="3" name="Content Placeholder 2"/>
          <p:cNvSpPr>
            <a:spLocks noGrp="1"/>
          </p:cNvSpPr>
          <p:nvPr>
            <p:ph idx="1"/>
          </p:nvPr>
        </p:nvSpPr>
        <p:spPr/>
        <p:txBody>
          <a:bodyPr/>
          <a:lstStyle/>
          <a:p>
            <a:r>
              <a:rPr lang="en-US" altLang="zh-CN" dirty="0" smtClean="0"/>
              <a:t>Author</a:t>
            </a:r>
            <a:r>
              <a:rPr lang="zh-CN" altLang="en-US" dirty="0" smtClean="0"/>
              <a:t>：</a:t>
            </a:r>
            <a:r>
              <a:rPr lang="en-US" altLang="zh-CN" b="1" dirty="0" smtClean="0"/>
              <a:t> Dan </a:t>
            </a:r>
            <a:r>
              <a:rPr lang="en-US" altLang="zh-CN" b="1" dirty="0" smtClean="0"/>
              <a:t>Roth&amp;</a:t>
            </a:r>
            <a:r>
              <a:rPr lang="en-US" altLang="zh-CN" b="1" dirty="0" smtClean="0"/>
              <a:t> </a:t>
            </a:r>
            <a:r>
              <a:rPr lang="en-US" altLang="zh-CN" b="1" dirty="0" err="1" smtClean="0"/>
              <a:t>Wen</a:t>
            </a:r>
            <a:r>
              <a:rPr lang="en-US" altLang="zh-CN" b="1" dirty="0" smtClean="0"/>
              <a:t>-tau </a:t>
            </a:r>
            <a:r>
              <a:rPr lang="en-US" altLang="zh-CN" b="1" dirty="0" err="1" smtClean="0"/>
              <a:t>Yih</a:t>
            </a:r>
            <a:endParaRPr lang="en-US" altLang="zh-CN" b="1" dirty="0" smtClean="0"/>
          </a:p>
          <a:p>
            <a:r>
              <a:rPr lang="en-US" altLang="zh-CN" dirty="0" smtClean="0"/>
              <a:t>Conference</a:t>
            </a:r>
            <a:r>
              <a:rPr lang="zh-CN" altLang="en-US" dirty="0" smtClean="0"/>
              <a:t>：</a:t>
            </a:r>
            <a:r>
              <a:rPr lang="en-US" altLang="zh-CN" dirty="0" smtClean="0"/>
              <a:t> </a:t>
            </a:r>
            <a:r>
              <a:rPr lang="en-US" altLang="zh-CN" dirty="0" err="1" smtClean="0"/>
              <a:t>ProceedingCOLING</a:t>
            </a:r>
            <a:r>
              <a:rPr lang="en-US" altLang="zh-CN" dirty="0" smtClean="0"/>
              <a:t> '02 Proceedings of the 19th international conference on Computational linguistics </a:t>
            </a:r>
            <a:endParaRPr lang="en-US" altLang="zh-CN" dirty="0" smtClean="0"/>
          </a:p>
          <a:p>
            <a:r>
              <a:rPr lang="en-US" altLang="zh-CN" dirty="0" smtClean="0"/>
              <a:t>Time</a:t>
            </a:r>
            <a:r>
              <a:rPr lang="zh-CN" altLang="en-US" dirty="0" smtClean="0"/>
              <a:t>：</a:t>
            </a:r>
            <a:r>
              <a:rPr lang="en-US" altLang="zh-CN" dirty="0" smtClean="0"/>
              <a:t>2002</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 </a:t>
            </a:r>
            <a:r>
              <a:rPr lang="en-US" altLang="zh-CN" b="1" dirty="0" smtClean="0"/>
              <a:t>  Contents</a:t>
            </a:r>
            <a:endParaRPr lang="zh-CN" altLang="en-US" b="1" dirty="0"/>
          </a:p>
        </p:txBody>
      </p:sp>
      <p:sp>
        <p:nvSpPr>
          <p:cNvPr id="3" name="Content Placeholder 2"/>
          <p:cNvSpPr>
            <a:spLocks noGrp="1"/>
          </p:cNvSpPr>
          <p:nvPr>
            <p:ph idx="1"/>
          </p:nvPr>
        </p:nvSpPr>
        <p:spPr/>
        <p:txBody>
          <a:bodyPr>
            <a:normAutofit/>
          </a:bodyPr>
          <a:lstStyle/>
          <a:p>
            <a:r>
              <a:rPr lang="en-US" altLang="zh-CN" sz="4000" dirty="0" smtClean="0"/>
              <a:t>Background</a:t>
            </a:r>
          </a:p>
          <a:p>
            <a:r>
              <a:rPr lang="en-US" altLang="zh-CN" sz="4000" dirty="0" smtClean="0"/>
              <a:t>main content</a:t>
            </a:r>
          </a:p>
          <a:p>
            <a:r>
              <a:rPr lang="en-US" altLang="zh-CN" sz="4000" dirty="0" smtClean="0"/>
              <a:t>simulation </a:t>
            </a:r>
            <a:r>
              <a:rPr lang="en-US" altLang="zh-CN" sz="4000" dirty="0" smtClean="0"/>
              <a:t>result</a:t>
            </a:r>
          </a:p>
          <a:p>
            <a:r>
              <a:rPr lang="en-US" altLang="zh-CN" sz="4000" dirty="0" smtClean="0"/>
              <a:t>my </a:t>
            </a:r>
            <a:r>
              <a:rPr lang="en-US" altLang="zh-CN" sz="4000" dirty="0" smtClean="0"/>
              <a:t>thinking</a:t>
            </a:r>
            <a:endParaRPr lang="zh-CN" altLang="en-US" sz="4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Background</a:t>
            </a:r>
            <a:br>
              <a:rPr lang="en-US" altLang="zh-CN" dirty="0" smtClean="0"/>
            </a:b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Recognizing and classifying entities and relations in </a:t>
            </a:r>
            <a:r>
              <a:rPr lang="en-US" altLang="zh-CN" dirty="0" smtClean="0"/>
              <a:t>text data </a:t>
            </a:r>
            <a:r>
              <a:rPr lang="en-US" altLang="zh-CN" dirty="0" smtClean="0"/>
              <a:t>is a key </a:t>
            </a:r>
            <a:r>
              <a:rPr lang="en-US" altLang="zh-CN" dirty="0" smtClean="0"/>
              <a:t>task</a:t>
            </a:r>
          </a:p>
          <a:p>
            <a:pPr lvl="1"/>
            <a:r>
              <a:rPr lang="en-US" altLang="zh-CN" dirty="0" smtClean="0"/>
              <a:t>Information </a:t>
            </a:r>
            <a:r>
              <a:rPr lang="en-US" altLang="zh-CN" dirty="0" err="1" smtClean="0"/>
              <a:t>exteract</a:t>
            </a:r>
            <a:r>
              <a:rPr lang="en-US" altLang="zh-CN" dirty="0" smtClean="0"/>
              <a:t>(IE)</a:t>
            </a:r>
          </a:p>
          <a:p>
            <a:pPr lvl="1"/>
            <a:r>
              <a:rPr lang="en-US" altLang="zh-CN" dirty="0" smtClean="0"/>
              <a:t>Question Answer(QW)</a:t>
            </a:r>
          </a:p>
          <a:p>
            <a:pPr lvl="1"/>
            <a:r>
              <a:rPr lang="en-US" altLang="zh-CN" dirty="0" smtClean="0"/>
              <a:t>Story Comprehension(</a:t>
            </a:r>
            <a:r>
              <a:rPr lang="zh-CN" altLang="en-US" sz="2000" dirty="0" smtClean="0"/>
              <a:t>情节的理解</a:t>
            </a:r>
            <a:r>
              <a:rPr lang="en-US" altLang="zh-CN" dirty="0" smtClean="0"/>
              <a:t>)</a:t>
            </a:r>
          </a:p>
          <a:p>
            <a:pPr lvl="1"/>
            <a:r>
              <a:rPr lang="en-US" altLang="zh-CN" dirty="0" smtClean="0">
                <a:ea typeface="宋体" charset="-122"/>
              </a:rPr>
              <a:t>Textual </a:t>
            </a:r>
            <a:r>
              <a:rPr lang="en-US" altLang="zh-CN" dirty="0" smtClean="0">
                <a:ea typeface="宋体" charset="-122"/>
              </a:rPr>
              <a:t>Entailment</a:t>
            </a:r>
          </a:p>
          <a:p>
            <a:pPr lvl="2"/>
            <a:r>
              <a:rPr lang="zh-CN" altLang="en-US" dirty="0" smtClean="0"/>
              <a:t> 文本蕴涵</a:t>
            </a:r>
            <a:r>
              <a:rPr lang="en-US" altLang="zh-CN" dirty="0" smtClean="0"/>
              <a:t>(Textual entailment) </a:t>
            </a:r>
            <a:r>
              <a:rPr lang="zh-CN" altLang="en-US" dirty="0" smtClean="0"/>
              <a:t>是指两个文本片段有指向关系。当认为一个文本片段真实时，可以推断出另一个文本片断的真实性</a:t>
            </a:r>
            <a:r>
              <a:rPr lang="zh-CN" altLang="en-US" dirty="0" smtClean="0"/>
              <a:t>。</a:t>
            </a:r>
            <a:endParaRPr lang="en-US" altLang="zh-CN" dirty="0" smtClean="0"/>
          </a:p>
          <a:p>
            <a:pPr lvl="1"/>
            <a:r>
              <a:rPr lang="en-US" altLang="zh-CN" dirty="0" err="1" smtClean="0">
                <a:ea typeface="宋体" charset="-122"/>
              </a:rPr>
              <a:t>Coreference</a:t>
            </a:r>
            <a:r>
              <a:rPr lang="en-US" altLang="zh-CN" dirty="0" smtClean="0">
                <a:ea typeface="宋体" charset="-122"/>
              </a:rPr>
              <a:t> Resolution</a:t>
            </a:r>
          </a:p>
          <a:p>
            <a:pPr lvl="2"/>
            <a:endParaRPr lang="en-US" altLang="zh-CN" dirty="0" smtClean="0">
              <a:ea typeface="宋体" charset="-122"/>
            </a:endParaRPr>
          </a:p>
          <a:p>
            <a:pPr lvl="1"/>
            <a:endParaRPr lang="en-US" altLang="zh-CN" dirty="0" smtClean="0"/>
          </a:p>
          <a:p>
            <a:endParaRPr lang="en-US" altLang="zh-CN"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main content</a:t>
            </a:r>
            <a:br>
              <a:rPr lang="en-US" altLang="zh-CN" dirty="0" smtClean="0"/>
            </a:b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1</a:t>
            </a:r>
            <a:r>
              <a:rPr lang="zh-CN" altLang="en-US" dirty="0" smtClean="0"/>
              <a:t>、</a:t>
            </a:r>
            <a:r>
              <a:rPr lang="en-US" altLang="zh-CN" dirty="0" smtClean="0"/>
              <a:t>defines the problem in a formal </a:t>
            </a:r>
            <a:r>
              <a:rPr lang="en-US" altLang="zh-CN" dirty="0" smtClean="0"/>
              <a:t>way</a:t>
            </a:r>
          </a:p>
          <a:p>
            <a:r>
              <a:rPr lang="en-US" altLang="zh-CN" dirty="0" smtClean="0"/>
              <a:t>2</a:t>
            </a:r>
            <a:r>
              <a:rPr lang="zh-CN" altLang="en-US" dirty="0" smtClean="0"/>
              <a:t>、</a:t>
            </a:r>
            <a:r>
              <a:rPr lang="en-US" altLang="zh-CN" dirty="0" smtClean="0"/>
              <a:t>describes </a:t>
            </a:r>
            <a:r>
              <a:rPr lang="en-US" altLang="zh-CN" dirty="0" smtClean="0"/>
              <a:t>our approach to this </a:t>
            </a:r>
            <a:r>
              <a:rPr lang="en-US" altLang="zh-CN" dirty="0" smtClean="0"/>
              <a:t>problem</a:t>
            </a:r>
          </a:p>
          <a:p>
            <a:pPr lvl="1"/>
            <a:r>
              <a:rPr lang="en-US" altLang="zh-CN" dirty="0" smtClean="0"/>
              <a:t>Introduce how </a:t>
            </a:r>
            <a:r>
              <a:rPr lang="en-US" altLang="zh-CN" dirty="0" smtClean="0"/>
              <a:t>we learn the </a:t>
            </a:r>
            <a:r>
              <a:rPr lang="en-US" altLang="zh-CN" dirty="0" smtClean="0"/>
              <a:t>classifiers</a:t>
            </a:r>
          </a:p>
          <a:p>
            <a:pPr lvl="1"/>
            <a:r>
              <a:rPr lang="en-US" altLang="zh-CN" dirty="0" smtClean="0"/>
              <a:t>the belief </a:t>
            </a:r>
            <a:r>
              <a:rPr lang="en-US" altLang="zh-CN" dirty="0" smtClean="0"/>
              <a:t>network(</a:t>
            </a:r>
            <a:r>
              <a:rPr lang="zh-CN" altLang="en-US" sz="2000" dirty="0" smtClean="0"/>
              <a:t>贝叶斯网络</a:t>
            </a:r>
            <a:r>
              <a:rPr lang="en-US" altLang="zh-CN" dirty="0" smtClean="0"/>
              <a:t>) </a:t>
            </a:r>
            <a:r>
              <a:rPr lang="en-US" altLang="zh-CN" dirty="0" smtClean="0"/>
              <a:t>we use to reason for global </a:t>
            </a:r>
            <a:r>
              <a:rPr lang="en-US" altLang="zh-CN" dirty="0" smtClean="0"/>
              <a:t>predictions</a:t>
            </a:r>
          </a:p>
          <a:p>
            <a:r>
              <a:rPr lang="en-US" altLang="zh-CN" dirty="0" smtClean="0"/>
              <a:t>3</a:t>
            </a:r>
            <a:r>
              <a:rPr lang="zh-CN" altLang="en-US" dirty="0" smtClean="0"/>
              <a:t>、</a:t>
            </a:r>
            <a:r>
              <a:rPr lang="en-US" altLang="zh-CN" dirty="0" smtClean="0"/>
              <a:t>records </a:t>
            </a:r>
            <a:r>
              <a:rPr lang="en-US" altLang="zh-CN" dirty="0" smtClean="0"/>
              <a:t>preliminary experiments we </a:t>
            </a:r>
            <a:r>
              <a:rPr lang="en-US" altLang="zh-CN" dirty="0" smtClean="0"/>
              <a:t>ran and </a:t>
            </a:r>
            <a:r>
              <a:rPr lang="en-US" altLang="zh-CN" dirty="0" smtClean="0"/>
              <a:t>exhibits some promising </a:t>
            </a:r>
            <a:r>
              <a:rPr lang="en-US" altLang="zh-CN" dirty="0" smtClean="0"/>
              <a:t>results</a:t>
            </a:r>
          </a:p>
          <a:p>
            <a:r>
              <a:rPr lang="en-US" altLang="zh-CN" dirty="0" smtClean="0"/>
              <a:t>4</a:t>
            </a:r>
            <a:r>
              <a:rPr lang="zh-CN" altLang="en-US" dirty="0" smtClean="0"/>
              <a:t>、</a:t>
            </a:r>
            <a:r>
              <a:rPr lang="en-US" altLang="zh-CN" dirty="0" smtClean="0"/>
              <a:t>some of the open problems and future work</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Defines </a:t>
            </a:r>
            <a:r>
              <a:rPr lang="en-US" altLang="zh-CN" dirty="0" smtClean="0"/>
              <a:t>the problem</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Define</a:t>
            </a:r>
            <a:r>
              <a:rPr lang="en-US" altLang="zh-CN" dirty="0" smtClean="0"/>
              <a:t>1.1</a:t>
            </a:r>
            <a:r>
              <a:rPr lang="zh-CN" altLang="en-US" dirty="0" smtClean="0"/>
              <a:t>（</a:t>
            </a:r>
            <a:r>
              <a:rPr lang="en-US" altLang="zh-CN" b="1" dirty="0" smtClean="0"/>
              <a:t> </a:t>
            </a:r>
            <a:r>
              <a:rPr lang="en-US" altLang="zh-CN" b="1" dirty="0" smtClean="0"/>
              <a:t>Sentence &amp; Entity </a:t>
            </a:r>
            <a:r>
              <a:rPr lang="zh-CN" altLang="en-US" dirty="0" smtClean="0"/>
              <a:t>）</a:t>
            </a:r>
            <a:endParaRPr lang="en-US" altLang="zh-CN" dirty="0" smtClean="0"/>
          </a:p>
          <a:p>
            <a:pPr lvl="1"/>
            <a:r>
              <a:rPr lang="en-US" altLang="zh-CN" i="1" dirty="0" smtClean="0"/>
              <a:t>A sentence S is </a:t>
            </a:r>
            <a:r>
              <a:rPr lang="en-US" altLang="zh-CN" i="1" dirty="0" smtClean="0"/>
              <a:t>a linked </a:t>
            </a:r>
            <a:r>
              <a:rPr lang="en-US" altLang="zh-CN" i="1" dirty="0" smtClean="0"/>
              <a:t>list which consists of words w and entities E. </a:t>
            </a:r>
            <a:r>
              <a:rPr lang="en-US" altLang="zh-CN" i="1" dirty="0" smtClean="0"/>
              <a:t>An entity </a:t>
            </a:r>
            <a:r>
              <a:rPr lang="en-US" altLang="zh-CN" i="1" dirty="0" smtClean="0"/>
              <a:t>can be a single word or a set of consecutive </a:t>
            </a:r>
            <a:r>
              <a:rPr lang="en-US" altLang="zh-CN" i="1" dirty="0" smtClean="0"/>
              <a:t>words with </a:t>
            </a:r>
            <a:r>
              <a:rPr lang="en-US" altLang="zh-CN" i="1" dirty="0" smtClean="0"/>
              <a:t>a predefined boundary. Entities in a sentence </a:t>
            </a:r>
            <a:r>
              <a:rPr lang="en-US" altLang="zh-CN" i="1" dirty="0" smtClean="0"/>
              <a:t>are labeled </a:t>
            </a:r>
            <a:r>
              <a:rPr lang="en-US" altLang="zh-CN" i="1" dirty="0" smtClean="0"/>
              <a:t>as E1;E2; </a:t>
            </a:r>
            <a:r>
              <a:rPr lang="en-US" altLang="zh-CN" i="1" dirty="0" smtClean="0"/>
              <a:t>…according </a:t>
            </a:r>
            <a:r>
              <a:rPr lang="en-US" altLang="zh-CN" i="1" dirty="0" smtClean="0"/>
              <a:t>to their order, and </a:t>
            </a:r>
            <a:r>
              <a:rPr lang="en-US" altLang="zh-CN" i="1" dirty="0" smtClean="0"/>
              <a:t>they take </a:t>
            </a:r>
            <a:r>
              <a:rPr lang="en-US" altLang="zh-CN" i="1" dirty="0" smtClean="0"/>
              <a:t>values that range over a set of entity types </a:t>
            </a:r>
            <a:r>
              <a:rPr lang="en-US" altLang="zh-CN" i="1" dirty="0" smtClean="0"/>
              <a:t>CE</a:t>
            </a:r>
          </a:p>
          <a:p>
            <a:pPr lvl="1"/>
            <a:r>
              <a:rPr lang="en-US" altLang="zh-CN" i="1" dirty="0" smtClean="0"/>
              <a:t>For example</a:t>
            </a:r>
          </a:p>
          <a:p>
            <a:pPr lvl="2"/>
            <a:r>
              <a:rPr lang="en-US" altLang="zh-CN" i="1" dirty="0" smtClean="0"/>
              <a:t>The sentence in Figure 2 has three entities: E1 = “Dole”, E2 = “Elizabeth”, and E3 = “</a:t>
            </a:r>
            <a:r>
              <a:rPr lang="en-US" altLang="zh-CN" i="1" dirty="0" err="1" smtClean="0"/>
              <a:t>Salisbury,N.C</a:t>
            </a:r>
            <a:r>
              <a:rPr lang="en-US" altLang="zh-CN" i="1" dirty="0" smtClean="0"/>
              <a:t>.”</a:t>
            </a:r>
            <a:endParaRPr lang="zh-CN" altLang="en-US" i="1" dirty="0" smtClean="0"/>
          </a:p>
        </p:txBody>
      </p:sp>
      <p:pic>
        <p:nvPicPr>
          <p:cNvPr id="1026" name="Picture 2"/>
          <p:cNvPicPr>
            <a:picLocks noChangeAspect="1" noChangeArrowheads="1"/>
          </p:cNvPicPr>
          <p:nvPr/>
        </p:nvPicPr>
        <p:blipFill>
          <a:blip r:embed="rId2" cstate="print"/>
          <a:srcRect/>
          <a:stretch>
            <a:fillRect/>
          </a:stretch>
        </p:blipFill>
        <p:spPr bwMode="auto">
          <a:xfrm>
            <a:off x="1691680" y="5589240"/>
            <a:ext cx="6624736" cy="504056"/>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Defines the problem</a:t>
            </a:r>
            <a:endParaRPr lang="zh-CN" altLang="en-US" dirty="0"/>
          </a:p>
        </p:txBody>
      </p:sp>
      <p:sp>
        <p:nvSpPr>
          <p:cNvPr id="3" name="Content Placeholder 2"/>
          <p:cNvSpPr>
            <a:spLocks noGrp="1"/>
          </p:cNvSpPr>
          <p:nvPr>
            <p:ph idx="1"/>
          </p:nvPr>
        </p:nvSpPr>
        <p:spPr>
          <a:xfrm>
            <a:off x="457200" y="1412776"/>
            <a:ext cx="8229600" cy="5445224"/>
          </a:xfrm>
        </p:spPr>
        <p:txBody>
          <a:bodyPr>
            <a:normAutofit lnSpcReduction="10000"/>
          </a:bodyPr>
          <a:lstStyle/>
          <a:p>
            <a:r>
              <a:rPr lang="en-US" altLang="zh-CN" b="1" dirty="0" smtClean="0"/>
              <a:t>Definition </a:t>
            </a:r>
            <a:r>
              <a:rPr lang="en-US" altLang="zh-CN" b="1" dirty="0" smtClean="0"/>
              <a:t>1.2 </a:t>
            </a:r>
            <a:r>
              <a:rPr lang="en-US" altLang="zh-CN" b="1" dirty="0" smtClean="0"/>
              <a:t>(Relation</a:t>
            </a:r>
            <a:r>
              <a:rPr lang="en-US" altLang="zh-CN" b="1" dirty="0" smtClean="0"/>
              <a:t>)</a:t>
            </a:r>
          </a:p>
          <a:p>
            <a:pPr lvl="1"/>
            <a:r>
              <a:rPr lang="en-US" altLang="zh-CN" b="1" dirty="0" smtClean="0"/>
              <a:t> </a:t>
            </a:r>
            <a:r>
              <a:rPr lang="en-US" altLang="zh-CN" i="1" dirty="0" smtClean="0"/>
              <a:t>A (binary) relation </a:t>
            </a:r>
            <a:r>
              <a:rPr lang="en-US" altLang="zh-CN" i="1" dirty="0" err="1" smtClean="0"/>
              <a:t>Rij</a:t>
            </a:r>
            <a:r>
              <a:rPr lang="en-US" altLang="zh-CN" i="1" dirty="0" smtClean="0"/>
              <a:t> </a:t>
            </a:r>
            <a:r>
              <a:rPr lang="en-US" altLang="zh-CN" b="1" i="1" dirty="0" smtClean="0"/>
              <a:t>= </a:t>
            </a:r>
            <a:r>
              <a:rPr lang="en-US" altLang="zh-CN" dirty="0" smtClean="0"/>
              <a:t>(</a:t>
            </a:r>
            <a:r>
              <a:rPr lang="en-US" altLang="zh-CN" i="1" dirty="0" err="1" smtClean="0"/>
              <a:t>Ei;Ej</a:t>
            </a:r>
            <a:r>
              <a:rPr lang="en-US" altLang="zh-CN" i="1" dirty="0" smtClean="0"/>
              <a:t>) represents the relation between </a:t>
            </a:r>
            <a:r>
              <a:rPr lang="en-US" altLang="zh-CN" i="1" dirty="0" err="1" smtClean="0"/>
              <a:t>Ei</a:t>
            </a:r>
            <a:r>
              <a:rPr lang="en-US" altLang="zh-CN" i="1" dirty="0" smtClean="0"/>
              <a:t> and </a:t>
            </a:r>
            <a:r>
              <a:rPr lang="en-US" altLang="zh-CN" i="1" dirty="0" err="1" smtClean="0"/>
              <a:t>Ej</a:t>
            </a:r>
            <a:r>
              <a:rPr lang="en-US" altLang="zh-CN" i="1" dirty="0" smtClean="0"/>
              <a:t> </a:t>
            </a:r>
            <a:r>
              <a:rPr lang="en-US" altLang="zh-CN" i="1" dirty="0" smtClean="0"/>
              <a:t>,where </a:t>
            </a:r>
            <a:r>
              <a:rPr lang="en-US" altLang="zh-CN" i="1" dirty="0" err="1" smtClean="0"/>
              <a:t>Ei</a:t>
            </a:r>
            <a:r>
              <a:rPr lang="en-US" altLang="zh-CN" i="1" dirty="0" smtClean="0"/>
              <a:t> is the first argument and </a:t>
            </a:r>
            <a:r>
              <a:rPr lang="en-US" altLang="zh-CN" i="1" dirty="0" err="1" smtClean="0"/>
              <a:t>Ej</a:t>
            </a:r>
            <a:r>
              <a:rPr lang="en-US" altLang="zh-CN" i="1" dirty="0" smtClean="0"/>
              <a:t> is the second. </a:t>
            </a:r>
            <a:r>
              <a:rPr lang="en-US" altLang="zh-CN" i="1" dirty="0" smtClean="0"/>
              <a:t>In addition</a:t>
            </a:r>
            <a:r>
              <a:rPr lang="en-US" altLang="zh-CN" i="1" dirty="0" smtClean="0"/>
              <a:t>, </a:t>
            </a:r>
            <a:r>
              <a:rPr lang="en-US" altLang="zh-CN" i="1" dirty="0" err="1" smtClean="0"/>
              <a:t>Rij</a:t>
            </a:r>
            <a:r>
              <a:rPr lang="en-US" altLang="zh-CN" i="1" dirty="0" smtClean="0"/>
              <a:t> can range over a set of entity types CR</a:t>
            </a:r>
            <a:r>
              <a:rPr lang="en-US" altLang="zh-CN" i="1" dirty="0" smtClean="0"/>
              <a:t>.</a:t>
            </a:r>
          </a:p>
          <a:p>
            <a:pPr lvl="1"/>
            <a:r>
              <a:rPr lang="en-US" altLang="zh-CN" i="1" dirty="0" smtClean="0"/>
              <a:t>For example</a:t>
            </a:r>
          </a:p>
          <a:p>
            <a:pPr lvl="2"/>
            <a:r>
              <a:rPr lang="en-US" altLang="zh-CN" sz="2800" i="1" dirty="0" smtClean="0"/>
              <a:t>In the sentence given in Figure 2, there are six relations between the entities: R12 = (“Dole”, “Elizabeth”), </a:t>
            </a:r>
            <a:r>
              <a:rPr lang="pt-BR" altLang="zh-CN" sz="2800" i="1" dirty="0" smtClean="0"/>
              <a:t>R21 = (“Elizabeth”, “Dole”), R13 = (“Dole”,</a:t>
            </a:r>
            <a:r>
              <a:rPr lang="en-US" altLang="zh-CN" sz="2800" i="1" dirty="0" smtClean="0"/>
              <a:t>“Salisbury, N.C.”), R31 = (“Salisbury, N.C.”, “Dole”), </a:t>
            </a:r>
            <a:r>
              <a:rPr lang="pt-BR" altLang="zh-CN" sz="2800" i="1" dirty="0" smtClean="0"/>
              <a:t>R23 = (“Elizabeth”, “Salisbury, N.C.”), and R32 =</a:t>
            </a:r>
            <a:r>
              <a:rPr lang="en-US" altLang="zh-CN" sz="2800" i="1" dirty="0" smtClean="0"/>
              <a:t>(“Salisbury, N.C.”, “Elizabeth”)</a:t>
            </a:r>
            <a:endParaRPr lang="zh-CN" altLang="en-US" sz="2800" i="1"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Defines the problem</a:t>
            </a:r>
            <a:endParaRPr lang="zh-CN" altLang="en-US" dirty="0"/>
          </a:p>
        </p:txBody>
      </p:sp>
      <p:sp>
        <p:nvSpPr>
          <p:cNvPr id="3" name="Content Placeholder 2"/>
          <p:cNvSpPr>
            <a:spLocks noGrp="1"/>
          </p:cNvSpPr>
          <p:nvPr>
            <p:ph idx="1"/>
          </p:nvPr>
        </p:nvSpPr>
        <p:spPr>
          <a:xfrm>
            <a:off x="251520" y="1600200"/>
            <a:ext cx="8892480" cy="5257800"/>
          </a:xfrm>
        </p:spPr>
        <p:txBody>
          <a:bodyPr>
            <a:normAutofit fontScale="92500" lnSpcReduction="10000"/>
          </a:bodyPr>
          <a:lstStyle/>
          <a:p>
            <a:r>
              <a:rPr lang="en-US" altLang="zh-CN" b="1" dirty="0" smtClean="0"/>
              <a:t>Definition </a:t>
            </a:r>
            <a:r>
              <a:rPr lang="en-US" altLang="zh-CN" b="1" dirty="0" smtClean="0"/>
              <a:t>1.3 </a:t>
            </a:r>
            <a:r>
              <a:rPr lang="en-US" altLang="zh-CN" b="1" dirty="0" smtClean="0"/>
              <a:t>(Classes</a:t>
            </a:r>
            <a:r>
              <a:rPr lang="en-US" altLang="zh-CN" b="1" dirty="0" smtClean="0"/>
              <a:t>)</a:t>
            </a:r>
          </a:p>
          <a:p>
            <a:pPr lvl="1"/>
            <a:r>
              <a:rPr lang="en-US" altLang="zh-CN" i="1" dirty="0" smtClean="0"/>
              <a:t>We denote the set of </a:t>
            </a:r>
            <a:r>
              <a:rPr lang="en-US" altLang="zh-CN" i="1" dirty="0" smtClean="0"/>
              <a:t>predefined entity </a:t>
            </a:r>
            <a:r>
              <a:rPr lang="en-US" altLang="zh-CN" i="1" dirty="0" smtClean="0"/>
              <a:t>classes and relation classes as CE and CR </a:t>
            </a:r>
            <a:r>
              <a:rPr lang="en-US" altLang="zh-CN" i="1" dirty="0" smtClean="0"/>
              <a:t>respectively. CE </a:t>
            </a:r>
            <a:r>
              <a:rPr lang="en-US" altLang="zh-CN" i="1" dirty="0" smtClean="0"/>
              <a:t>has one special element other </a:t>
            </a:r>
            <a:r>
              <a:rPr lang="en-US" altLang="zh-CN" i="1" dirty="0" err="1" smtClean="0"/>
              <a:t>ent</a:t>
            </a:r>
            <a:r>
              <a:rPr lang="en-US" altLang="zh-CN" i="1" dirty="0" smtClean="0"/>
              <a:t>, which </a:t>
            </a:r>
            <a:r>
              <a:rPr lang="en-US" altLang="zh-CN" i="1" dirty="0" smtClean="0"/>
              <a:t>represents any </a:t>
            </a:r>
            <a:r>
              <a:rPr lang="en-US" altLang="zh-CN" i="1" dirty="0" smtClean="0"/>
              <a:t>unlisted entity class. Similarly, CR also </a:t>
            </a:r>
            <a:r>
              <a:rPr lang="en-US" altLang="zh-CN" i="1" dirty="0" smtClean="0"/>
              <a:t>has one </a:t>
            </a:r>
            <a:r>
              <a:rPr lang="en-US" altLang="zh-CN" i="1" dirty="0" smtClean="0"/>
              <a:t>special element other </a:t>
            </a:r>
            <a:r>
              <a:rPr lang="en-US" altLang="zh-CN" i="1" dirty="0" err="1" smtClean="0"/>
              <a:t>rel</a:t>
            </a:r>
            <a:r>
              <a:rPr lang="en-US" altLang="zh-CN" i="1" dirty="0" smtClean="0"/>
              <a:t>, which means the </a:t>
            </a:r>
            <a:r>
              <a:rPr lang="en-US" altLang="zh-CN" i="1" dirty="0" smtClean="0"/>
              <a:t>involved entities </a:t>
            </a:r>
            <a:r>
              <a:rPr lang="en-US" altLang="zh-CN" i="1" dirty="0" smtClean="0"/>
              <a:t>are irrelevant or the relation class is </a:t>
            </a:r>
            <a:r>
              <a:rPr lang="en-US" altLang="zh-CN" i="1" dirty="0" smtClean="0"/>
              <a:t>undefined</a:t>
            </a:r>
          </a:p>
          <a:p>
            <a:pPr lvl="1"/>
            <a:r>
              <a:rPr lang="en-US" altLang="zh-CN" i="1" dirty="0" smtClean="0"/>
              <a:t>For example</a:t>
            </a:r>
          </a:p>
          <a:p>
            <a:pPr lvl="2"/>
            <a:r>
              <a:rPr lang="fr-FR" altLang="zh-CN" sz="2800" i="1" dirty="0" smtClean="0"/>
              <a:t>Suppose CE = f </a:t>
            </a:r>
            <a:r>
              <a:rPr lang="fr-FR" altLang="zh-CN" sz="2800" i="1" dirty="0" err="1" smtClean="0"/>
              <a:t>other</a:t>
            </a:r>
            <a:r>
              <a:rPr lang="fr-FR" altLang="zh-CN" sz="2800" i="1" dirty="0" smtClean="0"/>
              <a:t> </a:t>
            </a:r>
            <a:r>
              <a:rPr lang="fr-FR" altLang="zh-CN" sz="2800" i="1" dirty="0" err="1" smtClean="0"/>
              <a:t>ent</a:t>
            </a:r>
            <a:r>
              <a:rPr lang="fr-FR" altLang="zh-CN" sz="2800" i="1" dirty="0" smtClean="0"/>
              <a:t>, </a:t>
            </a:r>
            <a:r>
              <a:rPr lang="fr-FR" altLang="zh-CN" sz="2800" i="1" dirty="0" err="1" smtClean="0"/>
              <a:t>person</a:t>
            </a:r>
            <a:r>
              <a:rPr lang="fr-FR" altLang="zh-CN" sz="2800" i="1" dirty="0" smtClean="0"/>
              <a:t>, location </a:t>
            </a:r>
            <a:r>
              <a:rPr lang="en-US" altLang="zh-CN" sz="2800" i="1" dirty="0" smtClean="0"/>
              <a:t>g and CR = f other </a:t>
            </a:r>
            <a:r>
              <a:rPr lang="en-US" altLang="zh-CN" sz="2800" i="1" dirty="0" err="1" smtClean="0"/>
              <a:t>rel</a:t>
            </a:r>
            <a:r>
              <a:rPr lang="en-US" altLang="zh-CN" sz="2800" i="1" dirty="0" smtClean="0"/>
              <a:t>, born in, spouse of g. For the entities in Figure 2, E1 and E2 belong to person and E3 belongs to location. In addition, relation R23 is born in, R12 and R21 are spouse of. Other relations are other rel.</a:t>
            </a:r>
            <a:endParaRPr lang="zh-CN" altLang="en-US" sz="2800" i="1"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Defines the problem</a:t>
            </a:r>
            <a:endParaRPr lang="zh-CN" altLang="en-US" dirty="0"/>
          </a:p>
        </p:txBody>
      </p:sp>
      <p:sp>
        <p:nvSpPr>
          <p:cNvPr id="3" name="Content Placeholder 2"/>
          <p:cNvSpPr>
            <a:spLocks noGrp="1"/>
          </p:cNvSpPr>
          <p:nvPr>
            <p:ph idx="1"/>
          </p:nvPr>
        </p:nvSpPr>
        <p:spPr/>
        <p:txBody>
          <a:bodyPr>
            <a:normAutofit/>
          </a:bodyPr>
          <a:lstStyle/>
          <a:p>
            <a:r>
              <a:rPr lang="en-US" altLang="zh-CN" b="1" dirty="0" smtClean="0"/>
              <a:t>Definition 2.4 (Constraint) </a:t>
            </a:r>
            <a:endParaRPr lang="en-US" altLang="zh-CN" b="1" dirty="0" smtClean="0"/>
          </a:p>
          <a:p>
            <a:pPr lvl="1"/>
            <a:r>
              <a:rPr lang="en-US" altLang="zh-CN" i="1" dirty="0" smtClean="0"/>
              <a:t>A constraint C is a 3-tuple(R; E1; E2), where R 2 CR and E1; E2 2 CE. </a:t>
            </a:r>
            <a:r>
              <a:rPr lang="en-US" altLang="zh-CN" i="1" dirty="0" smtClean="0"/>
              <a:t>If the class label of a relation is R, then the legitimate </a:t>
            </a:r>
            <a:r>
              <a:rPr lang="en-US" altLang="zh-CN" i="1" dirty="0" smtClean="0"/>
              <a:t>class labels </a:t>
            </a:r>
            <a:r>
              <a:rPr lang="en-US" altLang="zh-CN" i="1" dirty="0" smtClean="0"/>
              <a:t>of its two entity arguments are E1 and E2 respectively</a:t>
            </a:r>
            <a:r>
              <a:rPr lang="en-US" altLang="zh-CN" i="1" dirty="0" smtClean="0"/>
              <a:t>.</a:t>
            </a:r>
          </a:p>
          <a:p>
            <a:pPr lvl="1"/>
            <a:r>
              <a:rPr lang="en-US" altLang="zh-CN" i="1" dirty="0" smtClean="0"/>
              <a:t>For example</a:t>
            </a:r>
          </a:p>
          <a:p>
            <a:pPr lvl="2"/>
            <a:r>
              <a:rPr lang="en-US" altLang="zh-CN" sz="2800" i="1" dirty="0" smtClean="0"/>
              <a:t>constraints </a:t>
            </a:r>
            <a:r>
              <a:rPr lang="en-US" altLang="zh-CN" sz="2800" i="1" dirty="0" smtClean="0"/>
              <a:t>are</a:t>
            </a:r>
            <a:r>
              <a:rPr lang="en-US" altLang="zh-CN" sz="2800" i="1" dirty="0" smtClean="0"/>
              <a:t>: (</a:t>
            </a:r>
            <a:r>
              <a:rPr lang="en-US" altLang="zh-CN" sz="2800" i="1" dirty="0" smtClean="0"/>
              <a:t>born in, person, location), (spouse of, person, person</a:t>
            </a:r>
            <a:r>
              <a:rPr lang="en-US" altLang="zh-CN" sz="2800" i="1" dirty="0" smtClean="0"/>
              <a:t>), and </a:t>
            </a:r>
            <a:r>
              <a:rPr lang="en-US" altLang="zh-CN" sz="2800" i="1" dirty="0" smtClean="0"/>
              <a:t>(murder, person, person)</a:t>
            </a:r>
            <a:endParaRPr lang="zh-CN" alt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our </a:t>
            </a:r>
            <a:r>
              <a:rPr lang="en-US" altLang="zh-CN" dirty="0" smtClean="0"/>
              <a:t>approach to this </a:t>
            </a:r>
            <a:r>
              <a:rPr lang="en-US" altLang="zh-CN" dirty="0" smtClean="0"/>
              <a:t>problem-</a:t>
            </a:r>
            <a:r>
              <a:rPr lang="en-US" altLang="zh-CN" dirty="0" smtClean="0"/>
              <a:t> classifiers</a:t>
            </a:r>
            <a:endParaRPr lang="zh-CN" altLang="en-US" dirty="0"/>
          </a:p>
        </p:txBody>
      </p:sp>
      <p:sp>
        <p:nvSpPr>
          <p:cNvPr id="3" name="Content Placeholder 2"/>
          <p:cNvSpPr>
            <a:spLocks noGrp="1"/>
          </p:cNvSpPr>
          <p:nvPr>
            <p:ph idx="1"/>
          </p:nvPr>
        </p:nvSpPr>
        <p:spPr/>
        <p:txBody>
          <a:bodyPr>
            <a:normAutofit/>
          </a:bodyPr>
          <a:lstStyle/>
          <a:p>
            <a:r>
              <a:rPr lang="en-US" altLang="zh-CN" sz="4000" dirty="0" smtClean="0"/>
              <a:t>two basic </a:t>
            </a:r>
            <a:r>
              <a:rPr lang="en-US" altLang="zh-CN" sz="4000" dirty="0" smtClean="0"/>
              <a:t>classifiers for </a:t>
            </a:r>
            <a:r>
              <a:rPr lang="en-US" altLang="zh-CN" sz="4000" dirty="0" smtClean="0"/>
              <a:t>entities and relations are first </a:t>
            </a:r>
            <a:r>
              <a:rPr lang="en-US" altLang="zh-CN" sz="4000" dirty="0" smtClean="0"/>
              <a:t>learned</a:t>
            </a:r>
          </a:p>
          <a:p>
            <a:pPr lvl="1"/>
            <a:r>
              <a:rPr lang="en-US" altLang="zh-CN" sz="3600" dirty="0" smtClean="0"/>
              <a:t>named entity </a:t>
            </a:r>
            <a:r>
              <a:rPr lang="en-US" altLang="zh-CN" sz="3600" dirty="0" smtClean="0"/>
              <a:t>classifier</a:t>
            </a:r>
          </a:p>
          <a:p>
            <a:pPr lvl="1"/>
            <a:r>
              <a:rPr lang="en-US" altLang="zh-CN" sz="3600" dirty="0" smtClean="0"/>
              <a:t>relation classifier</a:t>
            </a:r>
            <a:endParaRPr lang="zh-CN" altLang="en-US" sz="36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our approach to this problem- belief network</a:t>
            </a:r>
            <a:endParaRPr lang="zh-CN" altLang="en-US" dirty="0"/>
          </a:p>
        </p:txBody>
      </p:sp>
      <p:sp>
        <p:nvSpPr>
          <p:cNvPr id="3" name="Content Placeholder 2"/>
          <p:cNvSpPr>
            <a:spLocks noGrp="1"/>
          </p:cNvSpPr>
          <p:nvPr>
            <p:ph idx="1"/>
          </p:nvPr>
        </p:nvSpPr>
        <p:spPr/>
        <p:txBody>
          <a:bodyPr>
            <a:normAutofit/>
          </a:bodyPr>
          <a:lstStyle/>
          <a:p>
            <a:r>
              <a:rPr lang="en-US" altLang="zh-CN" dirty="0" smtClean="0"/>
              <a:t>compute the </a:t>
            </a:r>
            <a:r>
              <a:rPr lang="en-US" altLang="zh-CN" i="1" dirty="0" err="1" smtClean="0"/>
              <a:t>Prob</a:t>
            </a:r>
            <a:r>
              <a:rPr lang="en-US" altLang="zh-CN" i="1" dirty="0" smtClean="0"/>
              <a:t>(</a:t>
            </a:r>
            <a:r>
              <a:rPr lang="en-US" altLang="zh-CN" i="1" dirty="0" err="1" smtClean="0"/>
              <a:t>Ejobservations</a:t>
            </a:r>
            <a:r>
              <a:rPr lang="en-US" altLang="zh-CN" i="1" dirty="0" smtClean="0"/>
              <a:t>) </a:t>
            </a:r>
            <a:r>
              <a:rPr lang="en-US" altLang="zh-CN" i="1" dirty="0" smtClean="0"/>
              <a:t>and </a:t>
            </a:r>
            <a:r>
              <a:rPr lang="en-US" altLang="zh-CN" i="1" dirty="0" err="1" smtClean="0"/>
              <a:t>Prob</a:t>
            </a:r>
            <a:r>
              <a:rPr lang="en-US" altLang="zh-CN" i="1" dirty="0" smtClean="0"/>
              <a:t>(</a:t>
            </a:r>
            <a:r>
              <a:rPr lang="en-US" altLang="zh-CN" i="1" dirty="0" err="1" smtClean="0"/>
              <a:t>Rjobservations</a:t>
            </a:r>
            <a:r>
              <a:rPr lang="en-US" altLang="zh-CN" i="1" dirty="0" smtClean="0"/>
              <a:t>), and use the belief network </a:t>
            </a:r>
            <a:r>
              <a:rPr lang="en-US" altLang="zh-CN" i="1" dirty="0" smtClean="0"/>
              <a:t>to </a:t>
            </a:r>
            <a:r>
              <a:rPr lang="en-US" altLang="zh-CN" dirty="0" smtClean="0"/>
              <a:t>compute </a:t>
            </a:r>
            <a:r>
              <a:rPr lang="en-US" altLang="zh-CN" dirty="0" smtClean="0"/>
              <a:t>the most probable global predictions of the </a:t>
            </a:r>
            <a:r>
              <a:rPr lang="en-US" altLang="zh-CN" dirty="0" smtClean="0"/>
              <a:t>class labels.</a:t>
            </a:r>
          </a:p>
          <a:p>
            <a:r>
              <a:rPr lang="en-US" altLang="zh-CN" dirty="0" smtClean="0"/>
              <a:t>For </a:t>
            </a:r>
            <a:r>
              <a:rPr lang="en-US" altLang="zh-CN" dirty="0" smtClean="0"/>
              <a:t>instance</a:t>
            </a:r>
          </a:p>
          <a:p>
            <a:pPr lvl="1"/>
            <a:r>
              <a:rPr lang="en-US" altLang="zh-CN" dirty="0" smtClean="0"/>
              <a:t>node </a:t>
            </a:r>
            <a:r>
              <a:rPr lang="en-US" altLang="zh-CN" i="1" dirty="0" err="1" smtClean="0"/>
              <a:t>Rij</a:t>
            </a:r>
            <a:r>
              <a:rPr lang="en-US" altLang="zh-CN" i="1" dirty="0" smtClean="0"/>
              <a:t> has </a:t>
            </a:r>
            <a:r>
              <a:rPr lang="en-US" altLang="zh-CN" i="1" dirty="0" smtClean="0"/>
              <a:t>two </a:t>
            </a:r>
            <a:r>
              <a:rPr lang="en-US" altLang="zh-CN" dirty="0" smtClean="0"/>
              <a:t>incoming </a:t>
            </a:r>
            <a:r>
              <a:rPr lang="en-US" altLang="zh-CN" dirty="0" smtClean="0"/>
              <a:t>links from nodes </a:t>
            </a:r>
            <a:r>
              <a:rPr lang="en-US" altLang="zh-CN" i="1" dirty="0" err="1" smtClean="0"/>
              <a:t>Ei</a:t>
            </a:r>
            <a:r>
              <a:rPr lang="en-US" altLang="zh-CN" i="1" dirty="0" smtClean="0"/>
              <a:t> and </a:t>
            </a:r>
            <a:r>
              <a:rPr lang="en-US" altLang="zh-CN" i="1" dirty="0" err="1" smtClean="0"/>
              <a:t>Ej</a:t>
            </a:r>
            <a:r>
              <a:rPr lang="en-US" altLang="zh-CN" i="1" dirty="0" smtClean="0"/>
              <a:t> . The </a:t>
            </a:r>
            <a:r>
              <a:rPr lang="en-US" altLang="zh-CN" i="1" dirty="0" smtClean="0"/>
              <a:t>conditional </a:t>
            </a:r>
            <a:r>
              <a:rPr lang="en-US" altLang="zh-CN" dirty="0" smtClean="0"/>
              <a:t>probabilities </a:t>
            </a:r>
            <a:r>
              <a:rPr lang="en-US" altLang="zh-CN" i="1" dirty="0" smtClean="0"/>
              <a:t>P(</a:t>
            </a:r>
            <a:r>
              <a:rPr lang="en-US" altLang="zh-CN" i="1" dirty="0" err="1" smtClean="0"/>
              <a:t>Rij</a:t>
            </a:r>
            <a:r>
              <a:rPr lang="en-US" altLang="zh-CN" i="1" dirty="0" smtClean="0"/>
              <a:t> </a:t>
            </a:r>
            <a:r>
              <a:rPr lang="en-US" altLang="zh-CN" i="1" dirty="0" err="1" smtClean="0"/>
              <a:t>jEi;Ej</a:t>
            </a:r>
            <a:r>
              <a:rPr lang="en-US" altLang="zh-CN" i="1" dirty="0" smtClean="0"/>
              <a:t>) encodes the constraints as </a:t>
            </a:r>
            <a:r>
              <a:rPr lang="en-US" altLang="zh-CN" i="1" dirty="0" smtClean="0"/>
              <a:t>in </a:t>
            </a:r>
            <a:r>
              <a:rPr lang="en-US" altLang="zh-CN" dirty="0" smtClean="0"/>
              <a:t>Property </a:t>
            </a:r>
            <a:r>
              <a:rPr lang="en-US" altLang="zh-CN" dirty="0" smtClean="0"/>
              <a:t>1.</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hlinkClick r:id="rId2" tooltip="Relationship extraction"/>
              </a:rPr>
              <a:t>Task--Relationship extraction</a:t>
            </a:r>
            <a:endParaRPr lang="zh-CN" altLang="en-US" dirty="0"/>
          </a:p>
        </p:txBody>
      </p:sp>
      <p:sp>
        <p:nvSpPr>
          <p:cNvPr id="3" name="Content Placeholder 2"/>
          <p:cNvSpPr>
            <a:spLocks noGrp="1"/>
          </p:cNvSpPr>
          <p:nvPr>
            <p:ph idx="1"/>
          </p:nvPr>
        </p:nvSpPr>
        <p:spPr/>
        <p:txBody>
          <a:bodyPr/>
          <a:lstStyle/>
          <a:p>
            <a:r>
              <a:rPr lang="en-US" altLang="zh-CN" dirty="0" smtClean="0"/>
              <a:t>identification of relations between entities</a:t>
            </a:r>
          </a:p>
          <a:p>
            <a:pPr lvl="2"/>
            <a:r>
              <a:rPr lang="en-US" altLang="zh-CN" dirty="0" smtClean="0"/>
              <a:t>PERSON works for ORGANIZATION (extracted from the sentence "Bill works for IBM.")</a:t>
            </a:r>
          </a:p>
          <a:p>
            <a:pPr lvl="2"/>
            <a:r>
              <a:rPr lang="en-US" altLang="zh-CN" dirty="0" smtClean="0"/>
              <a:t>PERSON located in LOCATION (extracted from the sentence "Bill is in France.")</a:t>
            </a: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our approach to this problem- belief network</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539552" y="1690688"/>
            <a:ext cx="8136904" cy="4402608"/>
          </a:xfrm>
          <a:prstGeom prst="rect">
            <a:avLst/>
          </a:prstGeom>
          <a:noFill/>
          <a:ln w="9525">
            <a:noFill/>
            <a:miter lim="800000"/>
            <a:headEnd/>
            <a:tailEnd/>
          </a:ln>
        </p:spPr>
      </p:pic>
      <p:sp>
        <p:nvSpPr>
          <p:cNvPr id="6" name="TextBox 5"/>
          <p:cNvSpPr txBox="1"/>
          <p:nvPr/>
        </p:nvSpPr>
        <p:spPr>
          <a:xfrm>
            <a:off x="899592" y="1628800"/>
            <a:ext cx="719171" cy="369332"/>
          </a:xfrm>
          <a:prstGeom prst="rect">
            <a:avLst/>
          </a:prstGeom>
          <a:noFill/>
        </p:spPr>
        <p:txBody>
          <a:bodyPr wrap="none" rtlCol="0">
            <a:spAutoFit/>
          </a:bodyPr>
          <a:lstStyle/>
          <a:p>
            <a:r>
              <a:rPr lang="en-US" altLang="zh-CN" dirty="0" smtClean="0">
                <a:solidFill>
                  <a:srgbClr val="FF0000"/>
                </a:solidFill>
              </a:rPr>
              <a:t>Step1</a:t>
            </a:r>
            <a:endParaRPr lang="zh-CN" altLang="en-US" dirty="0">
              <a:solidFill>
                <a:srgbClr val="FF0000"/>
              </a:solidFill>
            </a:endParaRPr>
          </a:p>
        </p:txBody>
      </p:sp>
      <p:sp>
        <p:nvSpPr>
          <p:cNvPr id="7" name="TextBox 6"/>
          <p:cNvSpPr txBox="1"/>
          <p:nvPr/>
        </p:nvSpPr>
        <p:spPr>
          <a:xfrm>
            <a:off x="7596336" y="1772816"/>
            <a:ext cx="719171" cy="369332"/>
          </a:xfrm>
          <a:prstGeom prst="rect">
            <a:avLst/>
          </a:prstGeom>
          <a:noFill/>
        </p:spPr>
        <p:txBody>
          <a:bodyPr wrap="none" rtlCol="0">
            <a:spAutoFit/>
          </a:bodyPr>
          <a:lstStyle/>
          <a:p>
            <a:r>
              <a:rPr lang="en-US" altLang="zh-CN" dirty="0" smtClean="0">
                <a:solidFill>
                  <a:srgbClr val="FF0000"/>
                </a:solidFill>
              </a:rPr>
              <a:t>Step2</a:t>
            </a:r>
            <a:endParaRPr lang="zh-CN" altLang="en-US" dirty="0">
              <a:solidFill>
                <a:srgbClr val="FF0000"/>
              </a:solidFill>
            </a:endParaRPr>
          </a:p>
        </p:txBody>
      </p:sp>
      <p:sp>
        <p:nvSpPr>
          <p:cNvPr id="8" name="TextBox 7"/>
          <p:cNvSpPr txBox="1"/>
          <p:nvPr/>
        </p:nvSpPr>
        <p:spPr>
          <a:xfrm>
            <a:off x="3347864" y="4365104"/>
            <a:ext cx="726866" cy="369332"/>
          </a:xfrm>
          <a:prstGeom prst="rect">
            <a:avLst/>
          </a:prstGeom>
          <a:noFill/>
        </p:spPr>
        <p:txBody>
          <a:bodyPr wrap="none" rtlCol="0">
            <a:spAutoFit/>
          </a:bodyPr>
          <a:lstStyle/>
          <a:p>
            <a:r>
              <a:rPr lang="en-US" altLang="zh-CN" b="1" dirty="0" smtClean="0">
                <a:solidFill>
                  <a:srgbClr val="FF0000"/>
                </a:solidFill>
              </a:rPr>
              <a:t>Step3</a:t>
            </a:r>
            <a:endParaRPr lang="zh-CN" altLang="en-US" b="1" dirty="0">
              <a:solidFill>
                <a:srgbClr val="FF0000"/>
              </a:solidFill>
            </a:endParaRPr>
          </a:p>
        </p:txBody>
      </p:sp>
      <p:sp>
        <p:nvSpPr>
          <p:cNvPr id="9" name="Oval 8"/>
          <p:cNvSpPr/>
          <p:nvPr/>
        </p:nvSpPr>
        <p:spPr>
          <a:xfrm>
            <a:off x="2411760" y="2636912"/>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p:cNvSpPr/>
          <p:nvPr/>
        </p:nvSpPr>
        <p:spPr>
          <a:xfrm>
            <a:off x="2411760" y="3429000"/>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p:cNvSpPr/>
          <p:nvPr/>
        </p:nvSpPr>
        <p:spPr>
          <a:xfrm>
            <a:off x="4716016" y="1628800"/>
            <a:ext cx="216024" cy="2160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p:cNvSpPr/>
          <p:nvPr/>
        </p:nvSpPr>
        <p:spPr>
          <a:xfrm>
            <a:off x="4932040" y="2492896"/>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simulation result</a:t>
            </a:r>
            <a:br>
              <a:rPr lang="en-US" altLang="zh-CN" dirty="0" smtClean="0"/>
            </a:b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467544" y="1700809"/>
            <a:ext cx="6840760" cy="15841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683568" y="3140968"/>
            <a:ext cx="5832648" cy="1584176"/>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683568" y="4725144"/>
            <a:ext cx="5976664" cy="14097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thinking</a:t>
            </a:r>
            <a:endParaRPr lang="zh-CN" alt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a:t>
            </a:r>
            <a:r>
              <a:rPr lang="en-US" altLang="zh-CN" dirty="0" err="1" smtClean="0"/>
              <a:t>chinese</a:t>
            </a:r>
            <a:r>
              <a:rPr lang="en-US" altLang="zh-CN" dirty="0" smtClean="0"/>
              <a:t> </a:t>
            </a:r>
            <a:r>
              <a:rPr lang="en-US" altLang="zh-CN" dirty="0" err="1" smtClean="0"/>
              <a:t>ner</a:t>
            </a:r>
            <a:r>
              <a:rPr lang="en-US" altLang="zh-CN" dirty="0" smtClean="0"/>
              <a:t> </a:t>
            </a:r>
          </a:p>
          <a:p>
            <a:pPr lvl="2"/>
            <a:r>
              <a:rPr lang="en-US" altLang="zh-CN" dirty="0" smtClean="0"/>
              <a:t>We have chances that we can improve it </a:t>
            </a:r>
          </a:p>
          <a:p>
            <a:pPr lvl="2"/>
            <a:r>
              <a:rPr lang="en-US" altLang="zh-CN" dirty="0" smtClean="0"/>
              <a:t>Its part-of-speech </a:t>
            </a:r>
            <a:r>
              <a:rPr lang="en-US" altLang="zh-CN" dirty="0" smtClean="0"/>
              <a:t>accuracy is 93.65</a:t>
            </a:r>
            <a:r>
              <a:rPr lang="en-US" altLang="zh-CN" dirty="0" smtClean="0"/>
              <a:t>% and </a:t>
            </a:r>
            <a:r>
              <a:rPr lang="en-US" altLang="zh-CN" dirty="0" smtClean="0"/>
              <a:t>unknown word accuracy is 84.84</a:t>
            </a:r>
            <a:r>
              <a:rPr lang="en-US" altLang="zh-CN" dirty="0" smtClean="0"/>
              <a:t>%.</a:t>
            </a:r>
          </a:p>
          <a:p>
            <a:r>
              <a:rPr lang="en-US" altLang="zh-CN" dirty="0" smtClean="0"/>
              <a:t>2</a:t>
            </a:r>
            <a:r>
              <a:rPr lang="zh-CN" altLang="en-US" dirty="0" smtClean="0"/>
              <a:t>、</a:t>
            </a:r>
            <a:r>
              <a:rPr lang="en-US" altLang="zh-CN" dirty="0" smtClean="0"/>
              <a:t>entity relation</a:t>
            </a:r>
          </a:p>
          <a:p>
            <a:pPr lvl="1"/>
            <a:r>
              <a:rPr lang="en-US" altLang="zh-CN" dirty="0" err="1" smtClean="0"/>
              <a:t>StanFord</a:t>
            </a:r>
            <a:r>
              <a:rPr lang="en-US" altLang="zh-CN" dirty="0" smtClean="0"/>
              <a:t> Model result</a:t>
            </a:r>
            <a:r>
              <a:rPr lang="zh-CN" altLang="en-US" dirty="0" smtClean="0"/>
              <a:t>：</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971600" y="4581128"/>
            <a:ext cx="7416824" cy="2016224"/>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Some relations</a:t>
            </a:r>
            <a:endParaRPr lang="zh-CN" altLang="en-US" dirty="0"/>
          </a:p>
        </p:txBody>
      </p:sp>
      <p:sp>
        <p:nvSpPr>
          <p:cNvPr id="3" name="Content Placeholder 2"/>
          <p:cNvSpPr>
            <a:spLocks noGrp="1"/>
          </p:cNvSpPr>
          <p:nvPr>
            <p:ph idx="1"/>
          </p:nvPr>
        </p:nvSpPr>
        <p:spPr>
          <a:xfrm>
            <a:off x="457200" y="1412776"/>
            <a:ext cx="8229600" cy="4713387"/>
          </a:xfrm>
        </p:spPr>
        <p:txBody>
          <a:bodyPr/>
          <a:lstStyle/>
          <a:p>
            <a:r>
              <a:rPr lang="en-US" altLang="zh-CN" dirty="0" smtClean="0"/>
              <a:t>3</a:t>
            </a:r>
            <a:r>
              <a:rPr lang="zh-CN" altLang="en-US" dirty="0" smtClean="0"/>
              <a:t>、</a:t>
            </a:r>
            <a:r>
              <a:rPr lang="en-US" altLang="zh-CN" dirty="0" smtClean="0"/>
              <a:t>2008  </a:t>
            </a:r>
            <a:r>
              <a:rPr lang="en-US" altLang="zh-CN" dirty="0" smtClean="0"/>
              <a:t>Automated Content Extraction (ACE</a:t>
            </a:r>
            <a:r>
              <a:rPr lang="en-US" altLang="zh-CN" dirty="0" smtClean="0"/>
              <a:t>) 17 sub-relation</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683568" y="2492896"/>
            <a:ext cx="8208912" cy="364807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thinking</a:t>
            </a:r>
            <a:endParaRPr lang="zh-CN" altLang="en-US" dirty="0"/>
          </a:p>
        </p:txBody>
      </p:sp>
      <p:sp>
        <p:nvSpPr>
          <p:cNvPr id="3" name="Content Placeholder 2"/>
          <p:cNvSpPr>
            <a:spLocks noGrp="1"/>
          </p:cNvSpPr>
          <p:nvPr>
            <p:ph idx="1"/>
          </p:nvPr>
        </p:nvSpPr>
        <p:spPr/>
        <p:txBody>
          <a:bodyPr/>
          <a:lstStyle/>
          <a:p>
            <a:r>
              <a:rPr lang="en-US" altLang="zh-CN" dirty="0" smtClean="0"/>
              <a:t>Country and country relation</a:t>
            </a:r>
          </a:p>
          <a:p>
            <a:r>
              <a:rPr lang="en-US" altLang="zh-CN" dirty="0" smtClean="0"/>
              <a:t>Politician person and country</a:t>
            </a:r>
          </a:p>
          <a:p>
            <a:r>
              <a:rPr lang="en-US" altLang="zh-CN" dirty="0" smtClean="0"/>
              <a:t>Web site and web site</a:t>
            </a:r>
          </a:p>
          <a:p>
            <a:endParaRPr lang="en-US" altLang="zh-CN" dirty="0" smtClean="0"/>
          </a:p>
          <a:p>
            <a:r>
              <a:rPr lang="en-US" altLang="zh-CN" dirty="0" err="1" smtClean="0"/>
              <a:t>Mul</a:t>
            </a:r>
            <a:r>
              <a:rPr lang="en-US" altLang="zh-CN" dirty="0" smtClean="0"/>
              <a:t>-language Translate</a:t>
            </a:r>
          </a:p>
          <a:p>
            <a:r>
              <a:rPr lang="en-US" altLang="zh-CN" sz="2800" dirty="0" err="1" smtClean="0"/>
              <a:t>Otrer</a:t>
            </a:r>
            <a:r>
              <a:rPr lang="en-US" altLang="zh-CN" sz="2800" dirty="0" smtClean="0"/>
              <a:t> NE ; for example Environment and plant(NE) relation </a:t>
            </a:r>
            <a:r>
              <a:rPr lang="en-US" altLang="zh-CN" sz="2800" dirty="0" smtClean="0"/>
              <a:t>because </a:t>
            </a:r>
            <a:r>
              <a:rPr lang="en-US" altLang="zh-CN" sz="2800" dirty="0" smtClean="0"/>
              <a:t>of </a:t>
            </a:r>
            <a:r>
              <a:rPr lang="en-US" altLang="zh-CN" sz="2800" dirty="0" err="1" smtClean="0"/>
              <a:t>polution</a:t>
            </a:r>
            <a:endParaRPr lang="en-US" altLang="zh-CN" sz="2800" dirty="0" smtClean="0"/>
          </a:p>
          <a:p>
            <a:endParaRPr lang="en-US" altLang="zh-CN" dirty="0" smtClean="0"/>
          </a:p>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611560" y="3284984"/>
            <a:ext cx="7632849" cy="738188"/>
          </a:xfrm>
          <a:prstGeom prst="rect">
            <a:avLst/>
          </a:prstGeom>
          <a:noFill/>
          <a:ln w="9525">
            <a:noFill/>
            <a:miter lim="800000"/>
            <a:headEnd/>
            <a:tailEnd/>
          </a:ln>
        </p:spPr>
      </p:pic>
      <p:sp>
        <p:nvSpPr>
          <p:cNvPr id="5" name="TextBox 4"/>
          <p:cNvSpPr txBox="1"/>
          <p:nvPr/>
        </p:nvSpPr>
        <p:spPr>
          <a:xfrm>
            <a:off x="1043608" y="3356992"/>
            <a:ext cx="575799" cy="369332"/>
          </a:xfrm>
          <a:prstGeom prst="rect">
            <a:avLst/>
          </a:prstGeom>
          <a:solidFill>
            <a:srgbClr val="FFFF00"/>
          </a:solidFill>
        </p:spPr>
        <p:txBody>
          <a:bodyPr wrap="none" rtlCol="0">
            <a:spAutoFit/>
          </a:bodyPr>
          <a:lstStyle/>
          <a:p>
            <a:r>
              <a:rPr lang="en-US" altLang="zh-CN" dirty="0" err="1" smtClean="0">
                <a:solidFill>
                  <a:srgbClr val="FF0000"/>
                </a:solidFill>
              </a:rPr>
              <a:t>Sina</a:t>
            </a:r>
            <a:endParaRPr lang="zh-CN" alt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fontScale="90000"/>
          </a:bodyPr>
          <a:lstStyle/>
          <a:p>
            <a:r>
              <a:rPr lang="en-US" altLang="zh-CN" dirty="0" smtClean="0"/>
              <a:t>Task--Language and vocabulary analysis</a:t>
            </a:r>
            <a:endParaRPr lang="zh-CN" altLang="en-US" dirty="0"/>
          </a:p>
        </p:txBody>
      </p:sp>
      <p:sp>
        <p:nvSpPr>
          <p:cNvPr id="3" name="Content Placeholder 2"/>
          <p:cNvSpPr>
            <a:spLocks noGrp="1"/>
          </p:cNvSpPr>
          <p:nvPr>
            <p:ph idx="1"/>
          </p:nvPr>
        </p:nvSpPr>
        <p:spPr/>
        <p:txBody>
          <a:bodyPr/>
          <a:lstStyle/>
          <a:p>
            <a:r>
              <a:rPr lang="en-US" altLang="zh-CN" dirty="0" smtClean="0">
                <a:hlinkClick r:id="rId2" tooltip="Terminology extraction"/>
              </a:rPr>
              <a:t>Terminology (</a:t>
            </a:r>
            <a:r>
              <a:rPr lang="zh-CN" altLang="en-US" dirty="0" smtClean="0">
                <a:hlinkClick r:id="rId2" tooltip="Terminology extraction"/>
              </a:rPr>
              <a:t>术语</a:t>
            </a:r>
            <a:r>
              <a:rPr lang="en-US" altLang="zh-CN" dirty="0" smtClean="0">
                <a:hlinkClick r:id="rId2" tooltip="Terminology extraction"/>
              </a:rPr>
              <a:t>) extraction</a:t>
            </a:r>
            <a:r>
              <a:rPr lang="en-US" altLang="zh-CN" dirty="0" smtClean="0"/>
              <a:t>: finding the relevant terms for a given </a:t>
            </a:r>
            <a:r>
              <a:rPr lang="en-US" altLang="zh-CN" dirty="0" smtClean="0">
                <a:hlinkClick r:id="rId3" tooltip="Text corpus"/>
              </a:rPr>
              <a:t>corpus</a:t>
            </a:r>
            <a:endParaRPr lang="en-US"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Named Entity Recognition (NER)</a:t>
            </a:r>
            <a:endParaRPr lang="zh-CN" altLang="en-US" dirty="0"/>
          </a:p>
        </p:txBody>
      </p:sp>
      <p:sp>
        <p:nvSpPr>
          <p:cNvPr id="3" name="Content Placeholder 2"/>
          <p:cNvSpPr>
            <a:spLocks noGrp="1"/>
          </p:cNvSpPr>
          <p:nvPr>
            <p:ph idx="1"/>
          </p:nvPr>
        </p:nvSpPr>
        <p:spPr/>
        <p:txBody>
          <a:bodyPr/>
          <a:lstStyle/>
          <a:p>
            <a:r>
              <a:rPr lang="en-US" altLang="zh-CN" dirty="0" smtClean="0"/>
              <a:t>A very important sub-task: </a:t>
            </a:r>
          </a:p>
          <a:p>
            <a:pPr lvl="1"/>
            <a:r>
              <a:rPr lang="en-US" altLang="zh-CN" dirty="0" smtClean="0">
                <a:solidFill>
                  <a:srgbClr val="FF0000"/>
                </a:solidFill>
              </a:rPr>
              <a:t>Find</a:t>
            </a:r>
            <a:r>
              <a:rPr lang="en-US" altLang="zh-CN" dirty="0" smtClean="0"/>
              <a:t>  names in  text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331640" y="2636912"/>
            <a:ext cx="6840760" cy="263651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2465</Words>
  <Application>Microsoft Office PowerPoint</Application>
  <PresentationFormat>On-screen Show (4:3)</PresentationFormat>
  <Paragraphs>388</Paragraphs>
  <Slides>74</Slides>
  <Notes>3</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主题</vt:lpstr>
      <vt:lpstr>Information Extract</vt:lpstr>
      <vt:lpstr>Information Extract main flow</vt:lpstr>
      <vt:lpstr>Present Signification</vt:lpstr>
      <vt:lpstr>Tasks and subtasks </vt:lpstr>
      <vt:lpstr>Task--Named entity recognition</vt:lpstr>
      <vt:lpstr>Task--Coreference resolution</vt:lpstr>
      <vt:lpstr>Task--Relationship extraction</vt:lpstr>
      <vt:lpstr>Task--Language and vocabulary analysis</vt:lpstr>
      <vt:lpstr>Named Entity Recognition (NER)</vt:lpstr>
      <vt:lpstr>Named Entity Recognition (NER)</vt:lpstr>
      <vt:lpstr>Chinese Named Entity Recognition (NER)</vt:lpstr>
      <vt:lpstr>Three standard approaches to NER (and IE)</vt:lpstr>
      <vt:lpstr>The ML sequence model approach to NER</vt:lpstr>
      <vt:lpstr>The ML sequence model approach to NER-Flow</vt:lpstr>
      <vt:lpstr>The ML sequence model approach to NER--question</vt:lpstr>
      <vt:lpstr>Arity(参数数量) of Entity Relation</vt:lpstr>
      <vt:lpstr>Entity Relation results-Stanford</vt:lpstr>
      <vt:lpstr>Stanford Relation Extractor </vt:lpstr>
      <vt:lpstr>Slide 19</vt:lpstr>
      <vt:lpstr>Standford Research</vt:lpstr>
      <vt:lpstr>Information Extraction </vt:lpstr>
      <vt:lpstr>Biological  Process  Extraction  </vt:lpstr>
      <vt:lpstr>  Coreference Resolution </vt:lpstr>
      <vt:lpstr> Coreference Resolution Result</vt:lpstr>
      <vt:lpstr>Knowledge Base Population (KBP) </vt:lpstr>
      <vt:lpstr>Knowledge Base Population-subtask</vt:lpstr>
      <vt:lpstr>Natural Logic in NLP </vt:lpstr>
      <vt:lpstr>Semantic Parsing </vt:lpstr>
      <vt:lpstr>Question answering on Freebase </vt:lpstr>
      <vt:lpstr>Text to 3D Scene Generation </vt:lpstr>
      <vt:lpstr>Sentiment and Social Meaning </vt:lpstr>
      <vt:lpstr>Extraction of Sentiment and Social Meaning</vt:lpstr>
      <vt:lpstr>Dropout Learning and Feature Noising </vt:lpstr>
      <vt:lpstr>Deep Learning in Natural Language Processing </vt:lpstr>
      <vt:lpstr>Parsing &amp; Tagging </vt:lpstr>
      <vt:lpstr>Probabilistic Parsing </vt:lpstr>
      <vt:lpstr>Slide 37</vt:lpstr>
      <vt:lpstr>Machine Translation </vt:lpstr>
      <vt:lpstr>Dialog and Speech Processing </vt:lpstr>
      <vt:lpstr>Unsupervised and Semisupervised Learning of Linguistic Structure </vt:lpstr>
      <vt:lpstr>Multilingual NLP </vt:lpstr>
      <vt:lpstr>Past Projects </vt:lpstr>
      <vt:lpstr>Slide 43</vt:lpstr>
      <vt:lpstr>Entity Relation</vt:lpstr>
      <vt:lpstr>Information Extract five tasks</vt:lpstr>
      <vt:lpstr>Extract the relations between entities</vt:lpstr>
      <vt:lpstr>Relation part types</vt:lpstr>
      <vt:lpstr>Relation types from ACE 2003</vt:lpstr>
      <vt:lpstr>Relation extraction: 5 methods</vt:lpstr>
      <vt:lpstr>A hand-built extraction rule</vt:lpstr>
      <vt:lpstr>Patterns for learning hyponyms(下义词)</vt:lpstr>
      <vt:lpstr>Examples of the Hearst patterns</vt:lpstr>
      <vt:lpstr>Bootstrapping(自助) approaches</vt:lpstr>
      <vt:lpstr>Bootstrapping example</vt:lpstr>
      <vt:lpstr>Bootstrapping relations</vt:lpstr>
      <vt:lpstr>Bootstrapping problems</vt:lpstr>
      <vt:lpstr>Supervised relation extraction</vt:lpstr>
      <vt:lpstr>ACE 2008: relations</vt:lpstr>
      <vt:lpstr>Features</vt:lpstr>
      <vt:lpstr>Title： Probabilistic Reasoning for Entity &amp; Relation Recognition</vt:lpstr>
      <vt:lpstr>   Contents</vt:lpstr>
      <vt:lpstr>Background </vt:lpstr>
      <vt:lpstr>main content </vt:lpstr>
      <vt:lpstr>Defines the problem</vt:lpstr>
      <vt:lpstr>Defines the problem</vt:lpstr>
      <vt:lpstr>Defines the problem</vt:lpstr>
      <vt:lpstr>Defines the problem</vt:lpstr>
      <vt:lpstr>our approach to this problem- classifiers</vt:lpstr>
      <vt:lpstr>our approach to this problem- belief network</vt:lpstr>
      <vt:lpstr>our approach to this problem- belief network</vt:lpstr>
      <vt:lpstr>simulation result </vt:lpstr>
      <vt:lpstr>My thinking</vt:lpstr>
      <vt:lpstr>Some relations</vt:lpstr>
      <vt:lpstr>My thinking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dc:title>
  <dc:creator>Haitao Cui</dc:creator>
  <cp:lastModifiedBy>Haitao</cp:lastModifiedBy>
  <cp:revision>100</cp:revision>
  <dcterms:created xsi:type="dcterms:W3CDTF">2014-12-23T02:23:41Z</dcterms:created>
  <dcterms:modified xsi:type="dcterms:W3CDTF">2014-12-26T07:12:53Z</dcterms:modified>
</cp:coreProperties>
</file>