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Tao Cui" initials="HC" lastIdx="1" clrIdx="0">
    <p:extLst>
      <p:ext uri="{19B8F6BF-5375-455C-9EA6-DF929625EA0E}">
        <p15:presenceInfo xmlns:p15="http://schemas.microsoft.com/office/powerpoint/2012/main" userId="b64033a29cceef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3T16:08:26.654" idx="1">
    <p:pos x="1925" y="2233"/>
    <p:text>祈使句和一般简单句组合也是并列句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2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3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1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56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1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5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1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0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0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5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0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0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1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264C-DE26-4498-B008-AD4E3F4B85B3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1C0E12-AAFA-447F-985B-A8D7E4246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49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1806" y="563208"/>
            <a:ext cx="7766936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1093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                           Report:</a:t>
            </a:r>
            <a:r>
              <a:rPr lang="zh-CN" altLang="en-US" dirty="0" smtClean="0"/>
              <a:t>崔海涛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				   Supervisor:</a:t>
            </a:r>
            <a:r>
              <a:rPr lang="zh-CN" altLang="en-US" dirty="0" smtClean="0"/>
              <a:t>黄超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                                                   Professional </a:t>
            </a:r>
            <a:r>
              <a:rPr lang="en-US" altLang="zh-CN" dirty="0"/>
              <a:t>Title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Researcher</a:t>
            </a:r>
            <a:endParaRPr lang="en-US" altLang="zh-CN" dirty="0"/>
          </a:p>
          <a:p>
            <a:pPr algn="ctr"/>
            <a:r>
              <a:rPr lang="en-US" altLang="zh-CN" dirty="0" smtClean="0"/>
              <a:t>                                 Time:2015/04/03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14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40972" y="1698173"/>
            <a:ext cx="8046719" cy="1632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 smtClean="0"/>
              <a:t>Thanks</a:t>
            </a:r>
            <a:r>
              <a:rPr lang="zh-CN" altLang="en-US" sz="8800" dirty="0" smtClean="0"/>
              <a:t>！！！</a:t>
            </a:r>
            <a:endParaRPr lang="en-US" altLang="zh-CN" sz="8800" dirty="0" smtClean="0"/>
          </a:p>
        </p:txBody>
      </p:sp>
    </p:spTree>
    <p:extLst>
      <p:ext uri="{BB962C8B-B14F-4D97-AF65-F5344CB8AC3E}">
        <p14:creationId xmlns:p14="http://schemas.microsoft.com/office/powerpoint/2010/main" val="33341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/>
          <p:cNvSpPr/>
          <p:nvPr/>
        </p:nvSpPr>
        <p:spPr>
          <a:xfrm>
            <a:off x="1800320" y="262639"/>
            <a:ext cx="6350696" cy="12548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ct val="0"/>
              </a:spcBef>
            </a:pPr>
            <a:r>
              <a:rPr lang="zh-CN" altLang="en-US" sz="7200" b="1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5772834" y="2967335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目录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77334" y="1853853"/>
            <a:ext cx="8596668" cy="418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一、句子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结构语法学习</a:t>
            </a:r>
            <a:endParaRPr lang="en-US" altLang="zh-CN" sz="4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句子分类标记介绍</a:t>
            </a:r>
            <a:endParaRPr lang="en-US" altLang="zh-CN" sz="4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三、这周工作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2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zh-CN" altLang="en-US" sz="4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一、句子结构简单介绍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二、句子结构的分类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66266" y="183715"/>
            <a:ext cx="8596668" cy="1320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</a:rPr>
              <a:t>句子结构语法学习</a:t>
            </a:r>
            <a:endParaRPr lang="en-US" altLang="zh-CN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3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77334" y="2251479"/>
            <a:ext cx="8596668" cy="3880773"/>
          </a:xfrm>
        </p:spPr>
        <p:txBody>
          <a:bodyPr numCol="1"/>
          <a:lstStyle/>
          <a:p>
            <a:r>
              <a:rPr lang="en-US" altLang="zh-CN" dirty="0"/>
              <a:t>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句子的基本结构组成由名词、动词、介词、形容词等组成。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句子按结构分为：                 句子按使用目的分为：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简单句                            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并列句                            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复杂句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902802" y="135427"/>
            <a:ext cx="8596668" cy="1320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</a:rPr>
              <a:t>句子结构语法学习</a:t>
            </a:r>
            <a:endParaRPr lang="en-US" altLang="zh-CN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96861"/>
            <a:ext cx="3732756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句子结构简单介绍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9366" y="3594970"/>
            <a:ext cx="2430050" cy="18914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rabicPeriod"/>
            </a:pPr>
            <a:r>
              <a:rPr lang="zh-CN" altLang="en-US" sz="2400" dirty="0" smtClean="0"/>
              <a:t>陈述句</a:t>
            </a:r>
            <a:endParaRPr lang="en-US" altLang="zh-CN" sz="2400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zh-CN" altLang="en-US" sz="2400" dirty="0" smtClean="0"/>
              <a:t>疑问句</a:t>
            </a:r>
            <a:endParaRPr lang="en-US" altLang="zh-CN" sz="2400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zh-CN" altLang="en-US" sz="2400" dirty="0" smtClean="0"/>
              <a:t>祈使句</a:t>
            </a:r>
            <a:endParaRPr lang="en-US" altLang="zh-CN" sz="2400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zh-CN" altLang="en-US" sz="2400" dirty="0"/>
              <a:t>感叹句</a:t>
            </a:r>
          </a:p>
        </p:txBody>
      </p:sp>
    </p:spTree>
    <p:extLst>
      <p:ext uri="{BB962C8B-B14F-4D97-AF65-F5344CB8AC3E}">
        <p14:creationId xmlns:p14="http://schemas.microsoft.com/office/powerpoint/2010/main" val="169077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简单句是什么？</a:t>
            </a:r>
            <a:endParaRPr lang="en-US" altLang="zh-CN" dirty="0"/>
          </a:p>
          <a:p>
            <a:pPr lvl="1"/>
            <a:r>
              <a:rPr lang="zh-CN" altLang="en-US" sz="2000" dirty="0"/>
              <a:t>只有</a:t>
            </a:r>
            <a:r>
              <a:rPr lang="zh-CN" altLang="en-US" sz="2000" dirty="0"/>
              <a:t>一个主语（或并列主语）和一个谓语（或并列谓语）。</a:t>
            </a:r>
            <a:endParaRPr lang="en-US" altLang="zh-CN" sz="2000" dirty="0"/>
          </a:p>
          <a:p>
            <a:r>
              <a:rPr lang="zh-CN" altLang="en-US" dirty="0"/>
              <a:t>简单句分类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 smtClean="0"/>
              <a:t>一般简单句，如</a:t>
            </a:r>
            <a:r>
              <a:rPr lang="zh-CN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find him at home.</a:t>
            </a:r>
            <a:r>
              <a:rPr lang="zh-CN" altLang="zh-CN" sz="800" dirty="0">
                <a:solidFill>
                  <a:srgbClr val="FF0000"/>
                </a:solidFill>
              </a:rPr>
              <a:t> 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 smtClean="0"/>
              <a:t>感叹句，如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What a fine day it is</a:t>
            </a: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</a:t>
            </a:r>
          </a:p>
          <a:p>
            <a:pPr lvl="1">
              <a:buFont typeface="+mj-lt"/>
              <a:buAutoNum type="arabicPeriod"/>
            </a:pPr>
            <a:r>
              <a:rPr lang="zh-CN" altLang="en-US" dirty="0"/>
              <a:t>祈使句，</a:t>
            </a:r>
            <a:r>
              <a:rPr lang="zh-CN" altLang="en-US" dirty="0" smtClean="0"/>
              <a:t>如</a:t>
            </a:r>
            <a:r>
              <a:rPr lang="en-US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 a good boy</a:t>
            </a: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</a:t>
            </a:r>
            <a:endParaRPr lang="zh-CN" altLang="zh-CN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52698" y="75702"/>
            <a:ext cx="8596668" cy="1320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</a:rPr>
              <a:t>句子结构语法学习</a:t>
            </a:r>
            <a:endParaRPr lang="en-US" altLang="zh-CN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46606"/>
            <a:ext cx="3971110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句子结构的分类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简单句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10086460" cy="3880773"/>
          </a:xfrm>
        </p:spPr>
        <p:txBody>
          <a:bodyPr/>
          <a:lstStyle/>
          <a:p>
            <a:r>
              <a:rPr lang="zh-CN" altLang="en-US" dirty="0" smtClean="0"/>
              <a:t>并列句是什么？</a:t>
            </a:r>
            <a:endParaRPr lang="en-US" altLang="zh-CN" dirty="0" smtClean="0"/>
          </a:p>
          <a:p>
            <a:pPr marL="742950" lvl="2" indent="-342900"/>
            <a:r>
              <a:rPr lang="zh-CN" altLang="en-US" sz="1800" dirty="0"/>
              <a:t>并列句是由两个或两个以上的简单句连接而成。并列句中的各简单句意义同等重要，相互之间没有从属关系，是平行并列的关系。它们之间用连词连结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lvl="1" indent="-342900"/>
            <a:r>
              <a:rPr lang="zh-CN" altLang="en-US" sz="2000" dirty="0" smtClean="0"/>
              <a:t>并列句的分类</a:t>
            </a:r>
            <a:endParaRPr lang="en-US" altLang="zh-CN" sz="2000" dirty="0"/>
          </a:p>
          <a:p>
            <a:pPr lvl="1">
              <a:buFont typeface="+mj-lt"/>
              <a:buAutoNum type="arabicPeriod"/>
            </a:pPr>
            <a:r>
              <a:rPr lang="zh-CN" altLang="en-US" dirty="0" smtClean="0"/>
              <a:t>表示并列，如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The teacher’s name is Smith, 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and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the student’s name is John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dirty="0" smtClean="0"/>
              <a:t>表</a:t>
            </a:r>
            <a:r>
              <a:rPr lang="zh-CN" altLang="en-US" dirty="0"/>
              <a:t>选择</a:t>
            </a:r>
            <a:r>
              <a:rPr lang="zh-CN" altLang="en-US" dirty="0" smtClean="0"/>
              <a:t>，如</a:t>
            </a:r>
            <a:r>
              <a:rPr lang="en-US" altLang="zh-CN" sz="1400" dirty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Hurry up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or you’ll miss the train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dirty="0" smtClean="0"/>
              <a:t>表</a:t>
            </a:r>
            <a:r>
              <a:rPr lang="zh-CN" altLang="en-US" dirty="0"/>
              <a:t>转折</a:t>
            </a:r>
            <a:r>
              <a:rPr lang="zh-CN" altLang="en-US" dirty="0" smtClean="0"/>
              <a:t>，如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 was a little man with thick glasses, but he had a strange way of making his classes lively and interesting.</a:t>
            </a:r>
          </a:p>
          <a:p>
            <a:pPr lvl="1">
              <a:buFont typeface="+mj-lt"/>
              <a:buAutoNum type="arabicPeriod"/>
            </a:pPr>
            <a:r>
              <a:rPr lang="zh-CN" altLang="en-US" dirty="0" smtClean="0"/>
              <a:t>表原因，如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August is the time of the year for rive harvest, so every day I work from dawn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until dark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852698" y="75702"/>
            <a:ext cx="8596668" cy="1320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smtClean="0">
                <a:latin typeface="黑体" panose="02010609060101010101" pitchFamily="49" charset="-122"/>
                <a:ea typeface="黑体" panose="02010609060101010101" pitchFamily="49" charset="-122"/>
              </a:rPr>
              <a:t>句子结构语法学习</a:t>
            </a:r>
            <a:endParaRPr lang="en-US" altLang="zh-CN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46606"/>
            <a:ext cx="3958046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句子结构的分类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并列句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7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复杂句是什么？</a:t>
            </a:r>
            <a:endParaRPr lang="en-US" altLang="zh-CN" dirty="0" smtClean="0"/>
          </a:p>
          <a:p>
            <a:pPr lvl="1"/>
            <a:r>
              <a:rPr lang="zh-CN" altLang="en-US" sz="1800" dirty="0"/>
              <a:t>复合句：含有一个或一个以上从句的句子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2000" dirty="0" smtClean="0"/>
              <a:t>复杂句的分类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/>
              <a:t>定语从句</a:t>
            </a:r>
            <a:endParaRPr lang="en-US" altLang="zh-CN" sz="18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/>
              <a:t>状语</a:t>
            </a:r>
            <a:r>
              <a:rPr lang="zh-CN" altLang="en-US" sz="1800" dirty="0"/>
              <a:t>从句</a:t>
            </a:r>
            <a:endParaRPr lang="en-US" altLang="zh-CN" sz="18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/>
              <a:t>名词</a:t>
            </a:r>
            <a:r>
              <a:rPr lang="zh-CN" altLang="en-US" sz="1800" dirty="0"/>
              <a:t>性从句</a:t>
            </a:r>
            <a:endParaRPr lang="en-US" altLang="zh-CN" sz="1800" dirty="0"/>
          </a:p>
          <a:p>
            <a:pPr lvl="1"/>
            <a:r>
              <a:rPr lang="zh-CN" altLang="en-US" sz="1800" dirty="0"/>
              <a:t>定语从句是什么？</a:t>
            </a:r>
            <a:endParaRPr lang="en-US" altLang="zh-CN" sz="1800" dirty="0"/>
          </a:p>
          <a:p>
            <a:pPr marL="742950" lvl="2" indent="-342900"/>
            <a:r>
              <a:rPr lang="zh-CN" altLang="en-US" sz="1800" dirty="0"/>
              <a:t>定语从句的分类</a:t>
            </a:r>
            <a:endParaRPr lang="en-US" altLang="zh-CN" sz="1800" dirty="0"/>
          </a:p>
          <a:p>
            <a:pPr marL="1257300" lvl="2" indent="-457200">
              <a:buFont typeface="+mj-lt"/>
              <a:buAutoNum type="arabicPeriod"/>
            </a:pPr>
            <a:r>
              <a:rPr lang="zh-CN" altLang="en-US" sz="1600" dirty="0" smtClean="0"/>
              <a:t>限定性定语从句，如</a:t>
            </a:r>
            <a:r>
              <a:rPr lang="en-US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 he the man </a:t>
            </a:r>
            <a:r>
              <a:rPr lang="en-US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who </a:t>
            </a:r>
            <a:r>
              <a:rPr lang="en-US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you want to see</a:t>
            </a:r>
            <a:r>
              <a:rPr lang="en-US" altLang="zh-CN" sz="16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</a:t>
            </a:r>
          </a:p>
          <a:p>
            <a:pPr marL="1257300" lvl="2" indent="-457200">
              <a:buFont typeface="+mj-lt"/>
              <a:buAutoNum type="arabicPeriod"/>
            </a:pPr>
            <a:r>
              <a:rPr lang="zh-CN" altLang="en-US" sz="1600" dirty="0"/>
              <a:t>非</a:t>
            </a:r>
            <a:r>
              <a:rPr lang="zh-CN" altLang="en-US" sz="1600" dirty="0"/>
              <a:t>限定定于</a:t>
            </a:r>
            <a:r>
              <a:rPr lang="zh-CN" altLang="en-US" sz="1600" dirty="0" smtClean="0"/>
              <a:t>从句，如</a:t>
            </a:r>
            <a:r>
              <a:rPr lang="en-US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Liquid water changes to vapor, which is called evaporation.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852698" y="75702"/>
            <a:ext cx="8596668" cy="1320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smtClean="0">
                <a:latin typeface="黑体" panose="02010609060101010101" pitchFamily="49" charset="-122"/>
                <a:ea typeface="黑体" panose="02010609060101010101" pitchFamily="49" charset="-122"/>
              </a:rPr>
              <a:t>句子结构语法学习</a:t>
            </a:r>
            <a:endParaRPr lang="en-US" altLang="zh-CN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" y="1446606"/>
            <a:ext cx="3944983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句子结构的分类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复杂句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07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82211"/>
            <a:ext cx="8596668" cy="4880291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 smtClean="0"/>
              <a:t>状语从句是什么？</a:t>
            </a:r>
            <a:endParaRPr lang="en-US" altLang="zh-CN" sz="1600" dirty="0" smtClean="0"/>
          </a:p>
          <a:p>
            <a:pPr lvl="1"/>
            <a:r>
              <a:rPr lang="zh-CN" altLang="en-US" sz="1800" dirty="0"/>
              <a:t>状语从句指句子用作状语时，起</a:t>
            </a:r>
            <a:r>
              <a:rPr lang="zh-CN" altLang="en-US" sz="1800" b="1" dirty="0">
                <a:hlinkClick r:id="rId2"/>
              </a:rPr>
              <a:t>副词</a:t>
            </a:r>
            <a:r>
              <a:rPr lang="zh-CN" altLang="en-US" sz="1800" dirty="0"/>
              <a:t>作用的句子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600" dirty="0"/>
              <a:t>状语从句的分类</a:t>
            </a:r>
            <a:endParaRPr lang="en-US" altLang="zh-CN" sz="1600" dirty="0"/>
          </a:p>
          <a:p>
            <a:pPr lvl="1">
              <a:buFont typeface="+mj-lt"/>
              <a:buAutoNum type="arabicPeriod"/>
            </a:pPr>
            <a:r>
              <a:rPr lang="zh-CN" altLang="en-US" sz="1800" dirty="0" smtClean="0"/>
              <a:t>时间状语从句，如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The 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moment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 heard the good </a:t>
            </a:r>
            <a:r>
              <a:rPr lang="en-US" altLang="zh-CN" sz="1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news,he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jumped with joy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地点状语</a:t>
            </a:r>
            <a:r>
              <a:rPr lang="zh-CN" altLang="en-US" sz="1800" dirty="0" smtClean="0"/>
              <a:t>从句，如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Wherever she 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went, she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took her little daughter with her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原因状语</a:t>
            </a:r>
            <a:r>
              <a:rPr lang="zh-CN" altLang="en-US" sz="1800" dirty="0" smtClean="0"/>
              <a:t>从句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Considering that he is a </a:t>
            </a:r>
            <a:r>
              <a:rPr lang="en-US" altLang="zh-CN" sz="1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freshman,we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must say he is doing well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结果状语</a:t>
            </a:r>
            <a:r>
              <a:rPr lang="zh-CN" altLang="en-US" sz="1800" dirty="0" smtClean="0"/>
              <a:t>从句，如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Mickey Mouse is so attractive that the children are reluctant to leave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目的状语</a:t>
            </a:r>
            <a:r>
              <a:rPr lang="zh-CN" altLang="en-US" sz="1800" dirty="0"/>
              <a:t>从句，</a:t>
            </a:r>
            <a:r>
              <a:rPr lang="zh-CN" altLang="en-US" sz="1800" dirty="0" smtClean="0"/>
              <a:t>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 got up early this morning so that we could catch the first bus to the railway station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条件状语</a:t>
            </a:r>
            <a:r>
              <a:rPr lang="zh-CN" altLang="en-US" sz="1800" dirty="0"/>
              <a:t>从句，</a:t>
            </a:r>
            <a:r>
              <a:rPr lang="zh-CN" altLang="en-US" sz="1800" dirty="0" smtClean="0"/>
              <a:t>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 long as you have the right </a:t>
            </a:r>
            <a:r>
              <a:rPr lang="en-US" altLang="zh-CN" sz="1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equipment,you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can use a telephone line to transmit computer data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让步状语</a:t>
            </a:r>
            <a:r>
              <a:rPr lang="zh-CN" altLang="en-US" sz="1800" dirty="0" smtClean="0"/>
              <a:t>从句，如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 matter what you may </a:t>
            </a:r>
            <a:r>
              <a:rPr lang="en-US" altLang="zh-CN" sz="1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say,I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would not change my mind</a:t>
            </a:r>
            <a:r>
              <a:rPr lang="en-US" altLang="zh-CN" sz="1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方式状语</a:t>
            </a:r>
            <a:r>
              <a:rPr lang="zh-CN" altLang="en-US" sz="1800" dirty="0" smtClean="0"/>
              <a:t>从句，如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The young man made the experiment just as the teacher had taught him.</a:t>
            </a:r>
          </a:p>
          <a:p>
            <a:pPr lvl="1">
              <a:buFont typeface="+mj-lt"/>
              <a:buAutoNum type="arabicPeriod"/>
            </a:pPr>
            <a:endParaRPr lang="en-US" altLang="zh-CN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852698" y="36513"/>
            <a:ext cx="8596668" cy="1320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句子结构语法学习</a:t>
            </a:r>
            <a:endParaRPr lang="en-US" altLang="zh-CN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334" y="1394354"/>
            <a:ext cx="491163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句子结构的分类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状语从句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67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名词性从句是什么？</a:t>
            </a:r>
            <a:endParaRPr lang="en-US" altLang="zh-CN" dirty="0" smtClean="0"/>
          </a:p>
          <a:p>
            <a:pPr marL="742950" lvl="2" indent="-342900"/>
            <a:r>
              <a:rPr lang="zh-CN" altLang="en-US" sz="1600" dirty="0"/>
              <a:t>在句子中起名词作用的句子</a:t>
            </a:r>
            <a:endParaRPr lang="en-US" altLang="zh-CN" sz="1600" dirty="0"/>
          </a:p>
          <a:p>
            <a:r>
              <a:rPr lang="zh-CN" altLang="en-US" dirty="0" smtClean="0"/>
              <a:t>名词性从句的分类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zh-CN" altLang="en-US" dirty="0" smtClean="0"/>
              <a:t>主语从句，如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What we lack is experience</a:t>
            </a:r>
            <a:r>
              <a:rPr lang="en-US" altLang="zh-CN" sz="12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dirty="0"/>
              <a:t>宾</a:t>
            </a:r>
            <a:r>
              <a:rPr lang="zh-CN" altLang="en-US" dirty="0" smtClean="0"/>
              <a:t>语</a:t>
            </a:r>
            <a:r>
              <a:rPr lang="zh-CN" altLang="en-US" dirty="0"/>
              <a:t>从句，</a:t>
            </a:r>
            <a:r>
              <a:rPr lang="zh-CN" altLang="en-US" dirty="0" smtClean="0"/>
              <a:t>如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promised that I would change the situation</a:t>
            </a:r>
            <a:r>
              <a:rPr lang="en-US" altLang="zh-CN" sz="12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dirty="0"/>
              <a:t>表语从句，</a:t>
            </a:r>
            <a:r>
              <a:rPr lang="zh-CN" altLang="en-US" dirty="0" smtClean="0"/>
              <a:t>如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Perhaps the most important thing to remember is that there is no one common type of life in America</a:t>
            </a:r>
            <a:r>
              <a:rPr lang="en-US" altLang="zh-CN" sz="12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zh-CN" altLang="en-US" dirty="0"/>
              <a:t>同位语从句，</a:t>
            </a:r>
            <a:r>
              <a:rPr lang="zh-CN" altLang="en-US" dirty="0" smtClean="0"/>
              <a:t>如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had no idea how many books I could borrow at a time.</a:t>
            </a:r>
            <a:endParaRPr lang="zh-CN" altLang="en-US" sz="12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852698" y="36513"/>
            <a:ext cx="8596668" cy="1320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句子结构语法学习</a:t>
            </a:r>
            <a:endParaRPr lang="en-US" altLang="zh-CN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334" y="1394354"/>
            <a:ext cx="491163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句子结构的分类</a:t>
            </a: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名词性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从句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3149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643</Words>
  <Application>Microsoft Office PowerPoint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方正姚体</vt:lpstr>
      <vt:lpstr>黑体</vt:lpstr>
      <vt:lpstr>华文新魏</vt:lpstr>
      <vt:lpstr>新宋体</vt:lpstr>
      <vt:lpstr>Arial</vt:lpstr>
      <vt:lpstr>Trebuchet MS</vt:lpstr>
      <vt:lpstr>Wingdings 3</vt:lpstr>
      <vt:lpstr>平面</vt:lpstr>
      <vt:lpstr>Weekly Report</vt:lpstr>
      <vt:lpstr>PowerPoint 演示文稿</vt:lpstr>
      <vt:lpstr>句子结构语法学习</vt:lpstr>
      <vt:lpstr>句子结构语法学习</vt:lpstr>
      <vt:lpstr>句子结构语法学习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HaiTao Cui</dc:creator>
  <cp:lastModifiedBy>HaiTao Cui</cp:lastModifiedBy>
  <cp:revision>129</cp:revision>
  <dcterms:created xsi:type="dcterms:W3CDTF">2015-04-03T06:52:12Z</dcterms:created>
  <dcterms:modified xsi:type="dcterms:W3CDTF">2015-04-03T08:56:46Z</dcterms:modified>
</cp:coreProperties>
</file>