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0" r:id="rId2"/>
    <p:sldId id="276" r:id="rId3"/>
    <p:sldId id="277" r:id="rId4"/>
    <p:sldId id="278" r:id="rId5"/>
    <p:sldId id="351" r:id="rId6"/>
    <p:sldId id="295" r:id="rId7"/>
    <p:sldId id="297" r:id="rId8"/>
    <p:sldId id="299" r:id="rId9"/>
    <p:sldId id="334" r:id="rId10"/>
    <p:sldId id="326" r:id="rId11"/>
    <p:sldId id="352" r:id="rId12"/>
    <p:sldId id="353" r:id="rId13"/>
    <p:sldId id="335" r:id="rId14"/>
    <p:sldId id="354" r:id="rId15"/>
    <p:sldId id="355" r:id="rId16"/>
    <p:sldId id="356" r:id="rId17"/>
    <p:sldId id="311" r:id="rId18"/>
    <p:sldId id="312" r:id="rId19"/>
    <p:sldId id="357" r:id="rId20"/>
    <p:sldId id="322" r:id="rId21"/>
    <p:sldId id="288" r:id="rId22"/>
    <p:sldId id="325" r:id="rId23"/>
    <p:sldId id="331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5">
          <p15:clr>
            <a:srgbClr val="A4A3A4"/>
          </p15:clr>
        </p15:guide>
        <p15:guide id="2" pos="27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54B8F"/>
    <a:srgbClr val="4F81BD"/>
    <a:srgbClr val="FFFFFF"/>
    <a:srgbClr val="7F7F7F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24" autoAdjust="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775"/>
        <p:guide pos="2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299E7-2941-46C7-95BB-2FB55764AAF2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B2A9C-3782-43F0-87A6-8582AE271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B2A9C-3782-43F0-87A6-8582AE271A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7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B2A9C-3782-43F0-87A6-8582AE271A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6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3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2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6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B091-314E-48DC-B12C-9A13AA847F65}" type="datetimeFigureOut">
              <a:rPr lang="zh-CN" altLang="en-US" smtClean="0"/>
              <a:t>2017/12/29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956C-FEC1-4A13-8AA9-D4DB7F720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6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7" Type="http://schemas.openxmlformats.org/officeDocument/2006/relationships/image" Target="../media/image16.jpeg"/><Relationship Id="rId12" Type="http://schemas.openxmlformats.org/officeDocument/2006/relationships/image" Target="../media/image21.jp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bokai\Desktop\37d12f2eb9389b508469620d8735e5dde6116ed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8" b="14319"/>
          <a:stretch/>
        </p:blipFill>
        <p:spPr bwMode="auto">
          <a:xfrm>
            <a:off x="244210" y="196563"/>
            <a:ext cx="8401266" cy="2592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-46759" y="1948873"/>
            <a:ext cx="9190759" cy="2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0" y="1069398"/>
            <a:ext cx="9190759" cy="2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3128" y="189923"/>
            <a:ext cx="9190759" cy="2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089661" y="0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931672" y="-19050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774626" y="58016"/>
            <a:ext cx="9449" cy="27305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615694" y="29441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6" idx="2"/>
          </p:cNvCxnSpPr>
          <p:nvPr/>
        </p:nvCxnSpPr>
        <p:spPr>
          <a:xfrm flipH="1">
            <a:off x="4444843" y="0"/>
            <a:ext cx="23254" cy="27885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142847" y="187036"/>
            <a:ext cx="9272" cy="26794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825749" y="177511"/>
            <a:ext cx="856" cy="28425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8658225" y="205221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47650" y="0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984616" y="119496"/>
            <a:ext cx="9514" cy="27492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300064" y="81396"/>
            <a:ext cx="10044" cy="290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62676" y="1085852"/>
            <a:ext cx="809624" cy="845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20" y="1114426"/>
            <a:ext cx="796924" cy="79692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2778124" y="1943099"/>
            <a:ext cx="860426" cy="815975"/>
          </a:xfrm>
          <a:prstGeom prst="rect">
            <a:avLst/>
          </a:prstGeom>
          <a:solidFill>
            <a:srgbClr val="D9D9D9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01724" y="234950"/>
            <a:ext cx="831851" cy="841374"/>
          </a:xfrm>
          <a:prstGeom prst="rect">
            <a:avLst/>
          </a:prstGeom>
          <a:solidFill>
            <a:srgbClr val="D9D9D9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85357" y="2866449"/>
            <a:ext cx="1651510" cy="231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931672" y="2866449"/>
            <a:ext cx="6726553" cy="2309"/>
          </a:xfrm>
          <a:prstGeom prst="line">
            <a:avLst/>
          </a:prstGeom>
          <a:ln w="57150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48957" y="3730626"/>
            <a:ext cx="481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基于深度卷积</a:t>
            </a:r>
            <a:r>
              <a:rPr lang="zh-CN" altLang="en-US" sz="24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r>
              <a:rPr lang="zh-CN" altLang="en-US" sz="24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的猪脸识别</a:t>
            </a:r>
            <a:endParaRPr lang="zh-CN" altLang="en-US" sz="24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1" y="3009657"/>
            <a:ext cx="2508921" cy="20388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802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89472" y="2089119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4" y="942072"/>
            <a:ext cx="5035866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en-US" altLang="zh-CN" sz="22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VGGNet</a:t>
            </a: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图像分类性能继续提升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椭圆 100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850013" y="998057"/>
            <a:ext cx="3087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gency FB" panose="020B0503020202020204" pitchFamily="34" charset="0"/>
              </a:rPr>
              <a:t>The </a:t>
            </a:r>
            <a:r>
              <a:rPr lang="en-US" altLang="zh-CN" sz="2000" dirty="0">
                <a:latin typeface="Agency FB" panose="020B0503020202020204" pitchFamily="34" charset="0"/>
              </a:rPr>
              <a:t>runner-up in ILSVRC 2014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5" y="1570848"/>
            <a:ext cx="4559514" cy="20795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401" y="1468041"/>
            <a:ext cx="3525592" cy="3589873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241589" y="3871611"/>
            <a:ext cx="4933526" cy="1149110"/>
            <a:chOff x="-305047" y="2059824"/>
            <a:chExt cx="9736126" cy="1022076"/>
          </a:xfrm>
        </p:grpSpPr>
        <p:sp>
          <p:nvSpPr>
            <p:cNvPr id="53" name="矩形 52"/>
            <p:cNvSpPr/>
            <p:nvPr/>
          </p:nvSpPr>
          <p:spPr>
            <a:xfrm>
              <a:off x="-305047" y="2059824"/>
              <a:ext cx="9736126" cy="1022076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62"/>
            <p:cNvSpPr txBox="1"/>
            <p:nvPr/>
          </p:nvSpPr>
          <p:spPr>
            <a:xfrm>
              <a:off x="-281938" y="2099531"/>
              <a:ext cx="9713017" cy="958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使用小卷积核替换原来较大卷积核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使用连续卷积操作增大感受野区域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网络深度达到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23/26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层，性能相比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+mn-ea"/>
                </a:rPr>
                <a:t>AlexNet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得到极大提升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5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89472" y="2089119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4" y="942072"/>
            <a:ext cx="550022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en-US" altLang="zh-CN" sz="22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GoogLeNet</a:t>
            </a: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图像分类性能继续提升</a:t>
            </a:r>
            <a:endParaRPr lang="en-US" altLang="zh-CN" sz="2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椭圆 100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5704460" y="1025787"/>
            <a:ext cx="323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gency FB" panose="020B0503020202020204" pitchFamily="34" charset="0"/>
              </a:rPr>
              <a:t>ILSVRC 2014 Winner 6.7% top 5 error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058480" y="4043029"/>
            <a:ext cx="4933526" cy="845181"/>
            <a:chOff x="-305047" y="2194987"/>
            <a:chExt cx="9736126" cy="751746"/>
          </a:xfrm>
        </p:grpSpPr>
        <p:sp>
          <p:nvSpPr>
            <p:cNvPr id="53" name="矩形 52"/>
            <p:cNvSpPr/>
            <p:nvPr/>
          </p:nvSpPr>
          <p:spPr>
            <a:xfrm>
              <a:off x="-305047" y="2194987"/>
              <a:ext cx="9736126" cy="751746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62"/>
            <p:cNvSpPr txBox="1"/>
            <p:nvPr/>
          </p:nvSpPr>
          <p:spPr>
            <a:xfrm>
              <a:off x="-281938" y="2310797"/>
              <a:ext cx="9713017" cy="5201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提出</a:t>
              </a:r>
              <a:r>
                <a:rPr lang="en-US" altLang="zh-CN" sz="1600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Inception</a:t>
              </a:r>
              <a:r>
                <a:rPr lang="zh-CN" altLang="en-US" sz="1600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结构以融合不同尺度的感受野</a:t>
              </a:r>
              <a:endParaRPr lang="en-US" altLang="zh-CN" sz="1600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中间层插入辅助</a:t>
              </a:r>
              <a:r>
                <a:rPr lang="en-US" altLang="zh-CN" sz="1600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loss</a:t>
              </a:r>
              <a:r>
                <a:rPr lang="zh-CN" altLang="en-US" sz="1600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，帮助网络更好收敛</a:t>
              </a:r>
              <a:endParaRPr lang="en-US" altLang="zh-CN" sz="1600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" r="9748"/>
          <a:stretch/>
        </p:blipFill>
        <p:spPr>
          <a:xfrm rot="5400000">
            <a:off x="3462693" y="-1953427"/>
            <a:ext cx="2053559" cy="87504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" y="3213562"/>
            <a:ext cx="3435890" cy="17993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76643" y="3394128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Inception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0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189543" y="2842912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4" y="942072"/>
            <a:ext cx="495071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en-US" altLang="zh-CN" sz="22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ResNet</a:t>
            </a: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图像分类性能继续提升</a:t>
            </a:r>
            <a:endParaRPr lang="en-US" altLang="zh-CN" sz="2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椭圆 100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925787" y="1520017"/>
            <a:ext cx="192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ILSVRC 2015 Winner</a:t>
            </a:r>
            <a:endParaRPr lang="zh-CN" altLang="en-US" sz="2000" dirty="0">
              <a:solidFill>
                <a:prstClr val="black"/>
              </a:solidFill>
              <a:latin typeface="Agency FB" panose="020B0503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10542" y="2145829"/>
            <a:ext cx="2478799" cy="2475721"/>
            <a:chOff x="-305047" y="2186042"/>
            <a:chExt cx="10853204" cy="546882"/>
          </a:xfrm>
        </p:grpSpPr>
        <p:sp>
          <p:nvSpPr>
            <p:cNvPr id="53" name="矩形 52"/>
            <p:cNvSpPr/>
            <p:nvPr/>
          </p:nvSpPr>
          <p:spPr>
            <a:xfrm>
              <a:off x="-231389" y="2186042"/>
              <a:ext cx="10779546" cy="546882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62"/>
            <p:cNvSpPr txBox="1"/>
            <p:nvPr/>
          </p:nvSpPr>
          <p:spPr>
            <a:xfrm>
              <a:off x="-305047" y="2218632"/>
              <a:ext cx="10427924" cy="509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首次提出跨层直连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网络深度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152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层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借助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Residual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模块，避免因网络过深而导致梯度消失问题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分类性能比</a:t>
              </a:r>
              <a:r>
                <a:rPr lang="en-US" altLang="zh-CN" b="1" dirty="0" err="1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VGGNet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和</a:t>
              </a:r>
              <a:r>
                <a:rPr lang="en-US" altLang="zh-CN" b="1" dirty="0" err="1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GoogLeNet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得到极大的提升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1" t="12293" r="2174" b="3546"/>
          <a:stretch/>
        </p:blipFill>
        <p:spPr>
          <a:xfrm>
            <a:off x="962780" y="1389480"/>
            <a:ext cx="1422335" cy="363011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89665" y="1916218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Plain net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293346" y="1916218"/>
            <a:ext cx="79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Resnet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7234879" y="867162"/>
            <a:ext cx="914400" cy="369332"/>
            <a:chOff x="7079241" y="1885440"/>
            <a:chExt cx="914400" cy="369332"/>
          </a:xfrm>
        </p:grpSpPr>
        <p:sp>
          <p:nvSpPr>
            <p:cNvPr id="3" name="文本框 2"/>
            <p:cNvSpPr txBox="1"/>
            <p:nvPr/>
          </p:nvSpPr>
          <p:spPr>
            <a:xfrm>
              <a:off x="7088969" y="1885440"/>
              <a:ext cx="8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Input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7079241" y="1925679"/>
              <a:ext cx="914400" cy="30777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>
            <a:stCxn id="3" idx="2"/>
          </p:cNvCxnSpPr>
          <p:nvPr/>
        </p:nvCxnSpPr>
        <p:spPr>
          <a:xfrm flipH="1">
            <a:off x="7000626" y="1236494"/>
            <a:ext cx="692116" cy="211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31534" y="1501400"/>
            <a:ext cx="1344148" cy="28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80603" y="146305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Convolution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228351" y="1947312"/>
            <a:ext cx="1344148" cy="2889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217641" y="1907110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Batch Norm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6231534" y="2390763"/>
            <a:ext cx="1344148" cy="2889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568698" y="236186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prstClr val="white"/>
                </a:solidFill>
                <a:latin typeface="宋体" panose="02010600030101010101" pitchFamily="2" charset="-122"/>
              </a:rPr>
              <a:t>ReLU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228351" y="2939119"/>
            <a:ext cx="1344148" cy="28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177420" y="2900777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Convolution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234699" y="3353956"/>
            <a:ext cx="1344148" cy="2889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223989" y="3323485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Batch Norm</a:t>
            </a:r>
            <a:endParaRPr lang="zh-CN" altLang="en-US" dirty="0"/>
          </a:p>
        </p:txBody>
      </p:sp>
      <p:grpSp>
        <p:nvGrpSpPr>
          <p:cNvPr id="66" name="组合 65"/>
          <p:cNvGrpSpPr/>
          <p:nvPr/>
        </p:nvGrpSpPr>
        <p:grpSpPr>
          <a:xfrm>
            <a:off x="7516983" y="3847260"/>
            <a:ext cx="1260446" cy="369332"/>
            <a:chOff x="7079241" y="1885440"/>
            <a:chExt cx="914400" cy="369332"/>
          </a:xfrm>
        </p:grpSpPr>
        <p:sp>
          <p:nvSpPr>
            <p:cNvPr id="67" name="文本框 66"/>
            <p:cNvSpPr txBox="1"/>
            <p:nvPr/>
          </p:nvSpPr>
          <p:spPr>
            <a:xfrm>
              <a:off x="7088969" y="1885440"/>
              <a:ext cx="8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Addition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7079241" y="1925679"/>
              <a:ext cx="914400" cy="30777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7477205" y="4336314"/>
            <a:ext cx="1344148" cy="2889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14369" y="430741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prstClr val="white"/>
                </a:solidFill>
                <a:latin typeface="宋体" panose="02010600030101010101" pitchFamily="2" charset="-122"/>
              </a:rPr>
              <a:t>ReLU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7690006" y="4725813"/>
            <a:ext cx="914400" cy="369332"/>
            <a:chOff x="7079241" y="1885440"/>
            <a:chExt cx="914400" cy="369332"/>
          </a:xfrm>
        </p:grpSpPr>
        <p:sp>
          <p:nvSpPr>
            <p:cNvPr id="72" name="文本框 71"/>
            <p:cNvSpPr txBox="1"/>
            <p:nvPr/>
          </p:nvSpPr>
          <p:spPr>
            <a:xfrm>
              <a:off x="7088969" y="1885440"/>
              <a:ext cx="89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Output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7079241" y="1925679"/>
              <a:ext cx="914400" cy="30777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/>
          <p:cNvCxnSpPr>
            <a:stCxn id="11" idx="2"/>
            <a:endCxn id="56" idx="0"/>
          </p:cNvCxnSpPr>
          <p:nvPr/>
        </p:nvCxnSpPr>
        <p:spPr>
          <a:xfrm flipH="1">
            <a:off x="6900425" y="1790328"/>
            <a:ext cx="3183" cy="15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6898833" y="2224336"/>
            <a:ext cx="3183" cy="15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6891886" y="3204537"/>
            <a:ext cx="3183" cy="15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9" idx="2"/>
          </p:cNvCxnSpPr>
          <p:nvPr/>
        </p:nvCxnSpPr>
        <p:spPr>
          <a:xfrm flipH="1">
            <a:off x="6898834" y="2679691"/>
            <a:ext cx="4774" cy="260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8147206" y="4183745"/>
            <a:ext cx="3183" cy="15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8156674" y="4616936"/>
            <a:ext cx="3183" cy="1569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011145" y="3702389"/>
            <a:ext cx="747880" cy="1544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弧形 27"/>
          <p:cNvSpPr/>
          <p:nvPr/>
        </p:nvSpPr>
        <p:spPr>
          <a:xfrm>
            <a:off x="6576484" y="1192596"/>
            <a:ext cx="1935463" cy="2935348"/>
          </a:xfrm>
          <a:prstGeom prst="arc">
            <a:avLst>
              <a:gd name="adj1" fmla="val 16942619"/>
              <a:gd name="adj2" fmla="val 3907178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56" grpId="0" animBg="1"/>
      <p:bldP spid="58" grpId="0"/>
      <p:bldP spid="59" grpId="0" animBg="1"/>
      <p:bldP spid="60" grpId="0"/>
      <p:bldP spid="61" grpId="0" animBg="1"/>
      <p:bldP spid="62" grpId="0"/>
      <p:bldP spid="64" grpId="0" animBg="1"/>
      <p:bldP spid="65" grpId="0"/>
      <p:bldP spid="69" grpId="0" animBg="1"/>
      <p:bldP spid="70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89472" y="2089119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01" y="835688"/>
            <a:ext cx="352532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性能提升与深度增加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椭圆 85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61829"/>
              </p:ext>
            </p:extLst>
          </p:nvPr>
        </p:nvGraphicFramePr>
        <p:xfrm>
          <a:off x="405255" y="1364038"/>
          <a:ext cx="7989715" cy="36651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97943"/>
                <a:gridCol w="1597943"/>
                <a:gridCol w="1597943"/>
                <a:gridCol w="1597943"/>
                <a:gridCol w="1597943"/>
              </a:tblGrid>
              <a:tr h="237078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模型名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AlexNet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VGG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GoogLeNet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ResNet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effectLst/>
                        </a:rPr>
                        <a:t>提出时间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2012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2014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2014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2015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层数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8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19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22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152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Top-5</a:t>
                      </a:r>
                      <a:r>
                        <a:rPr lang="zh-CN" altLang="en-US" sz="1200">
                          <a:effectLst/>
                        </a:rPr>
                        <a:t>错误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16.4%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7.3%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6.7%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3.57%</a:t>
                      </a:r>
                    </a:p>
                  </a:txBody>
                  <a:tcPr marL="18898" marR="18898" marT="18898" marB="18898" anchor="ctr"/>
                </a:tc>
              </a:tr>
              <a:tr h="43041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Data Augmentation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Inception(NIN)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卷积层数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5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16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21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151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卷积核大小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11,5,3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7,1,3,5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7,1,3,5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全连接层数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全连接层大小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4096,4096,1000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4096,4096,1000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1000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1000</a:t>
                      </a:r>
                    </a:p>
                  </a:txBody>
                  <a:tcPr marL="18898" marR="18898" marT="18898" marB="18898" anchor="ctr"/>
                </a:tc>
              </a:tr>
              <a:tr h="23707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Dropout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</a:tr>
              <a:tr h="433551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Local Response Normalization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</a:tr>
              <a:tr h="43041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Batch Normalization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effectLst/>
                        </a:rPr>
                        <a:t>–</a:t>
                      </a:r>
                    </a:p>
                  </a:txBody>
                  <a:tcPr marL="18898" marR="18898" marT="18898" marB="18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effectLst/>
                        </a:rPr>
                        <a:t>+</a:t>
                      </a:r>
                    </a:p>
                  </a:txBody>
                  <a:tcPr marL="18898" marR="18898" marT="18898" marB="1889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89472" y="2089119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01" y="835688"/>
            <a:ext cx="352532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性能提升与深度增加</a:t>
            </a:r>
            <a:endParaRPr lang="en-US" altLang="zh-CN" sz="2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椭圆 85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56" y="1364038"/>
            <a:ext cx="6385642" cy="33538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95570" y="4727643"/>
            <a:ext cx="498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ImageNet</a:t>
            </a:r>
            <a:r>
              <a:rPr lang="en-US" altLang="zh-CN" dirty="0" smtClean="0"/>
              <a:t> Classification top-5 error(%)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7038280" y="3454965"/>
            <a:ext cx="296361" cy="44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4" y="942072"/>
            <a:ext cx="575349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2.4 </a:t>
            </a:r>
            <a:r>
              <a:rPr lang="en-US" altLang="zh-CN" sz="22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DenseNet</a:t>
            </a: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图像分类性能再一次提升</a:t>
            </a:r>
            <a:endParaRPr lang="en-US" altLang="zh-CN" sz="2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椭圆 100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407325" y="1012234"/>
            <a:ext cx="219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CVPR 2017 Best Paper</a:t>
            </a:r>
            <a:endParaRPr lang="zh-CN" altLang="en-US" sz="2000" dirty="0">
              <a:solidFill>
                <a:prstClr val="black"/>
              </a:solidFill>
              <a:latin typeface="Agency FB" panose="020B0503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724205" y="3125838"/>
            <a:ext cx="5132144" cy="1718535"/>
            <a:chOff x="-231389" y="2186042"/>
            <a:chExt cx="10779546" cy="460043"/>
          </a:xfrm>
        </p:grpSpPr>
        <p:sp>
          <p:nvSpPr>
            <p:cNvPr id="53" name="矩形 52"/>
            <p:cNvSpPr/>
            <p:nvPr/>
          </p:nvSpPr>
          <p:spPr>
            <a:xfrm>
              <a:off x="-231389" y="2186042"/>
              <a:ext cx="10779546" cy="460043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62"/>
            <p:cNvSpPr txBox="1"/>
            <p:nvPr/>
          </p:nvSpPr>
          <p:spPr>
            <a:xfrm>
              <a:off x="-10849" y="2218632"/>
              <a:ext cx="10133726" cy="3954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提出神经网络稠密连接方式，当前层与后面层所有层都有连接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网络拥有多种特性，例如特征重用、深度监督等，使得模型参数更少，收敛更快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性能比</a:t>
              </a:r>
              <a:r>
                <a:rPr lang="en-US" altLang="zh-CN" b="1" dirty="0" err="1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ResNet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得到更进一步提升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90"/>
          <a:stretch/>
        </p:blipFill>
        <p:spPr>
          <a:xfrm>
            <a:off x="77923" y="1450441"/>
            <a:ext cx="8617376" cy="13965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952" r="7633" b="15080"/>
          <a:stretch/>
        </p:blipFill>
        <p:spPr>
          <a:xfrm>
            <a:off x="274754" y="2795983"/>
            <a:ext cx="3095027" cy="22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-5552" y="2114654"/>
            <a:ext cx="209558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489472" y="2089119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01" y="835688"/>
            <a:ext cx="465383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r>
              <a:rPr lang="zh-CN" altLang="en-US" sz="22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视觉任务与网络结构简介</a:t>
            </a: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椭圆 85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426" y="3832698"/>
            <a:ext cx="1765869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61041" y="3924633"/>
            <a:ext cx="1891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基础网络架构</a:t>
            </a:r>
            <a:endParaRPr lang="en-US" altLang="zh-CN" sz="22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-58135" y="2187133"/>
            <a:ext cx="2200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增加位置模块</a:t>
            </a:r>
            <a:endParaRPr lang="en-US" altLang="zh-CN" sz="22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目标检测与分类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81918" y="3832698"/>
            <a:ext cx="856576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803707" y="4102202"/>
            <a:ext cx="117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LeNet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43136" y="3832698"/>
            <a:ext cx="1191653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79349" y="4074454"/>
            <a:ext cx="132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3109" y="3832698"/>
            <a:ext cx="1180046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3991215" y="4074454"/>
            <a:ext cx="132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VGGNet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4762" y="3832698"/>
            <a:ext cx="1523987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078826" y="4082746"/>
            <a:ext cx="182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GoogLeNet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751589" y="3832698"/>
            <a:ext cx="101784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6607640" y="4074454"/>
            <a:ext cx="132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ResNet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782268" y="3832698"/>
            <a:ext cx="1350463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736528" y="4074454"/>
            <a:ext cx="144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DenseNet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421623" y="2594367"/>
            <a:ext cx="1191653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357836" y="2836123"/>
            <a:ext cx="132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FCN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601596" y="2594367"/>
            <a:ext cx="1418924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3638969" y="2836123"/>
            <a:ext cx="132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DeepLab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20520" y="2594283"/>
            <a:ext cx="1987375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890177" y="2828999"/>
            <a:ext cx="225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Hypercolumns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418018" y="1677989"/>
            <a:ext cx="1191653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2354231" y="1919745"/>
            <a:ext cx="132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R-CNN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97990" y="1677989"/>
            <a:ext cx="249389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566096" y="1919745"/>
            <a:ext cx="2601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Fast/Faster R-CNN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88283" y="1677989"/>
            <a:ext cx="919612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088283" y="1919745"/>
            <a:ext cx="935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YOLO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07895" y="2107557"/>
            <a:ext cx="1799249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941754" y="2374372"/>
            <a:ext cx="191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 R-CNN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66504" y="1131957"/>
            <a:ext cx="1848122" cy="1899417"/>
            <a:chOff x="4828264" y="1111471"/>
            <a:chExt cx="2588445" cy="2590896"/>
          </a:xfrm>
        </p:grpSpPr>
        <p:pic>
          <p:nvPicPr>
            <p:cNvPr id="22" name="Picture 2" descr="G:\韩钟辉个人文件夹\2014好好学习\ppt教程\院长ppt明天要\矿大校徽校名（解压密码cumt）\校徽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264" y="1114948"/>
              <a:ext cx="2587419" cy="25874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椭圆 24"/>
            <p:cNvSpPr/>
            <p:nvPr/>
          </p:nvSpPr>
          <p:spPr>
            <a:xfrm>
              <a:off x="4828308" y="1111471"/>
              <a:ext cx="2588401" cy="2588400"/>
            </a:xfrm>
            <a:prstGeom prst="ellipse">
              <a:avLst/>
            </a:prstGeom>
            <a:solidFill>
              <a:srgbClr val="FFFF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86944" y="2055542"/>
            <a:ext cx="6969600" cy="50415"/>
            <a:chOff x="3107077" y="1177899"/>
            <a:chExt cx="5918400" cy="50415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108957" y="1228314"/>
              <a:ext cx="5760002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971988" y="2053090"/>
            <a:ext cx="1835314" cy="50415"/>
            <a:chOff x="3107077" y="1177899"/>
            <a:chExt cx="5918400" cy="50415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64160" y="1228314"/>
              <a:ext cx="5760001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剪去对角的矩形 39"/>
          <p:cNvSpPr/>
          <p:nvPr/>
        </p:nvSpPr>
        <p:spPr>
          <a:xfrm>
            <a:off x="3372092" y="1412073"/>
            <a:ext cx="5873507" cy="521864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</a:t>
            </a:r>
            <a:r>
              <a:rPr lang="zh-CN" altLang="en-US" sz="36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脸识别实验</a:t>
            </a:r>
            <a:endParaRPr lang="zh-CN" altLang="en-US" sz="36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2885" y="2303937"/>
            <a:ext cx="1755609" cy="91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猪</a:t>
            </a:r>
            <a:r>
              <a:rPr lang="zh-CN" altLang="en-US" sz="2000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脸识别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085255" y="1405525"/>
            <a:ext cx="540000" cy="540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4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89534" y="1049662"/>
            <a:ext cx="6009665" cy="48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.1 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数据预处理</a:t>
            </a:r>
            <a:endParaRPr lang="en-US" altLang="zh-CN" sz="2200" b="1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-1045165" y="754381"/>
            <a:ext cx="6391196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812079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91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椭圆 81"/>
          <p:cNvSpPr/>
          <p:nvPr/>
        </p:nvSpPr>
        <p:spPr>
          <a:xfrm>
            <a:off x="5309769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5782059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158905" y="2504685"/>
            <a:ext cx="237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原始数据（视频格式）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58904" y="3096685"/>
            <a:ext cx="237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提取</a:t>
            </a:r>
            <a:r>
              <a:rPr lang="zh-CN" altLang="en-US" dirty="0" smtClean="0"/>
              <a:t>数据（图片格式）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5" y="1646189"/>
            <a:ext cx="8683644" cy="748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04" y="3423554"/>
            <a:ext cx="8683644" cy="813694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2532183" y="2680028"/>
            <a:ext cx="341646" cy="672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685765" y="2807737"/>
            <a:ext cx="19068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CN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(MATLAB)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41587" y="4176110"/>
            <a:ext cx="8691398" cy="1048256"/>
            <a:chOff x="-305048" y="2172802"/>
            <a:chExt cx="9736127" cy="847322"/>
          </a:xfrm>
        </p:grpSpPr>
        <p:sp>
          <p:nvSpPr>
            <p:cNvPr id="101" name="矩形 100"/>
            <p:cNvSpPr/>
            <p:nvPr/>
          </p:nvSpPr>
          <p:spPr>
            <a:xfrm>
              <a:off x="-305047" y="2194987"/>
              <a:ext cx="9736126" cy="751746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62"/>
            <p:cNvSpPr txBox="1"/>
            <p:nvPr/>
          </p:nvSpPr>
          <p:spPr>
            <a:xfrm>
              <a:off x="-305048" y="2172802"/>
              <a:ext cx="9713017" cy="847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30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个视频分别对应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30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只猪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每个视频提取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662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帧作为训练数据（每隔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帧提取一帧），其中随机选择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70</a:t>
              </a:r>
              <a:r>
                <a:rPr lang="zh-CN" altLang="en-US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帧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作为验证集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1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89534" y="1049662"/>
            <a:ext cx="600966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猪脸识别</a:t>
            </a:r>
            <a:endParaRPr lang="en-US" altLang="zh-CN" sz="2200" b="1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-1045165" y="754381"/>
            <a:ext cx="6391196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812079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91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椭圆 81"/>
          <p:cNvSpPr/>
          <p:nvPr/>
        </p:nvSpPr>
        <p:spPr>
          <a:xfrm>
            <a:off x="5309769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5782059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5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9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3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7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1304324" y="2570375"/>
            <a:ext cx="241629" cy="59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45419" y="1873292"/>
            <a:ext cx="2378140" cy="2981656"/>
            <a:chOff x="-237782" y="2186042"/>
            <a:chExt cx="10785939" cy="493022"/>
          </a:xfrm>
        </p:grpSpPr>
        <p:sp>
          <p:nvSpPr>
            <p:cNvPr id="54" name="矩形 53"/>
            <p:cNvSpPr/>
            <p:nvPr/>
          </p:nvSpPr>
          <p:spPr>
            <a:xfrm>
              <a:off x="-231389" y="2186042"/>
              <a:ext cx="10779546" cy="493022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62"/>
            <p:cNvSpPr txBox="1"/>
            <p:nvPr/>
          </p:nvSpPr>
          <p:spPr>
            <a:xfrm>
              <a:off x="-237782" y="2205774"/>
              <a:ext cx="10785936" cy="473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硬件：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I5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处理器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英伟达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650M GPU</a:t>
              </a:r>
            </a:p>
            <a:p>
              <a:pPr marL="342900" indent="-342900">
                <a:buFont typeface="Wingdings" panose="05000000000000000000" pitchFamily="2" charset="2"/>
                <a:buChar char="u"/>
              </a:pP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软件：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Python</a:t>
              </a: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b="1" dirty="0" err="1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Keras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b="1" dirty="0" err="1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Tensorflow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b="1" dirty="0" err="1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Matlab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3924156" y="2570375"/>
            <a:ext cx="241629" cy="59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065251" y="1873296"/>
            <a:ext cx="2746828" cy="2999945"/>
            <a:chOff x="-237778" y="2186042"/>
            <a:chExt cx="10785935" cy="496046"/>
          </a:xfrm>
        </p:grpSpPr>
        <p:sp>
          <p:nvSpPr>
            <p:cNvPr id="59" name="矩形 58"/>
            <p:cNvSpPr/>
            <p:nvPr/>
          </p:nvSpPr>
          <p:spPr>
            <a:xfrm>
              <a:off x="-231389" y="2186042"/>
              <a:ext cx="10779546" cy="493022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62"/>
            <p:cNvSpPr txBox="1"/>
            <p:nvPr/>
          </p:nvSpPr>
          <p:spPr>
            <a:xfrm>
              <a:off x="-237778" y="2208798"/>
              <a:ext cx="10785935" cy="473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思路：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深度学习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卷积神经网络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粗粒度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迁移学习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算法：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近五年比较流行的算法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23886" y="1873288"/>
            <a:ext cx="2414823" cy="3535662"/>
            <a:chOff x="-231389" y="2186042"/>
            <a:chExt cx="10952314" cy="584628"/>
          </a:xfrm>
        </p:grpSpPr>
        <p:sp>
          <p:nvSpPr>
            <p:cNvPr id="62" name="矩形 61"/>
            <p:cNvSpPr/>
            <p:nvPr/>
          </p:nvSpPr>
          <p:spPr>
            <a:xfrm>
              <a:off x="-231389" y="2186042"/>
              <a:ext cx="10779546" cy="493022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65009" y="2205775"/>
              <a:ext cx="10785934" cy="5648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技巧</a:t>
              </a: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：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数据提取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数据增强技术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优化方法选择</a:t>
              </a:r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   SGD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  </a:t>
              </a:r>
              <a:r>
                <a:rPr lang="en-US" altLang="zh-CN" b="1" dirty="0" err="1">
                  <a:solidFill>
                    <a:prstClr val="white"/>
                  </a:solidFill>
                  <a:latin typeface="宋体" panose="02010600030101010101" pitchFamily="2" charset="-122"/>
                </a:rPr>
                <a:t>RMSprop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  Adam</a:t>
              </a: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冻结层数选择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r>
                <a:rPr lang="en-US" altLang="zh-CN" b="1" dirty="0">
                  <a:solidFill>
                    <a:prstClr val="white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b="1" dirty="0" smtClean="0">
                  <a:solidFill>
                    <a:prstClr val="white"/>
                  </a:solidFill>
                  <a:latin typeface="宋体" panose="02010600030101010101" pitchFamily="2" charset="-122"/>
                </a:rPr>
                <a:t>  </a:t>
              </a:r>
              <a:endParaRPr lang="en-US" altLang="zh-CN" b="1" dirty="0">
                <a:solidFill>
                  <a:prstClr val="white"/>
                </a:solidFill>
                <a:latin typeface="宋体" panose="02010600030101010101" pitchFamily="2" charset="-122"/>
              </a:endParaRPr>
            </a:p>
            <a:p>
              <a:endParaRPr lang="en-US" altLang="zh-CN" b="1" dirty="0" smtClean="0">
                <a:solidFill>
                  <a:prstClr val="white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4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32088" y="-351361"/>
            <a:ext cx="1941557" cy="4820870"/>
            <a:chOff x="432088" y="-351361"/>
            <a:chExt cx="1941557" cy="4820870"/>
          </a:xfrm>
        </p:grpSpPr>
        <p:sp>
          <p:nvSpPr>
            <p:cNvPr id="5" name="TextBox 4"/>
            <p:cNvSpPr txBox="1"/>
            <p:nvPr/>
          </p:nvSpPr>
          <p:spPr>
            <a:xfrm>
              <a:off x="723900" y="2647950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3900" y="3343275"/>
              <a:ext cx="1334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088" y="267566"/>
              <a:ext cx="19415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中国矿业大学</a:t>
              </a:r>
              <a:r>
                <a:rPr lang="en-US" altLang="zh-CN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届本科生</a:t>
              </a:r>
              <a:endPara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毕业设计答辩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95300" y="0"/>
              <a:ext cx="1800233" cy="4469509"/>
              <a:chOff x="495300" y="0"/>
              <a:chExt cx="1800233" cy="446950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95300" y="0"/>
                <a:ext cx="1800000" cy="4019550"/>
              </a:xfrm>
              <a:prstGeom prst="rect">
                <a:avLst/>
              </a:prstGeom>
              <a:solidFill>
                <a:srgbClr val="254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等腰三角形 1"/>
              <p:cNvSpPr/>
              <p:nvPr/>
            </p:nvSpPr>
            <p:spPr>
              <a:xfrm rot="5400000">
                <a:off x="495414" y="3569509"/>
                <a:ext cx="900000" cy="900000"/>
              </a:xfrm>
              <a:prstGeom prst="triangle">
                <a:avLst/>
              </a:prstGeom>
              <a:solidFill>
                <a:srgbClr val="254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16200000">
                <a:off x="1395533" y="3569509"/>
                <a:ext cx="900000" cy="900000"/>
              </a:xfrm>
              <a:prstGeom prst="triangle">
                <a:avLst/>
              </a:prstGeom>
              <a:solidFill>
                <a:srgbClr val="254B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632451" y="3536191"/>
                <a:ext cx="720000" cy="720000"/>
              </a:xfrm>
              <a:prstGeom prst="triangle">
                <a:avLst/>
              </a:prstGeom>
              <a:solidFill>
                <a:srgbClr val="254B8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16200000">
                <a:off x="1396443" y="3532919"/>
                <a:ext cx="720000" cy="720000"/>
              </a:xfrm>
              <a:prstGeom prst="triangle">
                <a:avLst/>
              </a:prstGeom>
              <a:solidFill>
                <a:srgbClr val="254B8F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梯形 21"/>
            <p:cNvSpPr/>
            <p:nvPr/>
          </p:nvSpPr>
          <p:spPr>
            <a:xfrm rot="5400000">
              <a:off x="1100642" y="2876704"/>
              <a:ext cx="553203" cy="1429200"/>
            </a:xfrm>
            <a:prstGeom prst="trapezoid">
              <a:avLst>
                <a:gd name="adj" fmla="val 0"/>
              </a:avLst>
            </a:prstGeom>
            <a:solidFill>
              <a:srgbClr val="254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梯形 49"/>
            <p:cNvSpPr/>
            <p:nvPr/>
          </p:nvSpPr>
          <p:spPr>
            <a:xfrm rot="3846123">
              <a:off x="1360976" y="3095875"/>
              <a:ext cx="85992" cy="1394909"/>
            </a:xfrm>
            <a:prstGeom prst="trapezoid">
              <a:avLst>
                <a:gd name="adj" fmla="val 0"/>
              </a:avLst>
            </a:prstGeom>
            <a:solidFill>
              <a:srgbClr val="254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梯形 50"/>
            <p:cNvSpPr/>
            <p:nvPr/>
          </p:nvSpPr>
          <p:spPr>
            <a:xfrm rot="3846123">
              <a:off x="1397100" y="2978792"/>
              <a:ext cx="85992" cy="1394909"/>
            </a:xfrm>
            <a:prstGeom prst="trapezoid">
              <a:avLst>
                <a:gd name="adj" fmla="val 0"/>
              </a:avLst>
            </a:prstGeom>
            <a:solidFill>
              <a:srgbClr val="254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梯形 51"/>
            <p:cNvSpPr/>
            <p:nvPr/>
          </p:nvSpPr>
          <p:spPr>
            <a:xfrm rot="6988492">
              <a:off x="1368238" y="3124318"/>
              <a:ext cx="85992" cy="1394909"/>
            </a:xfrm>
            <a:prstGeom prst="trapezoid">
              <a:avLst>
                <a:gd name="adj" fmla="val 0"/>
              </a:avLst>
            </a:prstGeom>
            <a:solidFill>
              <a:srgbClr val="254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1313542" y="3845047"/>
              <a:ext cx="121791" cy="4571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2116443" y="-351361"/>
              <a:ext cx="0" cy="460077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3046" y="-11267"/>
              <a:ext cx="0" cy="418252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2790697" y="796321"/>
            <a:ext cx="614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Pig Identification based on Deep Convolutional Neural Network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57041" y="41209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基于深度卷积神经网络的猪脸识别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8772" y="2833492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665" y="3270699"/>
            <a:ext cx="133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491803" y="1683219"/>
            <a:ext cx="432000" cy="432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491803" y="2457082"/>
            <a:ext cx="432000" cy="432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491803" y="3230945"/>
            <a:ext cx="432000" cy="432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491803" y="4004809"/>
            <a:ext cx="432000" cy="432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剪去对角的矩形 53"/>
          <p:cNvSpPr/>
          <p:nvPr/>
        </p:nvSpPr>
        <p:spPr>
          <a:xfrm>
            <a:off x="4166755" y="1711794"/>
            <a:ext cx="4187536" cy="3960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课题背景和意义</a:t>
            </a:r>
            <a:endParaRPr lang="zh-CN" altLang="en-US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剪去对角的矩形 67"/>
          <p:cNvSpPr/>
          <p:nvPr/>
        </p:nvSpPr>
        <p:spPr>
          <a:xfrm>
            <a:off x="4166755" y="2476132"/>
            <a:ext cx="4187536" cy="3960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卷积神经网络基础知识</a:t>
            </a:r>
          </a:p>
        </p:txBody>
      </p:sp>
      <p:sp>
        <p:nvSpPr>
          <p:cNvPr id="69" name="剪去对角的矩形 68"/>
          <p:cNvSpPr/>
          <p:nvPr/>
        </p:nvSpPr>
        <p:spPr>
          <a:xfrm>
            <a:off x="4166755" y="3240470"/>
            <a:ext cx="4187536" cy="3960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猪脸识别实验</a:t>
            </a:r>
          </a:p>
        </p:txBody>
      </p:sp>
      <p:sp>
        <p:nvSpPr>
          <p:cNvPr id="71" name="剪去对角的矩形 70"/>
          <p:cNvSpPr/>
          <p:nvPr/>
        </p:nvSpPr>
        <p:spPr>
          <a:xfrm>
            <a:off x="4166755" y="4004809"/>
            <a:ext cx="4187536" cy="396000"/>
          </a:xfrm>
          <a:prstGeom prst="snip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7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866504" y="1131957"/>
            <a:ext cx="1848122" cy="1899417"/>
            <a:chOff x="4828264" y="1111471"/>
            <a:chExt cx="2588445" cy="2590896"/>
          </a:xfrm>
        </p:grpSpPr>
        <p:pic>
          <p:nvPicPr>
            <p:cNvPr id="22" name="Picture 2" descr="G:\韩钟辉个人文件夹\2014好好学习\ppt教程\院长ppt明天要\矿大校徽校名（解压密码cumt）\校徽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264" y="1114948"/>
              <a:ext cx="2587419" cy="25874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椭圆 24"/>
            <p:cNvSpPr/>
            <p:nvPr/>
          </p:nvSpPr>
          <p:spPr>
            <a:xfrm>
              <a:off x="4828308" y="1111471"/>
              <a:ext cx="2588401" cy="2588400"/>
            </a:xfrm>
            <a:prstGeom prst="ellipse">
              <a:avLst/>
            </a:prstGeom>
            <a:solidFill>
              <a:srgbClr val="FFFF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686944" y="2055542"/>
            <a:ext cx="6969600" cy="50415"/>
            <a:chOff x="3107077" y="1177899"/>
            <a:chExt cx="5918400" cy="50415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108957" y="1228314"/>
              <a:ext cx="5760002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971988" y="2053090"/>
            <a:ext cx="1835314" cy="50415"/>
            <a:chOff x="3107077" y="1177899"/>
            <a:chExt cx="5918400" cy="50415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64160" y="1228314"/>
              <a:ext cx="5760001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剪去对角的矩形 39"/>
          <p:cNvSpPr/>
          <p:nvPr/>
        </p:nvSpPr>
        <p:spPr>
          <a:xfrm>
            <a:off x="3076817" y="1421598"/>
            <a:ext cx="5873507" cy="521864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CN" altLang="en-US" sz="36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980605" y="1412073"/>
            <a:ext cx="540000" cy="540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9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177745" y="1662210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8732" y="1961313"/>
            <a:ext cx="6027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基础理论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部分的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尝试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许多最新的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直观的理解了不同算法的特点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次课题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完成了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大量的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对不同的设计方案进行了验证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得出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指导后续进一步的学习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-1349722" y="805691"/>
            <a:ext cx="8218901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7325179" y="805691"/>
            <a:ext cx="2688537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39" y="67898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椭圆 76"/>
          <p:cNvSpPr/>
          <p:nvPr/>
        </p:nvSpPr>
        <p:spPr>
          <a:xfrm>
            <a:off x="6822869" y="76997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7295159" y="76997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20323" y="805691"/>
            <a:ext cx="600966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工作总结</a:t>
            </a:r>
            <a:endParaRPr lang="zh-CN" altLang="en-US" sz="22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27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1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35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39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8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177745" y="1662210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6837" y="1795164"/>
            <a:ext cx="5791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卷积神经网络的研究不够全面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未来着重研究多模型融合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细粒度特征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架构设计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latin typeface="宋体" panose="02010600030101010101" pitchFamily="2" charset="-122"/>
              </a:rPr>
              <a:t>软件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操作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不够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深入：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未来加强对编程语言的学习，如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深度学习方法的理解不够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未来对无监督神经网络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半监督神经网络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深度强化学习进行深入了解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0323" y="805691"/>
            <a:ext cx="600966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4.2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不足和展望</a:t>
            </a:r>
            <a:endParaRPr lang="zh-CN" altLang="en-US" sz="22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-1339670" y="794573"/>
            <a:ext cx="8218901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7335231" y="794573"/>
            <a:ext cx="2688537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832921" y="758858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7305211" y="758858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91" y="667864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组合 41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43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</a:t>
              </a:r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和意义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47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52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78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white">
                      <a:lumMod val="7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prstClr val="white">
                    <a:lumMod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bokai\Desktop\37d12f2eb9389b508469620d8735e5dde6116ed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8" b="14319"/>
          <a:stretch/>
        </p:blipFill>
        <p:spPr bwMode="auto">
          <a:xfrm>
            <a:off x="244210" y="196563"/>
            <a:ext cx="8401266" cy="2592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-46759" y="1948873"/>
            <a:ext cx="9190759" cy="2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0" y="1069398"/>
            <a:ext cx="9190759" cy="2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3128" y="189923"/>
            <a:ext cx="9190759" cy="2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1089661" y="0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931672" y="-19050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774626" y="58016"/>
            <a:ext cx="9449" cy="27305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615694" y="29441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6" idx="2"/>
          </p:cNvCxnSpPr>
          <p:nvPr/>
        </p:nvCxnSpPr>
        <p:spPr>
          <a:xfrm flipH="1">
            <a:off x="4444843" y="0"/>
            <a:ext cx="23254" cy="27885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142847" y="187036"/>
            <a:ext cx="9272" cy="26794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825749" y="177511"/>
            <a:ext cx="856" cy="284257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8658225" y="205221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47650" y="0"/>
            <a:ext cx="10391" cy="3002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984616" y="119496"/>
            <a:ext cx="9514" cy="274926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300064" y="81396"/>
            <a:ext cx="10044" cy="290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62676" y="1085852"/>
            <a:ext cx="809624" cy="845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20" y="1114426"/>
            <a:ext cx="796924" cy="79692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2778124" y="1943099"/>
            <a:ext cx="860426" cy="815975"/>
          </a:xfrm>
          <a:prstGeom prst="rect">
            <a:avLst/>
          </a:prstGeom>
          <a:solidFill>
            <a:srgbClr val="D9D9D9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01724" y="234950"/>
            <a:ext cx="831851" cy="841374"/>
          </a:xfrm>
          <a:prstGeom prst="rect">
            <a:avLst/>
          </a:prstGeom>
          <a:solidFill>
            <a:srgbClr val="D9D9D9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85357" y="2866449"/>
            <a:ext cx="1651510" cy="231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931672" y="2866449"/>
            <a:ext cx="6726553" cy="2309"/>
          </a:xfrm>
          <a:prstGeom prst="line">
            <a:avLst/>
          </a:prstGeom>
          <a:ln w="57150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5357" y="2983922"/>
            <a:ext cx="8323062" cy="1835727"/>
          </a:xfrm>
          <a:prstGeom prst="rect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3425969" y="3534879"/>
            <a:ext cx="5356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3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3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1804" y="1131957"/>
            <a:ext cx="1848122" cy="1899417"/>
            <a:chOff x="4828264" y="1111471"/>
            <a:chExt cx="2588445" cy="2590896"/>
          </a:xfrm>
        </p:grpSpPr>
        <p:pic>
          <p:nvPicPr>
            <p:cNvPr id="22" name="Picture 2" descr="G:\韩钟辉个人文件夹\2014好好学习\ppt教程\院长ppt明天要\矿大校徽校名（解压密码cumt）\校徽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264" y="1114948"/>
              <a:ext cx="2587419" cy="25874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椭圆 24"/>
            <p:cNvSpPr/>
            <p:nvPr/>
          </p:nvSpPr>
          <p:spPr>
            <a:xfrm>
              <a:off x="4828308" y="1111471"/>
              <a:ext cx="2588401" cy="2588400"/>
            </a:xfrm>
            <a:prstGeom prst="ellipse">
              <a:avLst/>
            </a:prstGeom>
            <a:solidFill>
              <a:srgbClr val="FFFF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6944" y="2055542"/>
            <a:ext cx="6336000" cy="50415"/>
            <a:chOff x="3107077" y="1177899"/>
            <a:chExt cx="5918400" cy="50415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108957" y="1228314"/>
              <a:ext cx="5760002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476688" y="2053090"/>
            <a:ext cx="1835314" cy="50415"/>
            <a:chOff x="3107077" y="1177899"/>
            <a:chExt cx="5918400" cy="50415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64160" y="1228314"/>
              <a:ext cx="5760001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剪去对角的矩形 39"/>
          <p:cNvSpPr/>
          <p:nvPr/>
        </p:nvSpPr>
        <p:spPr>
          <a:xfrm>
            <a:off x="3905493" y="1386673"/>
            <a:ext cx="4283906" cy="521864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课题背景和意义</a:t>
            </a:r>
            <a:endParaRPr lang="zh-CN" altLang="en-US" sz="36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0856" y="2227737"/>
            <a:ext cx="1499128" cy="96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32955" y="1392825"/>
            <a:ext cx="540000" cy="540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8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10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课题背景和意义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4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38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6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 flipH="1">
            <a:off x="-281116" y="816025"/>
            <a:ext cx="1190741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1365627" y="816025"/>
            <a:ext cx="8305758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87" y="689316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椭圆 53"/>
          <p:cNvSpPr/>
          <p:nvPr/>
        </p:nvSpPr>
        <p:spPr>
          <a:xfrm>
            <a:off x="863317" y="780310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335607" y="780310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9002" y="980725"/>
            <a:ext cx="2031325" cy="48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1.1</a:t>
            </a:r>
            <a:r>
              <a:rPr lang="zh-CN" altLang="en-US" sz="22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200" b="1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09435" y="1718844"/>
            <a:ext cx="7072139" cy="2881606"/>
          </a:xfrm>
          <a:prstGeom prst="rect">
            <a:avLst/>
          </a:prstGeom>
          <a:solidFill>
            <a:schemeClr val="bg1">
              <a:lumMod val="7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91300" y="2071475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413" y="1710682"/>
            <a:ext cx="1521664" cy="15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/>
          <p:cNvSpPr/>
          <p:nvPr/>
        </p:nvSpPr>
        <p:spPr>
          <a:xfrm>
            <a:off x="1719511" y="1738128"/>
            <a:ext cx="70636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家住北京周边的养猪专业户老张最近遇见了一个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，经过多年辛苦的劳动与努力，他家的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养猪场规模越来越大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，猪的数量从原来的几头发展到现在的上百头。看着这么多的肥猪老张心里美滋滋的。但伴随着猪数量的增长，愁人的问题也随之而来，这么多的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猪体型都很相近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，老张想要清晰的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分辨出每头猪变得越来越困难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城市中心的超市里，主妇想要为家人挑选一块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放心的猪肉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做晚餐，她希望能够看到购物篮中这块猪肉的每一个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生长环节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，至少需要确保这块肉无毒无害，物有所值，想要实现这件事情，一个基本的任务就是</a:t>
            </a:r>
            <a:r>
              <a: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准确区分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每一头猪。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3" y="3375139"/>
            <a:ext cx="1508456" cy="12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连接符 48"/>
          <p:cNvCxnSpPr/>
          <p:nvPr/>
        </p:nvCxnSpPr>
        <p:spPr>
          <a:xfrm flipH="1">
            <a:off x="-281116" y="816025"/>
            <a:ext cx="1190741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1365627" y="816025"/>
            <a:ext cx="8305758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87" y="689316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椭圆 53"/>
          <p:cNvSpPr/>
          <p:nvPr/>
        </p:nvSpPr>
        <p:spPr>
          <a:xfrm>
            <a:off x="863317" y="780310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335607" y="780310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89002" y="980725"/>
            <a:ext cx="2031325" cy="48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2200" b="1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2274" y="1644570"/>
            <a:ext cx="7949519" cy="1563336"/>
          </a:xfrm>
          <a:prstGeom prst="rect">
            <a:avLst/>
          </a:prstGeom>
          <a:solidFill>
            <a:schemeClr val="bg1">
              <a:lumMod val="75000"/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9044" y="2068485"/>
            <a:ext cx="7884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对猪的视频素材进行提取和训练；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设计一个算法，建立一个能够识别猪身份的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模型，能够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通过猪的照片来正确的辨别每一头猪的身份。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2274" y="1681635"/>
            <a:ext cx="2034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内容：</a:t>
            </a:r>
            <a:endParaRPr lang="en-US" altLang="zh-CN" sz="2000" b="1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987" y="3419655"/>
            <a:ext cx="1563336" cy="15455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23" y="3435938"/>
            <a:ext cx="1541023" cy="15130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46" y="3419655"/>
            <a:ext cx="1563336" cy="15420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82" y="3427796"/>
            <a:ext cx="1579585" cy="15257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3" name="组合 82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84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课题背景和意义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88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92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96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1804" y="1131957"/>
            <a:ext cx="1848122" cy="1899417"/>
            <a:chOff x="4828264" y="1111471"/>
            <a:chExt cx="2588445" cy="2590896"/>
          </a:xfrm>
        </p:grpSpPr>
        <p:pic>
          <p:nvPicPr>
            <p:cNvPr id="22" name="Picture 2" descr="G:\韩钟辉个人文件夹\2014好好学习\ppt教程\院长ppt明天要\矿大校徽校名（解压密码cumt）\校徽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264" y="1114948"/>
              <a:ext cx="2587419" cy="25874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椭圆 24"/>
            <p:cNvSpPr/>
            <p:nvPr/>
          </p:nvSpPr>
          <p:spPr>
            <a:xfrm>
              <a:off x="4828308" y="1111471"/>
              <a:ext cx="2588401" cy="2588400"/>
            </a:xfrm>
            <a:prstGeom prst="ellipse">
              <a:avLst/>
            </a:prstGeom>
            <a:solidFill>
              <a:srgbClr val="FFFFFF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06944" y="2055542"/>
            <a:ext cx="6336000" cy="50415"/>
            <a:chOff x="3107077" y="1177899"/>
            <a:chExt cx="5918400" cy="50415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108957" y="1228314"/>
              <a:ext cx="5760002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476688" y="2053090"/>
            <a:ext cx="1835314" cy="50415"/>
            <a:chOff x="3107077" y="1177899"/>
            <a:chExt cx="5918400" cy="50415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3107077" y="1177899"/>
              <a:ext cx="5918400" cy="2794"/>
            </a:xfrm>
            <a:prstGeom prst="line">
              <a:avLst/>
            </a:prstGeom>
            <a:ln w="5715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64160" y="1228314"/>
              <a:ext cx="5760001" cy="0"/>
            </a:xfrm>
            <a:prstGeom prst="line">
              <a:avLst/>
            </a:prstGeom>
            <a:ln w="12700">
              <a:solidFill>
                <a:srgbClr val="254B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剪去对角的矩形 39"/>
          <p:cNvSpPr/>
          <p:nvPr/>
        </p:nvSpPr>
        <p:spPr>
          <a:xfrm>
            <a:off x="4069484" y="1386673"/>
            <a:ext cx="5074515" cy="521864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卷积神经网络基础知识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1389" y="2227737"/>
            <a:ext cx="4994572" cy="2272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视觉任务与机器学习</a:t>
            </a:r>
          </a:p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神经网络和卷积神经网络的发展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AlexNet</a:t>
            </a:r>
            <a:r>
              <a:rPr lang="en-US" altLang="zh-CN" sz="2000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VGGNet,GoogLeNet,ResNet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DenseNet</a:t>
            </a:r>
            <a:endParaRPr lang="en-US" altLang="zh-CN" sz="2000" dirty="0" smtClean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其他视觉任务与网络结构简介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451190" y="1392825"/>
            <a:ext cx="540000" cy="540000"/>
          </a:xfrm>
          <a:prstGeom prst="roundRect">
            <a:avLst>
              <a:gd name="adj" fmla="val 26421"/>
            </a:avLst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3828927" y="1953606"/>
            <a:ext cx="0" cy="104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椭圆 78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34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课题背景和意义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38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42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46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6027143" y="1232216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47296" y="954849"/>
            <a:ext cx="6290626" cy="1349915"/>
          </a:xfrm>
          <a:prstGeom prst="rect">
            <a:avLst/>
          </a:prstGeom>
          <a:noFill/>
          <a:ln>
            <a:solidFill>
              <a:srgbClr val="254B8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545874" y="2472925"/>
            <a:ext cx="225572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机器学习</a:t>
            </a:r>
            <a:r>
              <a:rPr lang="en-US" altLang="zh-CN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98737" y="1419852"/>
            <a:ext cx="265092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2812469" y="1593109"/>
            <a:ext cx="904199" cy="16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784234" y="1251672"/>
            <a:ext cx="1247100" cy="682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3784760" y="1304936"/>
            <a:ext cx="124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lang="zh-CN" alt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/>
          <p:cNvCxnSpPr>
            <a:endCxn id="85" idx="1"/>
          </p:cNvCxnSpPr>
          <p:nvPr/>
        </p:nvCxnSpPr>
        <p:spPr>
          <a:xfrm>
            <a:off x="5163614" y="1587480"/>
            <a:ext cx="760944" cy="17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924558" y="1419852"/>
            <a:ext cx="27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左大括号 85"/>
          <p:cNvSpPr/>
          <p:nvPr/>
        </p:nvSpPr>
        <p:spPr>
          <a:xfrm>
            <a:off x="6283978" y="1196115"/>
            <a:ext cx="476655" cy="83890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832738" y="1007049"/>
            <a:ext cx="196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label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(classification)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913053" y="1566545"/>
            <a:ext cx="196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(Estimation)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6" t="2524" r="30511" b="7970"/>
          <a:stretch/>
        </p:blipFill>
        <p:spPr>
          <a:xfrm>
            <a:off x="3119489" y="1128006"/>
            <a:ext cx="304665" cy="419134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3753861" y="920837"/>
            <a:ext cx="12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目标分类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756701" y="1939286"/>
            <a:ext cx="122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目标检测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1" t="3035" r="15152" b="25371"/>
          <a:stretch/>
        </p:blipFill>
        <p:spPr>
          <a:xfrm>
            <a:off x="3090385" y="1697784"/>
            <a:ext cx="393404" cy="3746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3" name="组合 92"/>
          <p:cNvGrpSpPr/>
          <p:nvPr/>
        </p:nvGrpSpPr>
        <p:grpSpPr>
          <a:xfrm>
            <a:off x="5253947" y="1688869"/>
            <a:ext cx="527919" cy="426960"/>
            <a:chOff x="4514034" y="2964435"/>
            <a:chExt cx="1614025" cy="1537165"/>
          </a:xfrm>
        </p:grpSpPr>
        <p:pic>
          <p:nvPicPr>
            <p:cNvPr id="94" name="图片 9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41" t="3035" r="15152" b="25371"/>
            <a:stretch/>
          </p:blipFill>
          <p:spPr>
            <a:xfrm>
              <a:off x="4514034" y="2964435"/>
              <a:ext cx="1614025" cy="153716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95" name="矩形 94"/>
            <p:cNvSpPr/>
            <p:nvPr/>
          </p:nvSpPr>
          <p:spPr>
            <a:xfrm>
              <a:off x="5139331" y="3091470"/>
              <a:ext cx="813711" cy="738700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5322958" y="1152907"/>
            <a:ext cx="41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猪</a:t>
            </a:r>
            <a:endParaRPr lang="zh-CN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4581"/>
              </p:ext>
            </p:extLst>
          </p:nvPr>
        </p:nvGraphicFramePr>
        <p:xfrm>
          <a:off x="2447296" y="2993240"/>
          <a:ext cx="6290628" cy="19746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3692"/>
                <a:gridCol w="1994170"/>
                <a:gridCol w="1692613"/>
                <a:gridCol w="1960153"/>
              </a:tblGrid>
              <a:tr h="3659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狗</a:t>
                      </a:r>
                      <a:endParaRPr lang="zh-CN" altLang="en-US" dirty="0"/>
                    </a:p>
                  </a:txBody>
                  <a:tcPr/>
                </a:tc>
              </a:tr>
              <a:tr h="1608732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图</a:t>
                      </a:r>
                      <a:endParaRPr lang="en-US" altLang="zh-CN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像</a:t>
                      </a:r>
                      <a:endParaRPr lang="en-US" altLang="zh-CN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实</a:t>
                      </a:r>
                      <a:endParaRPr lang="en-US" altLang="zh-CN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例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8" name="图片 9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4" t="8339" r="7021" b="7866"/>
          <a:stretch/>
        </p:blipFill>
        <p:spPr>
          <a:xfrm>
            <a:off x="4316135" y="4425621"/>
            <a:ext cx="715200" cy="445055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28238" r="15690" b="18037"/>
          <a:stretch/>
        </p:blipFill>
        <p:spPr>
          <a:xfrm>
            <a:off x="4148340" y="3946902"/>
            <a:ext cx="882994" cy="477423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13461" r="18879" b="11257"/>
          <a:stretch/>
        </p:blipFill>
        <p:spPr>
          <a:xfrm>
            <a:off x="3762965" y="4393015"/>
            <a:ext cx="591994" cy="501169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6" t="23747" r="19902" b="23171"/>
          <a:stretch/>
        </p:blipFill>
        <p:spPr>
          <a:xfrm>
            <a:off x="3756785" y="3942446"/>
            <a:ext cx="393977" cy="500048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9" y="4425622"/>
            <a:ext cx="667567" cy="469640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3" t="17861" r="15547" b="8405"/>
          <a:stretch/>
        </p:blipFill>
        <p:spPr>
          <a:xfrm>
            <a:off x="3138799" y="3946901"/>
            <a:ext cx="667567" cy="512319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" t="8106"/>
          <a:stretch/>
        </p:blipFill>
        <p:spPr>
          <a:xfrm>
            <a:off x="4487266" y="3424643"/>
            <a:ext cx="549249" cy="558913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0" t="14911" r="6636" b="5756"/>
          <a:stretch/>
        </p:blipFill>
        <p:spPr>
          <a:xfrm>
            <a:off x="3738703" y="3423672"/>
            <a:ext cx="801100" cy="559952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t="13262" r="12160" b="10547"/>
          <a:stretch/>
        </p:blipFill>
        <p:spPr>
          <a:xfrm>
            <a:off x="3141051" y="3423672"/>
            <a:ext cx="637185" cy="559952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5" t="9120" r="11255" b="5513"/>
          <a:stretch/>
        </p:blipFill>
        <p:spPr>
          <a:xfrm>
            <a:off x="5699101" y="4384109"/>
            <a:ext cx="342118" cy="53531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8" t="6107"/>
          <a:stretch/>
        </p:blipFill>
        <p:spPr>
          <a:xfrm>
            <a:off x="6062087" y="3880793"/>
            <a:ext cx="608819" cy="484461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12969" r="9045" b="13217"/>
          <a:stretch/>
        </p:blipFill>
        <p:spPr>
          <a:xfrm>
            <a:off x="5146396" y="3902283"/>
            <a:ext cx="552109" cy="481004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78" y="4373722"/>
            <a:ext cx="616086" cy="54570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53" y="4380489"/>
            <a:ext cx="540450" cy="54045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6" t="8756" r="11243" b="6519"/>
          <a:stretch/>
        </p:blipFill>
        <p:spPr>
          <a:xfrm>
            <a:off x="6050185" y="3435530"/>
            <a:ext cx="632625" cy="456319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10873" r="55914" b="8894"/>
          <a:stretch/>
        </p:blipFill>
        <p:spPr>
          <a:xfrm>
            <a:off x="5713771" y="3879109"/>
            <a:ext cx="335807" cy="494450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9" t="9236" r="18757" b="4755"/>
          <a:stretch/>
        </p:blipFill>
        <p:spPr>
          <a:xfrm>
            <a:off x="5696176" y="3434533"/>
            <a:ext cx="335315" cy="476442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3" t="17454" r="22862" b="11299"/>
          <a:stretch/>
        </p:blipFill>
        <p:spPr>
          <a:xfrm>
            <a:off x="5152609" y="3434533"/>
            <a:ext cx="536764" cy="458314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26" y="4426595"/>
            <a:ext cx="453725" cy="45372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7" r="23709"/>
          <a:stretch/>
        </p:blipFill>
        <p:spPr>
          <a:xfrm>
            <a:off x="7335772" y="4423343"/>
            <a:ext cx="518717" cy="462203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7"/>
          <a:stretch/>
        </p:blipFill>
        <p:spPr>
          <a:xfrm>
            <a:off x="7872690" y="3955004"/>
            <a:ext cx="509167" cy="467555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4" t="15045" r="17122" b="6768"/>
          <a:stretch/>
        </p:blipFill>
        <p:spPr>
          <a:xfrm>
            <a:off x="7869217" y="4402659"/>
            <a:ext cx="502912" cy="496110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7" t="22957"/>
          <a:stretch/>
        </p:blipFill>
        <p:spPr>
          <a:xfrm>
            <a:off x="7327298" y="3962687"/>
            <a:ext cx="527191" cy="459872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/>
          <a:stretch/>
        </p:blipFill>
        <p:spPr>
          <a:xfrm>
            <a:off x="6865098" y="3941466"/>
            <a:ext cx="462200" cy="482859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17" y="3434533"/>
            <a:ext cx="507913" cy="507913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7335772" y="3444261"/>
            <a:ext cx="521129" cy="507913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14517" r="15088" b="8915"/>
          <a:stretch/>
        </p:blipFill>
        <p:spPr>
          <a:xfrm>
            <a:off x="6856623" y="3434533"/>
            <a:ext cx="462200" cy="507913"/>
          </a:xfrm>
          <a:prstGeom prst="rect">
            <a:avLst/>
          </a:prstGeom>
        </p:spPr>
      </p:pic>
      <p:sp>
        <p:nvSpPr>
          <p:cNvPr id="126" name="矩形 125"/>
          <p:cNvSpPr/>
          <p:nvPr/>
        </p:nvSpPr>
        <p:spPr>
          <a:xfrm>
            <a:off x="194484" y="3479801"/>
            <a:ext cx="2087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人工标注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的图像数据集，用于</a:t>
            </a:r>
            <a:r>
              <a:rPr lang="zh-CN" altLang="en-US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训练模型：</a:t>
            </a:r>
            <a:r>
              <a:rPr lang="en-US" altLang="zh-CN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 smtClean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8993" y="950836"/>
            <a:ext cx="2444184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altLang="en-US" sz="2200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视觉任务与机器学习</a:t>
            </a:r>
          </a:p>
        </p:txBody>
      </p:sp>
    </p:spTree>
    <p:extLst>
      <p:ext uri="{BB962C8B-B14F-4D97-AF65-F5344CB8AC3E}">
        <p14:creationId xmlns:p14="http://schemas.microsoft.com/office/powerpoint/2010/main" val="20208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77488" y="867313"/>
            <a:ext cx="521168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2400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神经网络和卷积神经网络的发展</a:t>
            </a:r>
            <a:endParaRPr lang="en-US" altLang="zh-CN" sz="2400" dirty="0">
              <a:solidFill>
                <a:srgbClr val="254B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椭圆 99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92720" y="1477651"/>
            <a:ext cx="2547125" cy="923330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zh-CN" altLang="en-US" dirty="0" smtClean="0"/>
              <a:t>心理学家</a:t>
            </a:r>
            <a:r>
              <a:rPr lang="en-US" altLang="zh-CN" dirty="0" err="1"/>
              <a:t>W·Mcculloch</a:t>
            </a:r>
            <a:r>
              <a:rPr lang="zh-CN" altLang="en-US" dirty="0"/>
              <a:t>和数理逻辑学家</a:t>
            </a:r>
            <a:r>
              <a:rPr lang="en-US" altLang="zh-CN" dirty="0" err="1" smtClean="0"/>
              <a:t>W·Pitts</a:t>
            </a:r>
            <a:r>
              <a:rPr lang="zh-CN" altLang="en-US" dirty="0" smtClean="0"/>
              <a:t>提出</a:t>
            </a:r>
            <a:r>
              <a:rPr lang="zh-CN" altLang="en-US" dirty="0"/>
              <a:t>神经元的数学模型</a:t>
            </a:r>
          </a:p>
        </p:txBody>
      </p:sp>
      <p:sp>
        <p:nvSpPr>
          <p:cNvPr id="34" name="矩形 33"/>
          <p:cNvSpPr/>
          <p:nvPr/>
        </p:nvSpPr>
        <p:spPr>
          <a:xfrm>
            <a:off x="77923" y="2083935"/>
            <a:ext cx="1167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</a:rPr>
              <a:t>1943</a:t>
            </a:r>
            <a:r>
              <a:rPr lang="zh-CN" altLang="en-US" sz="2400" dirty="0" smtClean="0">
                <a:solidFill>
                  <a:srgbClr val="FF9900"/>
                </a:solidFill>
              </a:rPr>
              <a:t>年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922" y="3667197"/>
            <a:ext cx="1167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</a:rPr>
              <a:t>1980</a:t>
            </a:r>
            <a:r>
              <a:rPr lang="zh-CN" altLang="en-US" sz="2400" dirty="0" smtClean="0">
                <a:solidFill>
                  <a:srgbClr val="FF9900"/>
                </a:solidFill>
              </a:rPr>
              <a:t>年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922" y="2757715"/>
            <a:ext cx="1167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</a:rPr>
              <a:t>1957</a:t>
            </a:r>
            <a:r>
              <a:rPr lang="zh-CN" altLang="en-US" sz="2400" dirty="0" smtClean="0">
                <a:solidFill>
                  <a:srgbClr val="FF9900"/>
                </a:solidFill>
              </a:rPr>
              <a:t>年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9780" y="2466938"/>
            <a:ext cx="2547125" cy="64633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zh-CN" altLang="en-US" dirty="0"/>
              <a:t>康内尔大学教授 </a:t>
            </a:r>
            <a:r>
              <a:rPr lang="en-US" altLang="zh-CN" dirty="0"/>
              <a:t>Frank </a:t>
            </a:r>
            <a:r>
              <a:rPr lang="en-US" altLang="zh-CN" dirty="0" smtClean="0"/>
              <a:t>Rosenblatt</a:t>
            </a:r>
            <a:r>
              <a:rPr lang="zh-CN" altLang="en-US" dirty="0" smtClean="0"/>
              <a:t>提出感知器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68723" y="4159262"/>
            <a:ext cx="3132278" cy="923330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altLang="zh-CN" dirty="0" smtClean="0"/>
              <a:t>Hinton </a:t>
            </a:r>
            <a:r>
              <a:rPr lang="zh-CN" altLang="en-US" dirty="0"/>
              <a:t>和 </a:t>
            </a:r>
            <a:r>
              <a:rPr lang="en-US" altLang="zh-CN" dirty="0"/>
              <a:t>David </a:t>
            </a:r>
            <a:r>
              <a:rPr lang="en-US" altLang="zh-CN" dirty="0" err="1"/>
              <a:t>Rumelhart</a:t>
            </a:r>
            <a:r>
              <a:rPr lang="en-US" altLang="zh-CN" dirty="0"/>
              <a:t> </a:t>
            </a:r>
            <a:r>
              <a:rPr lang="zh-CN" altLang="en-US" dirty="0" smtClean="0"/>
              <a:t>系统</a:t>
            </a:r>
            <a:r>
              <a:rPr lang="zh-CN" altLang="en-US" dirty="0"/>
              <a:t>简洁地阐述反向传播算法在神经网络模型上的应用。</a:t>
            </a:r>
          </a:p>
        </p:txBody>
      </p:sp>
      <p:sp>
        <p:nvSpPr>
          <p:cNvPr id="39" name="矩形 38"/>
          <p:cNvSpPr/>
          <p:nvPr/>
        </p:nvSpPr>
        <p:spPr>
          <a:xfrm>
            <a:off x="1801506" y="4681727"/>
            <a:ext cx="1167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</a:rPr>
              <a:t>1986</a:t>
            </a:r>
            <a:r>
              <a:rPr lang="zh-CN" altLang="en-US" sz="2400" dirty="0" smtClean="0">
                <a:solidFill>
                  <a:srgbClr val="FF9900"/>
                </a:solidFill>
              </a:rPr>
              <a:t>年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9780" y="3175132"/>
            <a:ext cx="2547125" cy="923330"/>
          </a:xfrm>
          <a:prstGeom prst="rect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Kunihiko</a:t>
            </a:r>
            <a:r>
              <a:rPr lang="en-US" altLang="zh-CN" dirty="0" smtClean="0"/>
              <a:t> </a:t>
            </a:r>
            <a:r>
              <a:rPr lang="en-US" altLang="zh-CN" dirty="0"/>
              <a:t>Fukushima </a:t>
            </a:r>
            <a:r>
              <a:rPr lang="zh-CN" altLang="en-US" dirty="0"/>
              <a:t>提出</a:t>
            </a:r>
            <a:r>
              <a:rPr lang="zh-CN" altLang="en-US" dirty="0" smtClean="0"/>
              <a:t>了卷积神经网络的前身</a:t>
            </a:r>
            <a:r>
              <a:rPr lang="en-US" altLang="zh-CN" dirty="0" err="1" smtClean="0"/>
              <a:t>neocognitron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17392" y="3697597"/>
            <a:ext cx="1167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9900"/>
                </a:solidFill>
              </a:rPr>
              <a:t>1998</a:t>
            </a:r>
            <a:r>
              <a:rPr lang="zh-CN" altLang="en-US" sz="2400" dirty="0" smtClean="0">
                <a:solidFill>
                  <a:srgbClr val="FF9900"/>
                </a:solidFill>
              </a:rPr>
              <a:t>年</a:t>
            </a:r>
            <a:endParaRPr lang="zh-CN" altLang="en-US" sz="2400" dirty="0">
              <a:solidFill>
                <a:srgbClr val="FF99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7256" y="3758397"/>
            <a:ext cx="2314363" cy="923330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altLang="zh-CN" dirty="0" err="1"/>
              <a:t>LeCun</a:t>
            </a:r>
            <a:r>
              <a:rPr lang="zh-CN" altLang="en-US" dirty="0"/>
              <a:t>提出</a:t>
            </a:r>
            <a:r>
              <a:rPr lang="en-US" altLang="zh-CN" dirty="0"/>
              <a:t>LeNet-5</a:t>
            </a:r>
            <a:r>
              <a:rPr lang="zh-CN" altLang="en-US" dirty="0"/>
              <a:t>模型</a:t>
            </a:r>
            <a:r>
              <a:rPr lang="zh-CN" altLang="en-US" dirty="0" smtClean="0"/>
              <a:t>，标志</a:t>
            </a:r>
            <a:r>
              <a:rPr lang="zh-CN" altLang="en-US" dirty="0"/>
              <a:t>着</a:t>
            </a:r>
            <a:r>
              <a:rPr lang="en-US" altLang="zh-CN" dirty="0"/>
              <a:t>CNN</a:t>
            </a:r>
            <a:r>
              <a:rPr lang="zh-CN" altLang="en-US" dirty="0"/>
              <a:t>的正式成型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08" y="2614640"/>
            <a:ext cx="1429945" cy="148382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621" y="1338363"/>
            <a:ext cx="4474723" cy="1252388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54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课题背景和意义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63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67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71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5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" grpId="0" animBg="1"/>
      <p:bldP spid="4" grpId="0" animBg="1"/>
      <p:bldP spid="39" grpId="0"/>
      <p:bldP spid="6" grpId="0" animBg="1"/>
      <p:bldP spid="42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89472" y="2089119"/>
            <a:ext cx="184730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535" y="895545"/>
            <a:ext cx="481734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400"/>
              </a:lnSpc>
              <a:buClr>
                <a:srgbClr val="254B8F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en-US" altLang="zh-CN" sz="2200" b="1" dirty="0" err="1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AlexNet</a:t>
            </a:r>
            <a:r>
              <a:rPr lang="en-US" altLang="zh-CN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2200" b="1" dirty="0" smtClean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图像分类性能大突破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41589" y="3871611"/>
            <a:ext cx="8484122" cy="1149110"/>
            <a:chOff x="-305047" y="2059824"/>
            <a:chExt cx="9736126" cy="1022076"/>
          </a:xfrm>
        </p:grpSpPr>
        <p:sp>
          <p:nvSpPr>
            <p:cNvPr id="62" name="矩形 61"/>
            <p:cNvSpPr/>
            <p:nvPr/>
          </p:nvSpPr>
          <p:spPr>
            <a:xfrm>
              <a:off x="-305047" y="2059824"/>
              <a:ext cx="9736126" cy="1022076"/>
            </a:xfrm>
            <a:prstGeom prst="rect">
              <a:avLst/>
            </a:prstGeom>
            <a:solidFill>
              <a:srgbClr val="254B8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281937" y="2099531"/>
              <a:ext cx="5349715" cy="958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大规模训练数据集（</a:t>
              </a:r>
              <a:r>
                <a:rPr lang="en-US" altLang="zh-CN" sz="1600" b="1" dirty="0" err="1" smtClean="0">
                  <a:solidFill>
                    <a:schemeClr val="bg1"/>
                  </a:solidFill>
                  <a:latin typeface="+mn-ea"/>
                </a:rPr>
                <a:t>ImageNet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）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Drop out(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泛化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)</a:t>
              </a: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Local Response Normalization(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侧抑制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)</a:t>
              </a:r>
            </a:p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双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+mn-ea"/>
                </a:rPr>
                <a:t>GPU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并行计算</a:t>
              </a:r>
              <a:endParaRPr lang="en-US" altLang="zh-CN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77" name="直接连接符 76"/>
          <p:cNvCxnSpPr/>
          <p:nvPr/>
        </p:nvCxnSpPr>
        <p:spPr>
          <a:xfrm flipH="1">
            <a:off x="-123290" y="754381"/>
            <a:ext cx="3434215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3766926" y="754381"/>
            <a:ext cx="5377074" cy="0"/>
          </a:xfrm>
          <a:prstGeom prst="line">
            <a:avLst/>
          </a:prstGeom>
          <a:ln w="28575">
            <a:solidFill>
              <a:srgbClr val="254B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G:\韩钟辉个人文件夹\2014好好学习\ppt教程\院长ppt明天要\矿大校徽校名（解压密码cumt）\校徽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86" y="627672"/>
            <a:ext cx="252000" cy="2430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椭圆 79"/>
          <p:cNvSpPr/>
          <p:nvPr/>
        </p:nvSpPr>
        <p:spPr>
          <a:xfrm>
            <a:off x="326461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3736906" y="718666"/>
            <a:ext cx="72000" cy="72000"/>
          </a:xfrm>
          <a:prstGeom prst="ellipse">
            <a:avLst/>
          </a:prstGeom>
          <a:solidFill>
            <a:srgbClr val="25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08906" y="4742833"/>
            <a:ext cx="473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5%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识别错误率从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25.8%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16.4%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7923" y="39567"/>
            <a:ext cx="2012105" cy="670235"/>
            <a:chOff x="4953000" y="1765300"/>
            <a:chExt cx="1925295" cy="800828"/>
          </a:xfrm>
        </p:grpSpPr>
        <p:sp>
          <p:nvSpPr>
            <p:cNvPr id="52" name="TextBox 9"/>
            <p:cNvSpPr txBox="1"/>
            <p:nvPr/>
          </p:nvSpPr>
          <p:spPr>
            <a:xfrm>
              <a:off x="4953000" y="1765300"/>
              <a:ext cx="313210" cy="44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rgbClr val="254B8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27"/>
            <p:cNvSpPr txBox="1"/>
            <p:nvPr/>
          </p:nvSpPr>
          <p:spPr>
            <a:xfrm>
              <a:off x="5155482" y="2124833"/>
              <a:ext cx="172281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课题背景和意义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960763" y="39566"/>
            <a:ext cx="2704601" cy="670235"/>
            <a:chOff x="4953000" y="1765300"/>
            <a:chExt cx="2587915" cy="800828"/>
          </a:xfrm>
        </p:grpSpPr>
        <p:sp>
          <p:nvSpPr>
            <p:cNvPr id="82" name="TextBox 33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5"/>
            <p:cNvSpPr txBox="1"/>
            <p:nvPr/>
          </p:nvSpPr>
          <p:spPr>
            <a:xfrm>
              <a:off x="5155481" y="2124833"/>
              <a:ext cx="2385434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254B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卷积神经网络基础知识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596168" y="39566"/>
            <a:ext cx="1781271" cy="670235"/>
            <a:chOff x="4953000" y="1765300"/>
            <a:chExt cx="1704420" cy="800828"/>
          </a:xfrm>
        </p:grpSpPr>
        <p:sp>
          <p:nvSpPr>
            <p:cNvPr id="86" name="TextBox 37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9"/>
            <p:cNvSpPr txBox="1"/>
            <p:nvPr/>
          </p:nvSpPr>
          <p:spPr>
            <a:xfrm>
              <a:off x="5155482" y="2124833"/>
              <a:ext cx="1501938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猪脸识别实验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313631" y="52213"/>
            <a:ext cx="1319608" cy="670235"/>
            <a:chOff x="4953000" y="1765300"/>
            <a:chExt cx="1262675" cy="800828"/>
          </a:xfrm>
        </p:grpSpPr>
        <p:sp>
          <p:nvSpPr>
            <p:cNvPr id="90" name="TextBox 45"/>
            <p:cNvSpPr txBox="1"/>
            <p:nvPr/>
          </p:nvSpPr>
          <p:spPr>
            <a:xfrm>
              <a:off x="4953000" y="1765300"/>
              <a:ext cx="313212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>
              <a:off x="5109605" y="1971276"/>
              <a:ext cx="249439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47"/>
            <p:cNvSpPr txBox="1"/>
            <p:nvPr/>
          </p:nvSpPr>
          <p:spPr>
            <a:xfrm>
              <a:off x="5155482" y="2124833"/>
              <a:ext cx="1060193" cy="441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总结展望</a:t>
              </a:r>
              <a:endPara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3" y="1549336"/>
            <a:ext cx="7383293" cy="2185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3" name="TextBox 62"/>
          <p:cNvSpPr txBox="1"/>
          <p:nvPr/>
        </p:nvSpPr>
        <p:spPr>
          <a:xfrm>
            <a:off x="4482224" y="3911836"/>
            <a:ext cx="466177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数据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增强</a:t>
            </a:r>
            <a:endParaRPr lang="en-US" altLang="zh-CN" sz="1600" b="1" dirty="0" smtClean="0">
              <a:solidFill>
                <a:schemeClr val="bg1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bg1"/>
                </a:solidFill>
                <a:latin typeface="+mn-ea"/>
              </a:rPr>
              <a:t>激活函数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+mn-ea"/>
              </a:rPr>
              <a:t>ReLU:f</a:t>
            </a:r>
            <a:r>
              <a:rPr lang="en-US" altLang="zh-CN" sz="1600" b="1" dirty="0" smtClean="0">
                <a:solidFill>
                  <a:schemeClr val="bg1"/>
                </a:solidFill>
                <a:latin typeface="+mn-ea"/>
              </a:rPr>
              <a:t>(x)=max(0,x)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1600" b="1" dirty="0" smtClean="0">
                <a:solidFill>
                  <a:schemeClr val="bg1"/>
                </a:solidFill>
                <a:latin typeface="+mn-ea"/>
              </a:rPr>
              <a:t>Overlapping Pooling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35431" y="1067931"/>
            <a:ext cx="231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ILSVRC </a:t>
            </a:r>
            <a:r>
              <a:rPr lang="en-US" altLang="zh-CN" sz="2000" dirty="0" smtClean="0">
                <a:latin typeface="Agency FB" panose="020B0503020202020204" pitchFamily="34" charset="0"/>
              </a:rPr>
              <a:t>2012 </a:t>
            </a:r>
            <a:r>
              <a:rPr lang="en-US" altLang="zh-CN" sz="2000" dirty="0">
                <a:latin typeface="Agency FB" panose="020B0503020202020204" pitchFamily="34" charset="0"/>
              </a:rPr>
              <a:t>Winner </a:t>
            </a:r>
            <a:endParaRPr lang="zh-CN" alt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9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1374</Words>
  <Application>Microsoft Office PowerPoint</Application>
  <PresentationFormat>全屏显示(16:9)</PresentationFormat>
  <Paragraphs>377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Agency FB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bokai</dc:creator>
  <cp:lastModifiedBy>cuining</cp:lastModifiedBy>
  <cp:revision>174</cp:revision>
  <dcterms:created xsi:type="dcterms:W3CDTF">2016-03-01T15:51:20Z</dcterms:created>
  <dcterms:modified xsi:type="dcterms:W3CDTF">2017-12-29T09:05:55Z</dcterms:modified>
</cp:coreProperties>
</file>