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69" r:id="rId3"/>
    <p:sldId id="282" r:id="rId4"/>
    <p:sldId id="268" r:id="rId5"/>
    <p:sldId id="278" r:id="rId6"/>
    <p:sldId id="283" r:id="rId7"/>
    <p:sldId id="257" r:id="rId8"/>
    <p:sldId id="259" r:id="rId9"/>
    <p:sldId id="260" r:id="rId10"/>
    <p:sldId id="258" r:id="rId11"/>
    <p:sldId id="280" r:id="rId12"/>
    <p:sldId id="271" r:id="rId13"/>
    <p:sldId id="281" r:id="rId14"/>
    <p:sldId id="279" r:id="rId15"/>
    <p:sldId id="285" r:id="rId16"/>
    <p:sldId id="261" r:id="rId17"/>
    <p:sldId id="267" r:id="rId18"/>
    <p:sldId id="263" r:id="rId19"/>
    <p:sldId id="265" r:id="rId20"/>
    <p:sldId id="262" r:id="rId21"/>
    <p:sldId id="266" r:id="rId22"/>
    <p:sldId id="284" r:id="rId23"/>
    <p:sldId id="288" r:id="rId24"/>
    <p:sldId id="270" r:id="rId25"/>
    <p:sldId id="276" r:id="rId26"/>
    <p:sldId id="277" r:id="rId27"/>
    <p:sldId id="287" r:id="rId28"/>
    <p:sldId id="27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F33AC25-DB10-430F-97B9-05EEFFD9BEDC}">
          <p14:sldIdLst>
            <p14:sldId id="256"/>
            <p14:sldId id="269"/>
          </p14:sldIdLst>
        </p14:section>
        <p14:section name="背景" id="{4A6B30CC-2FD0-4527-9D10-A826D8D4176B}">
          <p14:sldIdLst>
            <p14:sldId id="282"/>
            <p14:sldId id="268"/>
            <p14:sldId id="278"/>
          </p14:sldIdLst>
        </p14:section>
        <p14:section name="建模" id="{AEF9EC7E-ECF5-4883-BB05-364A0453C289}">
          <p14:sldIdLst>
            <p14:sldId id="283"/>
            <p14:sldId id="257"/>
            <p14:sldId id="259"/>
            <p14:sldId id="260"/>
            <p14:sldId id="258"/>
            <p14:sldId id="280"/>
            <p14:sldId id="271"/>
            <p14:sldId id="281"/>
            <p14:sldId id="279"/>
          </p14:sldIdLst>
        </p14:section>
        <p14:section name="模型训练细节" id="{8C5281B5-0630-475F-AC9A-F8399B5DC896}">
          <p14:sldIdLst>
            <p14:sldId id="285"/>
            <p14:sldId id="261"/>
            <p14:sldId id="267"/>
            <p14:sldId id="263"/>
            <p14:sldId id="265"/>
            <p14:sldId id="262"/>
            <p14:sldId id="266"/>
          </p14:sldIdLst>
        </p14:section>
        <p14:section name="线上服务" id="{25170D8F-FAE8-495B-9BCF-CBF87E45C1F7}">
          <p14:sldIdLst>
            <p14:sldId id="284"/>
            <p14:sldId id="288"/>
            <p14:sldId id="270"/>
            <p14:sldId id="276"/>
            <p14:sldId id="277"/>
          </p14:sldIdLst>
        </p14:section>
        <p14:section name="结果展示" id="{1DA28C49-A527-45F4-A1DF-A7AA07EB9879}">
          <p14:sldIdLst/>
        </p14:section>
        <p14:section name="未来" id="{808C925E-89FC-4836-B03C-C423E66A26F1}">
          <p14:sldIdLst>
            <p14:sldId id="287"/>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2" autoAdjust="0"/>
    <p:restoredTop sz="72703" autoAdjust="0"/>
  </p:normalViewPr>
  <p:slideViewPr>
    <p:cSldViewPr snapToGrid="0">
      <p:cViewPr varScale="1">
        <p:scale>
          <a:sx n="93" d="100"/>
          <a:sy n="93" d="100"/>
        </p:scale>
        <p:origin x="2504" y="208"/>
      </p:cViewPr>
      <p:guideLst/>
    </p:cSldViewPr>
  </p:slideViewPr>
  <p:notesTextViewPr>
    <p:cViewPr>
      <p:scale>
        <a:sx n="1" d="1"/>
        <a:sy n="1" d="1"/>
      </p:scale>
      <p:origin x="0" y="0"/>
    </p:cViewPr>
  </p:notesTextViewPr>
  <p:notesViewPr>
    <p:cSldViewPr snapToGrid="0">
      <p:cViewPr varScale="1">
        <p:scale>
          <a:sx n="86" d="100"/>
          <a:sy n="86" d="100"/>
        </p:scale>
        <p:origin x="381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A67776-23B5-4BC8-9777-1D4B03A3638B}" type="datetimeFigureOut">
              <a:rPr lang="zh-CN" altLang="en-US" smtClean="0"/>
              <a:t>2022/2/21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BA44E1-52D5-46BB-BE39-A54BB5972F7D}" type="slidenum">
              <a:rPr lang="zh-CN" altLang="en-US" smtClean="0"/>
              <a:t>‹#›</a:t>
            </a:fld>
            <a:endParaRPr lang="zh-CN" altLang="en-US"/>
          </a:p>
        </p:txBody>
      </p:sp>
    </p:spTree>
    <p:extLst>
      <p:ext uri="{BB962C8B-B14F-4D97-AF65-F5344CB8AC3E}">
        <p14:creationId xmlns:p14="http://schemas.microsoft.com/office/powerpoint/2010/main" val="352780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B2A78-6EB1-4470-9549-F582E612A614}" type="datetimeFigureOut">
              <a:rPr lang="zh-CN" altLang="en-US" smtClean="0"/>
              <a:t>2022/2/21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E2E0A-074A-4F64-BD64-B1B97834CDE4}" type="slidenum">
              <a:rPr lang="zh-CN" altLang="en-US" smtClean="0"/>
              <a:t>‹#›</a:t>
            </a:fld>
            <a:endParaRPr lang="zh-CN" altLang="en-US"/>
          </a:p>
        </p:txBody>
      </p:sp>
    </p:spTree>
    <p:extLst>
      <p:ext uri="{BB962C8B-B14F-4D97-AF65-F5344CB8AC3E}">
        <p14:creationId xmlns:p14="http://schemas.microsoft.com/office/powerpoint/2010/main" val="4108813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E2E0A-074A-4F64-BD64-B1B97834CDE4}" type="slidenum">
              <a:rPr lang="zh-CN" altLang="en-US" smtClean="0"/>
              <a:t>10</a:t>
            </a:fld>
            <a:endParaRPr lang="zh-CN" altLang="en-US"/>
          </a:p>
        </p:txBody>
      </p:sp>
    </p:spTree>
    <p:extLst>
      <p:ext uri="{BB962C8B-B14F-4D97-AF65-F5344CB8AC3E}">
        <p14:creationId xmlns:p14="http://schemas.microsoft.com/office/powerpoint/2010/main" val="224705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高质量（</a:t>
            </a:r>
            <a:r>
              <a:rPr lang="en-US" altLang="zh-CN" dirty="0" err="1"/>
              <a:t>prob</a:t>
            </a:r>
            <a:r>
              <a:rPr lang="en-US" altLang="zh-CN" dirty="0"/>
              <a:t>&gt;=0.15</a:t>
            </a:r>
            <a:r>
              <a:rPr lang="zh-CN" altLang="en-US" dirty="0"/>
              <a:t>），去除长度小于</a:t>
            </a:r>
            <a:r>
              <a:rPr lang="en-US" altLang="zh-CN" dirty="0"/>
              <a:t>5</a:t>
            </a:r>
            <a:r>
              <a:rPr lang="zh-CN" altLang="en-US" dirty="0"/>
              <a:t>的序列</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参数：模型</a:t>
            </a:r>
            <a:r>
              <a:rPr lang="en-US" altLang="zh-CN" dirty="0" err="1"/>
              <a:t>cbow</a:t>
            </a:r>
            <a:r>
              <a:rPr lang="en-US" altLang="zh-CN" dirty="0"/>
              <a:t> </a:t>
            </a:r>
            <a:r>
              <a:rPr lang="zh-CN" altLang="en-US" dirty="0"/>
              <a:t>维度</a:t>
            </a:r>
            <a:r>
              <a:rPr lang="en-US" altLang="zh-CN" dirty="0"/>
              <a:t>128 </a:t>
            </a:r>
            <a:r>
              <a:rPr lang="zh-CN" altLang="en-US" dirty="0"/>
              <a:t>窗口长度</a:t>
            </a:r>
            <a:r>
              <a:rPr lang="en-US" altLang="zh-CN" dirty="0"/>
              <a:t>3</a:t>
            </a:r>
            <a:r>
              <a:rPr lang="zh-CN" altLang="en-US" dirty="0"/>
              <a:t>，负采样样本数</a:t>
            </a:r>
            <a:r>
              <a:rPr lang="en-US" altLang="zh-CN" dirty="0"/>
              <a:t>4 </a:t>
            </a:r>
            <a:r>
              <a:rPr lang="zh-CN" altLang="en-US" dirty="0"/>
              <a:t>欠采样阈值</a:t>
            </a:r>
            <a:r>
              <a:rPr lang="en-US" altLang="zh-CN" dirty="0"/>
              <a:t>1e-5 </a:t>
            </a:r>
            <a:r>
              <a:rPr lang="zh-CN" altLang="en-US" dirty="0"/>
              <a:t>迭代次数</a:t>
            </a:r>
            <a:r>
              <a:rPr lang="en-US" altLang="zh-CN" dirty="0"/>
              <a:t>3</a:t>
            </a:r>
          </a:p>
          <a:p>
            <a:endParaRPr lang="zh-CN" altLang="en-US" dirty="0"/>
          </a:p>
        </p:txBody>
      </p:sp>
      <p:sp>
        <p:nvSpPr>
          <p:cNvPr id="4" name="灯片编号占位符 3"/>
          <p:cNvSpPr>
            <a:spLocks noGrp="1"/>
          </p:cNvSpPr>
          <p:nvPr>
            <p:ph type="sldNum" sz="quarter" idx="10"/>
          </p:nvPr>
        </p:nvSpPr>
        <p:spPr/>
        <p:txBody>
          <a:bodyPr/>
          <a:lstStyle/>
          <a:p>
            <a:fld id="{739E2E0A-074A-4F64-BD64-B1B97834CDE4}" type="slidenum">
              <a:rPr lang="zh-CN" altLang="en-US" smtClean="0"/>
              <a:t>16</a:t>
            </a:fld>
            <a:endParaRPr lang="zh-CN" altLang="en-US"/>
          </a:p>
        </p:txBody>
      </p:sp>
    </p:spTree>
    <p:extLst>
      <p:ext uri="{BB962C8B-B14F-4D97-AF65-F5344CB8AC3E}">
        <p14:creationId xmlns:p14="http://schemas.microsoft.com/office/powerpoint/2010/main" val="1202901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训练集：</a:t>
            </a:r>
            <a:r>
              <a:rPr lang="en-US" altLang="zh-CN" sz="1200" dirty="0"/>
              <a:t>2019-07-19~2019-07-29 </a:t>
            </a:r>
            <a:r>
              <a:rPr lang="zh-CN" altLang="en-US" sz="1200" dirty="0"/>
              <a:t>（</a:t>
            </a:r>
            <a:r>
              <a:rPr lang="en-US" altLang="zh-CN" sz="1200" dirty="0"/>
              <a:t>abs(hash(</a:t>
            </a:r>
            <a:r>
              <a:rPr lang="en-US" altLang="zh-CN" sz="1200" dirty="0" err="1"/>
              <a:t>uuid</a:t>
            </a:r>
            <a:r>
              <a:rPr lang="en-US" altLang="zh-CN" sz="1200" dirty="0"/>
              <a:t>))%10 == 0</a:t>
            </a:r>
            <a:r>
              <a:rPr lang="zh-CN" altLang="en-US" sz="1200" dirty="0"/>
              <a:t>）</a:t>
            </a:r>
          </a:p>
          <a:p>
            <a:r>
              <a:rPr lang="zh-CN" altLang="en-US" sz="1200" dirty="0"/>
              <a:t>验证集：</a:t>
            </a:r>
            <a:r>
              <a:rPr lang="en-US" altLang="zh-CN" sz="1200" dirty="0"/>
              <a:t>2019-07-30</a:t>
            </a:r>
            <a:r>
              <a:rPr lang="zh-CN" altLang="en-US" sz="1200" dirty="0"/>
              <a:t>：（</a:t>
            </a:r>
            <a:r>
              <a:rPr lang="en-US" altLang="zh-CN" sz="1200" dirty="0"/>
              <a:t>abs(hash(</a:t>
            </a:r>
            <a:r>
              <a:rPr lang="en-US" altLang="zh-CN" sz="1200" dirty="0" err="1"/>
              <a:t>uuid</a:t>
            </a:r>
            <a:r>
              <a:rPr lang="en-US" altLang="zh-CN" sz="1200" dirty="0"/>
              <a:t>)%10) == 0</a:t>
            </a:r>
            <a:r>
              <a:rPr lang="zh-CN" altLang="en-US" sz="1200" dirty="0"/>
              <a:t>的</a:t>
            </a:r>
            <a:r>
              <a:rPr lang="en-US" altLang="zh-CN" sz="1200" dirty="0"/>
              <a:t>0.1%</a:t>
            </a:r>
            <a:r>
              <a:rPr lang="zh-CN" altLang="en-US" sz="1200" dirty="0"/>
              <a:t>用户）</a:t>
            </a:r>
          </a:p>
          <a:p>
            <a:r>
              <a:rPr lang="zh-CN" altLang="en-US" sz="1200" dirty="0"/>
              <a:t>测试集：</a:t>
            </a:r>
            <a:r>
              <a:rPr lang="en-US" altLang="zh-CN" sz="1200" dirty="0"/>
              <a:t>2019-07-31</a:t>
            </a:r>
            <a:r>
              <a:rPr lang="zh-CN" altLang="en-US" sz="1200" dirty="0"/>
              <a:t>（</a:t>
            </a:r>
            <a:r>
              <a:rPr lang="en-US" altLang="zh-CN" sz="1200" dirty="0"/>
              <a:t>abs(hash(</a:t>
            </a:r>
            <a:r>
              <a:rPr lang="en-US" altLang="zh-CN" sz="1200" dirty="0" err="1"/>
              <a:t>uuid</a:t>
            </a:r>
            <a:r>
              <a:rPr lang="en-US" altLang="zh-CN" sz="1200" dirty="0"/>
              <a:t>))%10 == 1</a:t>
            </a:r>
            <a:r>
              <a:rPr lang="zh-CN" altLang="en-US" sz="1200" dirty="0"/>
              <a:t>的</a:t>
            </a:r>
            <a:r>
              <a:rPr lang="en-US" altLang="zh-CN" sz="1200" dirty="0"/>
              <a:t>1%</a:t>
            </a:r>
            <a:r>
              <a:rPr lang="zh-CN" altLang="en-US" sz="1200" dirty="0"/>
              <a:t>用户）</a:t>
            </a:r>
            <a:endParaRPr lang="en-US" altLang="zh-CN" sz="1200" dirty="0"/>
          </a:p>
          <a:p>
            <a:endParaRPr lang="en-US" altLang="zh-CN" sz="1200" dirty="0"/>
          </a:p>
          <a:p>
            <a:r>
              <a:rPr lang="zh-CN" altLang="en-US" sz="1200" dirty="0"/>
              <a:t>总样本数：</a:t>
            </a:r>
            <a:r>
              <a:rPr lang="en-US" altLang="zh-CN" sz="1200" dirty="0"/>
              <a:t>883082053</a:t>
            </a:r>
          </a:p>
          <a:p>
            <a:r>
              <a:rPr lang="en-US" altLang="zh-CN" sz="1200" dirty="0" err="1"/>
              <a:t>Batch_size</a:t>
            </a:r>
            <a:r>
              <a:rPr lang="zh-CN" altLang="en-US" sz="1200" dirty="0"/>
              <a:t>：</a:t>
            </a:r>
            <a:r>
              <a:rPr lang="en-US" altLang="zh-CN" sz="1200" dirty="0"/>
              <a:t>30000</a:t>
            </a:r>
          </a:p>
          <a:p>
            <a:r>
              <a:rPr lang="en-US" altLang="zh-CN" sz="1200" dirty="0"/>
              <a:t>Epoch: 1</a:t>
            </a:r>
          </a:p>
          <a:p>
            <a:r>
              <a:rPr lang="en-US" altLang="zh-CN" sz="1200" dirty="0"/>
              <a:t>optimizer = </a:t>
            </a:r>
            <a:r>
              <a:rPr lang="en-US" altLang="zh-CN" sz="1200" dirty="0" err="1"/>
              <a:t>adam</a:t>
            </a:r>
            <a:endParaRPr lang="en-US" altLang="zh-CN" sz="1200" dirty="0"/>
          </a:p>
          <a:p>
            <a:r>
              <a:rPr lang="en-US" altLang="zh-CN" sz="1200" dirty="0" err="1"/>
              <a:t>learning_rate</a:t>
            </a:r>
            <a:r>
              <a:rPr lang="en-US" altLang="zh-CN" sz="1200" dirty="0"/>
              <a:t>: 0.003</a:t>
            </a:r>
          </a:p>
          <a:p>
            <a:endParaRPr lang="zh-CN" altLang="en-US" dirty="0"/>
          </a:p>
        </p:txBody>
      </p:sp>
      <p:sp>
        <p:nvSpPr>
          <p:cNvPr id="4" name="灯片编号占位符 3"/>
          <p:cNvSpPr>
            <a:spLocks noGrp="1"/>
          </p:cNvSpPr>
          <p:nvPr>
            <p:ph type="sldNum" sz="quarter" idx="10"/>
          </p:nvPr>
        </p:nvSpPr>
        <p:spPr/>
        <p:txBody>
          <a:bodyPr/>
          <a:lstStyle/>
          <a:p>
            <a:fld id="{739E2E0A-074A-4F64-BD64-B1B97834CDE4}" type="slidenum">
              <a:rPr lang="zh-CN" altLang="en-US" smtClean="0"/>
              <a:t>17</a:t>
            </a:fld>
            <a:endParaRPr lang="zh-CN" altLang="en-US"/>
          </a:p>
        </p:txBody>
      </p:sp>
    </p:spTree>
    <p:extLst>
      <p:ext uri="{BB962C8B-B14F-4D97-AF65-F5344CB8AC3E}">
        <p14:creationId xmlns:p14="http://schemas.microsoft.com/office/powerpoint/2010/main" val="408236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因为用户偏好商品信息特征是近三个月用户行为统计的特征，</a:t>
            </a:r>
          </a:p>
        </p:txBody>
      </p:sp>
      <p:sp>
        <p:nvSpPr>
          <p:cNvPr id="4" name="灯片编号占位符 3"/>
          <p:cNvSpPr>
            <a:spLocks noGrp="1"/>
          </p:cNvSpPr>
          <p:nvPr>
            <p:ph type="sldNum" sz="quarter" idx="10"/>
          </p:nvPr>
        </p:nvSpPr>
        <p:spPr/>
        <p:txBody>
          <a:bodyPr/>
          <a:lstStyle/>
          <a:p>
            <a:fld id="{739E2E0A-074A-4F64-BD64-B1B97834CDE4}" type="slidenum">
              <a:rPr lang="zh-CN" altLang="en-US" smtClean="0"/>
              <a:t>19</a:t>
            </a:fld>
            <a:endParaRPr lang="zh-CN" altLang="en-US"/>
          </a:p>
        </p:txBody>
      </p:sp>
    </p:spTree>
    <p:extLst>
      <p:ext uri="{BB962C8B-B14F-4D97-AF65-F5344CB8AC3E}">
        <p14:creationId xmlns:p14="http://schemas.microsoft.com/office/powerpoint/2010/main" val="139839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训练集：</a:t>
            </a:r>
            <a:r>
              <a:rPr lang="en-US" altLang="zh-CN" sz="1200" dirty="0"/>
              <a:t>2019-07-15~2019-07-25 </a:t>
            </a:r>
            <a:r>
              <a:rPr lang="zh-CN" altLang="en-US" sz="1200" dirty="0"/>
              <a:t>（</a:t>
            </a:r>
            <a:r>
              <a:rPr lang="en-US" altLang="zh-CN" sz="1200" dirty="0"/>
              <a:t>abs(hash(</a:t>
            </a:r>
            <a:r>
              <a:rPr lang="en-US" altLang="zh-CN" sz="1200" dirty="0" err="1"/>
              <a:t>uuid</a:t>
            </a:r>
            <a:r>
              <a:rPr lang="en-US" altLang="zh-CN" sz="1200" dirty="0"/>
              <a:t>))%10 == 0</a:t>
            </a:r>
            <a:r>
              <a:rPr lang="zh-CN" altLang="en-US" sz="1200" dirty="0"/>
              <a:t>）</a:t>
            </a:r>
          </a:p>
          <a:p>
            <a:r>
              <a:rPr lang="zh-CN" altLang="en-US" sz="1200" dirty="0"/>
              <a:t>验证集：</a:t>
            </a:r>
            <a:r>
              <a:rPr lang="en-US" altLang="zh-CN" sz="1200" dirty="0"/>
              <a:t>2019-07-26</a:t>
            </a:r>
            <a:r>
              <a:rPr lang="zh-CN" altLang="en-US" sz="1200" dirty="0"/>
              <a:t>：（</a:t>
            </a:r>
            <a:r>
              <a:rPr lang="en-US" altLang="zh-CN" sz="1200" dirty="0"/>
              <a:t>abs(hash(</a:t>
            </a:r>
            <a:r>
              <a:rPr lang="en-US" altLang="zh-CN" sz="1200" dirty="0" err="1"/>
              <a:t>uuid</a:t>
            </a:r>
            <a:r>
              <a:rPr lang="en-US" altLang="zh-CN" sz="1200" dirty="0"/>
              <a:t>)%10) == 0</a:t>
            </a:r>
            <a:r>
              <a:rPr lang="zh-CN" altLang="en-US" sz="1200" dirty="0"/>
              <a:t>的</a:t>
            </a:r>
            <a:r>
              <a:rPr lang="en-US" altLang="zh-CN" sz="1200" dirty="0"/>
              <a:t>0.1%</a:t>
            </a:r>
            <a:r>
              <a:rPr lang="zh-CN" altLang="en-US" sz="1200" dirty="0"/>
              <a:t>用户）</a:t>
            </a:r>
          </a:p>
          <a:p>
            <a:r>
              <a:rPr lang="zh-CN" altLang="en-US" sz="1200" dirty="0"/>
              <a:t>测试集：</a:t>
            </a:r>
            <a:r>
              <a:rPr lang="en-US" altLang="zh-CN" sz="1200" dirty="0"/>
              <a:t>2019-07-27</a:t>
            </a:r>
            <a:r>
              <a:rPr lang="zh-CN" altLang="en-US" sz="1200" dirty="0"/>
              <a:t>（</a:t>
            </a:r>
            <a:r>
              <a:rPr lang="en-US" altLang="zh-CN" sz="1200" dirty="0"/>
              <a:t>abs(hash(</a:t>
            </a:r>
            <a:r>
              <a:rPr lang="en-US" altLang="zh-CN" sz="1200" dirty="0" err="1"/>
              <a:t>uuid</a:t>
            </a:r>
            <a:r>
              <a:rPr lang="en-US" altLang="zh-CN" sz="1200" dirty="0"/>
              <a:t>))%10 == 1</a:t>
            </a:r>
            <a:r>
              <a:rPr lang="zh-CN" altLang="en-US" sz="1200" dirty="0"/>
              <a:t>的</a:t>
            </a:r>
            <a:r>
              <a:rPr lang="en-US" altLang="zh-CN" sz="1200" dirty="0"/>
              <a:t>0.1%</a:t>
            </a:r>
            <a:r>
              <a:rPr lang="zh-CN" altLang="en-US" sz="1200" dirty="0"/>
              <a:t>用户）</a:t>
            </a:r>
            <a:endParaRPr lang="en-US" altLang="zh-CN" sz="1200" dirty="0"/>
          </a:p>
          <a:p>
            <a:endParaRPr lang="en-US" altLang="zh-CN" sz="1200" dirty="0"/>
          </a:p>
          <a:p>
            <a:r>
              <a:rPr lang="zh-CN" altLang="en-US" sz="1200" dirty="0"/>
              <a:t>总样本数：</a:t>
            </a:r>
            <a:r>
              <a:rPr lang="en-US" altLang="zh-CN" sz="1200" dirty="0"/>
              <a:t>492053589</a:t>
            </a:r>
          </a:p>
          <a:p>
            <a:r>
              <a:rPr lang="en-US" altLang="zh-CN" sz="1200" dirty="0" err="1"/>
              <a:t>Batch_size</a:t>
            </a:r>
            <a:r>
              <a:rPr lang="zh-CN" altLang="en-US" sz="1200" dirty="0"/>
              <a:t>：</a:t>
            </a:r>
            <a:r>
              <a:rPr lang="en-US" altLang="zh-CN" sz="1200" dirty="0"/>
              <a:t>30000</a:t>
            </a:r>
          </a:p>
          <a:p>
            <a:r>
              <a:rPr lang="en-US" altLang="zh-CN" sz="1200" dirty="0"/>
              <a:t>Epoch: 1.6</a:t>
            </a:r>
          </a:p>
          <a:p>
            <a:r>
              <a:rPr lang="en-US" altLang="zh-CN" sz="1200" dirty="0"/>
              <a:t>optimizer = </a:t>
            </a:r>
            <a:r>
              <a:rPr lang="en-US" altLang="zh-CN" sz="1200" dirty="0" err="1"/>
              <a:t>adam</a:t>
            </a:r>
            <a:endParaRPr lang="en-US" altLang="zh-CN" sz="1200" dirty="0"/>
          </a:p>
          <a:p>
            <a:r>
              <a:rPr lang="en-US" altLang="zh-CN" sz="1200" dirty="0" err="1"/>
              <a:t>learning_rate</a:t>
            </a:r>
            <a:r>
              <a:rPr lang="en-US" altLang="zh-CN" sz="1200" dirty="0"/>
              <a:t>: 0.003</a:t>
            </a:r>
          </a:p>
          <a:p>
            <a:endParaRPr lang="zh-CN" altLang="en-US" dirty="0"/>
          </a:p>
        </p:txBody>
      </p:sp>
      <p:sp>
        <p:nvSpPr>
          <p:cNvPr id="4" name="灯片编号占位符 3"/>
          <p:cNvSpPr>
            <a:spLocks noGrp="1"/>
          </p:cNvSpPr>
          <p:nvPr>
            <p:ph type="sldNum" sz="quarter" idx="10"/>
          </p:nvPr>
        </p:nvSpPr>
        <p:spPr/>
        <p:txBody>
          <a:bodyPr/>
          <a:lstStyle/>
          <a:p>
            <a:fld id="{739E2E0A-074A-4F64-BD64-B1B97834CDE4}" type="slidenum">
              <a:rPr lang="zh-CN" altLang="en-US" smtClean="0"/>
              <a:t>20</a:t>
            </a:fld>
            <a:endParaRPr lang="zh-CN" altLang="en-US"/>
          </a:p>
        </p:txBody>
      </p:sp>
    </p:spTree>
    <p:extLst>
      <p:ext uri="{BB962C8B-B14F-4D97-AF65-F5344CB8AC3E}">
        <p14:creationId xmlns:p14="http://schemas.microsoft.com/office/powerpoint/2010/main" val="393547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E2E0A-074A-4F64-BD64-B1B97834CDE4}" type="slidenum">
              <a:rPr lang="zh-CN" altLang="en-US" smtClean="0"/>
              <a:t>26</a:t>
            </a:fld>
            <a:endParaRPr lang="zh-CN" altLang="en-US"/>
          </a:p>
        </p:txBody>
      </p:sp>
    </p:spTree>
    <p:extLst>
      <p:ext uri="{BB962C8B-B14F-4D97-AF65-F5344CB8AC3E}">
        <p14:creationId xmlns:p14="http://schemas.microsoft.com/office/powerpoint/2010/main" val="542380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A76265-3058-4699-A0DC-B813AFA8D2A5}" type="slidenum">
              <a:rPr lang="zh-CN" altLang="en-US" smtClean="0"/>
              <a:t>‹#›</a:t>
            </a:fld>
            <a:endParaRPr lang="zh-CN" altLang="en-US"/>
          </a:p>
        </p:txBody>
      </p:sp>
      <p:pic>
        <p:nvPicPr>
          <p:cNvPr id="7" name="Picture 4" descr="应用部分3-0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88756"/>
          <a:stretch/>
        </p:blipFill>
        <p:spPr bwMode="auto">
          <a:xfrm>
            <a:off x="0" y="0"/>
            <a:ext cx="9180513" cy="77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938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143696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89288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A76265-3058-4699-A0DC-B813AFA8D2A5}" type="slidenum">
              <a:rPr lang="zh-CN" altLang="en-US" smtClean="0"/>
              <a:t>‹#›</a:t>
            </a:fld>
            <a:endParaRPr lang="zh-CN" altLang="en-US"/>
          </a:p>
        </p:txBody>
      </p:sp>
      <p:pic>
        <p:nvPicPr>
          <p:cNvPr id="7" name="Picture 4" descr="应用部分3-0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88756"/>
          <a:stretch/>
        </p:blipFill>
        <p:spPr bwMode="auto">
          <a:xfrm>
            <a:off x="0" y="0"/>
            <a:ext cx="9180513" cy="77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50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1A76265-3058-4699-A0DC-B813AFA8D2A5}" type="slidenum">
              <a:rPr lang="zh-CN" altLang="en-US" smtClean="0"/>
              <a:t>‹#›</a:t>
            </a:fld>
            <a:endParaRPr lang="zh-CN" altLang="en-US"/>
          </a:p>
        </p:txBody>
      </p:sp>
      <p:pic>
        <p:nvPicPr>
          <p:cNvPr id="7" name="Picture 4" descr="应用部分3-05"/>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88756"/>
          <a:stretch/>
        </p:blipFill>
        <p:spPr bwMode="auto">
          <a:xfrm>
            <a:off x="0" y="0"/>
            <a:ext cx="9180513" cy="77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828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411301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145429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230138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159784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342226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F574F9A-97DD-41A6-B3DB-83133FAF726F}" type="datetimeFigureOut">
              <a:rPr lang="zh-CN" altLang="en-US" smtClean="0"/>
              <a:t>2022/2/21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132328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74F9A-97DD-41A6-B3DB-83133FAF726F}" type="datetimeFigureOut">
              <a:rPr lang="zh-CN" altLang="en-US" smtClean="0"/>
              <a:t>2022/2/21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76265-3058-4699-A0DC-B813AFA8D2A5}" type="slidenum">
              <a:rPr lang="zh-CN" altLang="en-US" smtClean="0"/>
              <a:t>‹#›</a:t>
            </a:fld>
            <a:endParaRPr lang="zh-CN" altLang="en-US"/>
          </a:p>
        </p:txBody>
      </p:sp>
    </p:spTree>
    <p:extLst>
      <p:ext uri="{BB962C8B-B14F-4D97-AF65-F5344CB8AC3E}">
        <p14:creationId xmlns:p14="http://schemas.microsoft.com/office/powerpoint/2010/main" val="2767705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KNN</a:t>
            </a:r>
            <a:r>
              <a:rPr lang="zh-CN" altLang="en-US" dirty="0"/>
              <a:t>召回介绍</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456328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6952417" y="45635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952417" y="47159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6952417" y="48683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6952417" y="50207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6884675" y="46740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6884675" y="48264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884675" y="49788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6884675" y="51312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7037075" y="46740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2" name="矩形 91"/>
          <p:cNvSpPr/>
          <p:nvPr/>
        </p:nvSpPr>
        <p:spPr>
          <a:xfrm>
            <a:off x="7037075" y="48264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3" name="矩形 92"/>
          <p:cNvSpPr/>
          <p:nvPr/>
        </p:nvSpPr>
        <p:spPr>
          <a:xfrm>
            <a:off x="7037075" y="49788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94" name="矩形 93"/>
          <p:cNvSpPr/>
          <p:nvPr/>
        </p:nvSpPr>
        <p:spPr>
          <a:xfrm>
            <a:off x="7037075" y="51312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模型结构</a:t>
            </a:r>
          </a:p>
        </p:txBody>
      </p:sp>
      <p:sp>
        <p:nvSpPr>
          <p:cNvPr id="7" name="矩形 6"/>
          <p:cNvSpPr/>
          <p:nvPr/>
        </p:nvSpPr>
        <p:spPr>
          <a:xfrm>
            <a:off x="1008610" y="3316934"/>
            <a:ext cx="2848495"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ReLU</a:t>
            </a:r>
            <a:endParaRPr lang="zh-CN" altLang="en-US" dirty="0"/>
          </a:p>
        </p:txBody>
      </p:sp>
      <p:sp>
        <p:nvSpPr>
          <p:cNvPr id="8" name="矩形 7"/>
          <p:cNvSpPr/>
          <p:nvPr/>
        </p:nvSpPr>
        <p:spPr>
          <a:xfrm>
            <a:off x="1230284" y="2608765"/>
            <a:ext cx="2399609"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ReLU</a:t>
            </a:r>
            <a:endParaRPr lang="zh-CN" altLang="en-US" dirty="0"/>
          </a:p>
        </p:txBody>
      </p:sp>
      <p:sp>
        <p:nvSpPr>
          <p:cNvPr id="9" name="矩形 8"/>
          <p:cNvSpPr/>
          <p:nvPr/>
        </p:nvSpPr>
        <p:spPr>
          <a:xfrm>
            <a:off x="1637608" y="1999630"/>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Full-connect</a:t>
            </a:r>
            <a:endParaRPr lang="zh-CN" altLang="en-US" dirty="0"/>
          </a:p>
        </p:txBody>
      </p:sp>
      <p:sp>
        <p:nvSpPr>
          <p:cNvPr id="11" name="矩形 10"/>
          <p:cNvSpPr/>
          <p:nvPr/>
        </p:nvSpPr>
        <p:spPr>
          <a:xfrm>
            <a:off x="3810906" y="1405044"/>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MatMul</a:t>
            </a:r>
            <a:endParaRPr lang="zh-CN" altLang="en-US" dirty="0"/>
          </a:p>
        </p:txBody>
      </p:sp>
      <p:sp>
        <p:nvSpPr>
          <p:cNvPr id="22" name="椭圆 21"/>
          <p:cNvSpPr/>
          <p:nvPr/>
        </p:nvSpPr>
        <p:spPr>
          <a:xfrm rot="16200000">
            <a:off x="1024008" y="6181498"/>
            <a:ext cx="131822" cy="1318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3" name="椭圆 22"/>
          <p:cNvSpPr/>
          <p:nvPr/>
        </p:nvSpPr>
        <p:spPr>
          <a:xfrm rot="16200000">
            <a:off x="7128774" y="632661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6200000">
            <a:off x="7272707" y="632661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6" name="椭圆 25"/>
          <p:cNvSpPr/>
          <p:nvPr/>
        </p:nvSpPr>
        <p:spPr>
          <a:xfrm rot="16200000">
            <a:off x="7425103" y="632661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7" name="椭圆 26"/>
          <p:cNvSpPr/>
          <p:nvPr/>
        </p:nvSpPr>
        <p:spPr>
          <a:xfrm rot="16200000">
            <a:off x="7577503" y="632661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29" name="组合 28"/>
          <p:cNvGrpSpPr/>
          <p:nvPr/>
        </p:nvGrpSpPr>
        <p:grpSpPr>
          <a:xfrm rot="16200000">
            <a:off x="3168871" y="5725664"/>
            <a:ext cx="131822" cy="893822"/>
            <a:chOff x="8419567" y="1293481"/>
            <a:chExt cx="131822" cy="893822"/>
          </a:xfrm>
        </p:grpSpPr>
        <p:sp>
          <p:nvSpPr>
            <p:cNvPr id="30" name="椭圆 29"/>
            <p:cNvSpPr/>
            <p:nvPr/>
          </p:nvSpPr>
          <p:spPr>
            <a:xfrm>
              <a:off x="8419567" y="1293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1" name="椭圆 30"/>
            <p:cNvSpPr/>
            <p:nvPr/>
          </p:nvSpPr>
          <p:spPr>
            <a:xfrm>
              <a:off x="8419567" y="14458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2" name="椭圆 31"/>
            <p:cNvSpPr/>
            <p:nvPr/>
          </p:nvSpPr>
          <p:spPr>
            <a:xfrm>
              <a:off x="8419567" y="15982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3" name="椭圆 32"/>
            <p:cNvSpPr/>
            <p:nvPr/>
          </p:nvSpPr>
          <p:spPr>
            <a:xfrm>
              <a:off x="8419567" y="17506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4" name="椭圆 33"/>
            <p:cNvSpPr/>
            <p:nvPr/>
          </p:nvSpPr>
          <p:spPr>
            <a:xfrm>
              <a:off x="8419567" y="19030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5" name="椭圆 34"/>
            <p:cNvSpPr/>
            <p:nvPr/>
          </p:nvSpPr>
          <p:spPr>
            <a:xfrm>
              <a:off x="8419567" y="2055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43" name="组合 42"/>
          <p:cNvGrpSpPr/>
          <p:nvPr/>
        </p:nvGrpSpPr>
        <p:grpSpPr>
          <a:xfrm rot="16200000">
            <a:off x="2019112" y="5667411"/>
            <a:ext cx="131822" cy="893822"/>
            <a:chOff x="8419567" y="1293481"/>
            <a:chExt cx="131822" cy="893822"/>
          </a:xfrm>
        </p:grpSpPr>
        <p:sp>
          <p:nvSpPr>
            <p:cNvPr id="44" name="椭圆 43"/>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32956" y="4776794"/>
            <a:ext cx="164250" cy="621450"/>
            <a:chOff x="1032956" y="4776794"/>
            <a:chExt cx="164250" cy="621450"/>
          </a:xfrm>
        </p:grpSpPr>
        <p:sp>
          <p:nvSpPr>
            <p:cNvPr id="52" name="矩形 51"/>
            <p:cNvSpPr/>
            <p:nvPr/>
          </p:nvSpPr>
          <p:spPr>
            <a:xfrm>
              <a:off x="1032956" y="47767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矩形 52"/>
            <p:cNvSpPr/>
            <p:nvPr/>
          </p:nvSpPr>
          <p:spPr>
            <a:xfrm>
              <a:off x="1032956" y="49291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矩形 53"/>
            <p:cNvSpPr/>
            <p:nvPr/>
          </p:nvSpPr>
          <p:spPr>
            <a:xfrm>
              <a:off x="1032956" y="50815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矩形 54"/>
            <p:cNvSpPr/>
            <p:nvPr/>
          </p:nvSpPr>
          <p:spPr>
            <a:xfrm>
              <a:off x="1032956" y="52339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58" name="矩形 57"/>
          <p:cNvSpPr/>
          <p:nvPr/>
        </p:nvSpPr>
        <p:spPr>
          <a:xfrm>
            <a:off x="6842346" y="48010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42346" y="49534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6842346" y="51058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842346" y="52582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6994746" y="48010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5" name="矩形 64"/>
          <p:cNvSpPr/>
          <p:nvPr/>
        </p:nvSpPr>
        <p:spPr>
          <a:xfrm>
            <a:off x="6994746" y="49534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6" name="矩形 65"/>
          <p:cNvSpPr/>
          <p:nvPr/>
        </p:nvSpPr>
        <p:spPr>
          <a:xfrm>
            <a:off x="6994746" y="51058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7" name="矩形 66"/>
          <p:cNvSpPr/>
          <p:nvPr/>
        </p:nvSpPr>
        <p:spPr>
          <a:xfrm>
            <a:off x="6994746" y="52582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72" name="矩形 71"/>
          <p:cNvSpPr/>
          <p:nvPr/>
        </p:nvSpPr>
        <p:spPr>
          <a:xfrm>
            <a:off x="7147146" y="5105816"/>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3" name="矩形 72"/>
          <p:cNvSpPr/>
          <p:nvPr/>
        </p:nvSpPr>
        <p:spPr>
          <a:xfrm>
            <a:off x="7147146" y="5258216"/>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8" name="矩形 77"/>
          <p:cNvSpPr/>
          <p:nvPr/>
        </p:nvSpPr>
        <p:spPr>
          <a:xfrm>
            <a:off x="7299546" y="5105814"/>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9" name="矩形 78"/>
          <p:cNvSpPr/>
          <p:nvPr/>
        </p:nvSpPr>
        <p:spPr>
          <a:xfrm>
            <a:off x="7299546" y="5258214"/>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0" name="椭圆 79"/>
          <p:cNvSpPr/>
          <p:nvPr/>
        </p:nvSpPr>
        <p:spPr>
          <a:xfrm rot="16200000">
            <a:off x="7272707" y="6181310"/>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81" name="椭圆 80"/>
          <p:cNvSpPr/>
          <p:nvPr/>
        </p:nvSpPr>
        <p:spPr>
          <a:xfrm rot="16200000">
            <a:off x="7128774" y="6174400"/>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rot="16200000">
            <a:off x="7131610" y="6014415"/>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组合 126"/>
          <p:cNvGrpSpPr/>
          <p:nvPr/>
        </p:nvGrpSpPr>
        <p:grpSpPr>
          <a:xfrm rot="16200000">
            <a:off x="6150193" y="3605329"/>
            <a:ext cx="164250" cy="621450"/>
            <a:chOff x="4578679" y="4492077"/>
            <a:chExt cx="164250" cy="621450"/>
          </a:xfrm>
        </p:grpSpPr>
        <p:sp>
          <p:nvSpPr>
            <p:cNvPr id="114" name="矩形 113"/>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rot="16200000">
            <a:off x="6768008" y="3605329"/>
            <a:ext cx="164250" cy="621450"/>
            <a:chOff x="4899823" y="4871135"/>
            <a:chExt cx="164250" cy="621450"/>
          </a:xfrm>
        </p:grpSpPr>
        <p:sp>
          <p:nvSpPr>
            <p:cNvPr id="118" name="矩形 117"/>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19" name="矩形 118"/>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20" name="矩形 119"/>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21" name="矩形 120"/>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129" name="组合 128"/>
          <p:cNvGrpSpPr/>
          <p:nvPr/>
        </p:nvGrpSpPr>
        <p:grpSpPr>
          <a:xfrm rot="16200000">
            <a:off x="7245368" y="3757729"/>
            <a:ext cx="164250" cy="316650"/>
            <a:chOff x="5436450" y="5168675"/>
            <a:chExt cx="164250" cy="316650"/>
          </a:xfrm>
        </p:grpSpPr>
        <p:sp>
          <p:nvSpPr>
            <p:cNvPr id="122" name="矩形 121"/>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3" name="矩形 122"/>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130" name="组合 129"/>
          <p:cNvGrpSpPr/>
          <p:nvPr/>
        </p:nvGrpSpPr>
        <p:grpSpPr>
          <a:xfrm rot="16200000">
            <a:off x="7566095" y="3757729"/>
            <a:ext cx="164250" cy="316650"/>
            <a:chOff x="5588850" y="5168673"/>
            <a:chExt cx="164250" cy="316650"/>
          </a:xfrm>
        </p:grpSpPr>
        <p:sp>
          <p:nvSpPr>
            <p:cNvPr id="124" name="矩形 123"/>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5" name="矩形 124"/>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135" name="组合 134"/>
          <p:cNvGrpSpPr/>
          <p:nvPr/>
        </p:nvGrpSpPr>
        <p:grpSpPr>
          <a:xfrm>
            <a:off x="1757845" y="4790672"/>
            <a:ext cx="164250" cy="621450"/>
            <a:chOff x="4578679" y="4492077"/>
            <a:chExt cx="164250" cy="621450"/>
          </a:xfrm>
        </p:grpSpPr>
        <p:sp>
          <p:nvSpPr>
            <p:cNvPr id="136" name="矩形 135"/>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p:cNvGrpSpPr/>
          <p:nvPr/>
        </p:nvGrpSpPr>
        <p:grpSpPr>
          <a:xfrm>
            <a:off x="2843998" y="4796597"/>
            <a:ext cx="164250" cy="621450"/>
            <a:chOff x="4899823" y="4871135"/>
            <a:chExt cx="164250" cy="621450"/>
          </a:xfrm>
        </p:grpSpPr>
        <p:sp>
          <p:nvSpPr>
            <p:cNvPr id="141" name="矩形 140"/>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42" name="矩形 141"/>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43" name="矩形 142"/>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44" name="矩形 143"/>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145" name="组合 144"/>
          <p:cNvGrpSpPr/>
          <p:nvPr/>
        </p:nvGrpSpPr>
        <p:grpSpPr>
          <a:xfrm>
            <a:off x="3982677" y="4928623"/>
            <a:ext cx="164250" cy="316650"/>
            <a:chOff x="5436450" y="5168675"/>
            <a:chExt cx="164250" cy="316650"/>
          </a:xfrm>
        </p:grpSpPr>
        <p:sp>
          <p:nvSpPr>
            <p:cNvPr id="146" name="矩形 145"/>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7" name="矩形 146"/>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148" name="组合 147"/>
          <p:cNvGrpSpPr/>
          <p:nvPr/>
        </p:nvGrpSpPr>
        <p:grpSpPr>
          <a:xfrm>
            <a:off x="4965939" y="4928623"/>
            <a:ext cx="164250" cy="316650"/>
            <a:chOff x="5588850" y="5168673"/>
            <a:chExt cx="164250" cy="316650"/>
          </a:xfrm>
        </p:grpSpPr>
        <p:sp>
          <p:nvSpPr>
            <p:cNvPr id="149" name="矩形 148"/>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0" name="矩形 149"/>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151" name="组合 150"/>
          <p:cNvGrpSpPr/>
          <p:nvPr/>
        </p:nvGrpSpPr>
        <p:grpSpPr>
          <a:xfrm rot="16200000">
            <a:off x="4375527" y="5836794"/>
            <a:ext cx="131822" cy="893822"/>
            <a:chOff x="8419567" y="1293481"/>
            <a:chExt cx="131822" cy="893822"/>
          </a:xfrm>
        </p:grpSpPr>
        <p:sp>
          <p:nvSpPr>
            <p:cNvPr id="152" name="椭圆 151"/>
            <p:cNvSpPr/>
            <p:nvPr/>
          </p:nvSpPr>
          <p:spPr>
            <a:xfrm>
              <a:off x="8419567" y="12934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3" name="椭圆 152"/>
            <p:cNvSpPr/>
            <p:nvPr/>
          </p:nvSpPr>
          <p:spPr>
            <a:xfrm>
              <a:off x="8419567" y="14458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4" name="椭圆 153"/>
            <p:cNvSpPr/>
            <p:nvPr/>
          </p:nvSpPr>
          <p:spPr>
            <a:xfrm>
              <a:off x="8419567" y="15982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5" name="椭圆 154"/>
            <p:cNvSpPr/>
            <p:nvPr/>
          </p:nvSpPr>
          <p:spPr>
            <a:xfrm>
              <a:off x="8419567" y="17506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6" name="椭圆 155"/>
            <p:cNvSpPr/>
            <p:nvPr/>
          </p:nvSpPr>
          <p:spPr>
            <a:xfrm>
              <a:off x="8419567" y="19030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7" name="椭圆 156"/>
            <p:cNvSpPr/>
            <p:nvPr/>
          </p:nvSpPr>
          <p:spPr>
            <a:xfrm>
              <a:off x="8419567" y="20554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158" name="组合 157"/>
          <p:cNvGrpSpPr/>
          <p:nvPr/>
        </p:nvGrpSpPr>
        <p:grpSpPr>
          <a:xfrm rot="16200000">
            <a:off x="5332569" y="5836794"/>
            <a:ext cx="131822" cy="893822"/>
            <a:chOff x="8419567" y="1293481"/>
            <a:chExt cx="131822" cy="893822"/>
          </a:xfrm>
        </p:grpSpPr>
        <p:sp>
          <p:nvSpPr>
            <p:cNvPr id="159" name="椭圆 158"/>
            <p:cNvSpPr/>
            <p:nvPr/>
          </p:nvSpPr>
          <p:spPr>
            <a:xfrm>
              <a:off x="8419567" y="12934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0" name="椭圆 159"/>
            <p:cNvSpPr/>
            <p:nvPr/>
          </p:nvSpPr>
          <p:spPr>
            <a:xfrm>
              <a:off x="8419567" y="14458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1" name="椭圆 160"/>
            <p:cNvSpPr/>
            <p:nvPr/>
          </p:nvSpPr>
          <p:spPr>
            <a:xfrm>
              <a:off x="8419567" y="15982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2" name="椭圆 161"/>
            <p:cNvSpPr/>
            <p:nvPr/>
          </p:nvSpPr>
          <p:spPr>
            <a:xfrm>
              <a:off x="8419567" y="17506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3" name="椭圆 162"/>
            <p:cNvSpPr/>
            <p:nvPr/>
          </p:nvSpPr>
          <p:spPr>
            <a:xfrm>
              <a:off x="8419567" y="19030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64" name="椭圆 163"/>
            <p:cNvSpPr/>
            <p:nvPr/>
          </p:nvSpPr>
          <p:spPr>
            <a:xfrm>
              <a:off x="8419567" y="20554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165" name="组合 164"/>
          <p:cNvGrpSpPr/>
          <p:nvPr/>
        </p:nvGrpSpPr>
        <p:grpSpPr>
          <a:xfrm rot="16200000">
            <a:off x="2171512" y="5819811"/>
            <a:ext cx="131822" cy="893822"/>
            <a:chOff x="8419567" y="1293481"/>
            <a:chExt cx="131822" cy="893822"/>
          </a:xfrm>
        </p:grpSpPr>
        <p:sp>
          <p:nvSpPr>
            <p:cNvPr id="166" name="椭圆 165"/>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2" name="组合 171"/>
          <p:cNvGrpSpPr/>
          <p:nvPr/>
        </p:nvGrpSpPr>
        <p:grpSpPr>
          <a:xfrm rot="16200000">
            <a:off x="2323912" y="5972211"/>
            <a:ext cx="131822" cy="893822"/>
            <a:chOff x="8419567" y="1293481"/>
            <a:chExt cx="131822" cy="893822"/>
          </a:xfrm>
        </p:grpSpPr>
        <p:sp>
          <p:nvSpPr>
            <p:cNvPr id="173" name="椭圆 172"/>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rot="16200000">
            <a:off x="3321271" y="5878064"/>
            <a:ext cx="131822" cy="893822"/>
            <a:chOff x="8419567" y="1293481"/>
            <a:chExt cx="131822" cy="893822"/>
          </a:xfrm>
        </p:grpSpPr>
        <p:sp>
          <p:nvSpPr>
            <p:cNvPr id="180" name="椭圆 179"/>
            <p:cNvSpPr/>
            <p:nvPr/>
          </p:nvSpPr>
          <p:spPr>
            <a:xfrm>
              <a:off x="8419567" y="1293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1" name="椭圆 180"/>
            <p:cNvSpPr/>
            <p:nvPr/>
          </p:nvSpPr>
          <p:spPr>
            <a:xfrm>
              <a:off x="8419567" y="14458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2" name="椭圆 181"/>
            <p:cNvSpPr/>
            <p:nvPr/>
          </p:nvSpPr>
          <p:spPr>
            <a:xfrm>
              <a:off x="8419567" y="15982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3" name="椭圆 182"/>
            <p:cNvSpPr/>
            <p:nvPr/>
          </p:nvSpPr>
          <p:spPr>
            <a:xfrm>
              <a:off x="8419567" y="17506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4" name="椭圆 183"/>
            <p:cNvSpPr/>
            <p:nvPr/>
          </p:nvSpPr>
          <p:spPr>
            <a:xfrm>
              <a:off x="8419567" y="19030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5" name="椭圆 184"/>
            <p:cNvSpPr/>
            <p:nvPr/>
          </p:nvSpPr>
          <p:spPr>
            <a:xfrm>
              <a:off x="8419567" y="2055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186" name="组合 185"/>
          <p:cNvGrpSpPr/>
          <p:nvPr/>
        </p:nvGrpSpPr>
        <p:grpSpPr>
          <a:xfrm rot="16200000">
            <a:off x="1630564" y="3596437"/>
            <a:ext cx="164250" cy="621450"/>
            <a:chOff x="4231207" y="4295336"/>
            <a:chExt cx="164250" cy="621450"/>
          </a:xfrm>
        </p:grpSpPr>
        <p:sp>
          <p:nvSpPr>
            <p:cNvPr id="187" name="矩形 186"/>
            <p:cNvSpPr/>
            <p:nvPr/>
          </p:nvSpPr>
          <p:spPr>
            <a:xfrm>
              <a:off x="4231207" y="42953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8" name="矩形 187"/>
            <p:cNvSpPr/>
            <p:nvPr/>
          </p:nvSpPr>
          <p:spPr>
            <a:xfrm>
              <a:off x="4231207" y="44477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9" name="矩形 188"/>
            <p:cNvSpPr/>
            <p:nvPr/>
          </p:nvSpPr>
          <p:spPr>
            <a:xfrm>
              <a:off x="4231207" y="46001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0" name="矩形 189"/>
            <p:cNvSpPr/>
            <p:nvPr/>
          </p:nvSpPr>
          <p:spPr>
            <a:xfrm>
              <a:off x="4231207" y="47525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191" name="组合 190"/>
          <p:cNvGrpSpPr/>
          <p:nvPr/>
        </p:nvGrpSpPr>
        <p:grpSpPr>
          <a:xfrm rot="16200000">
            <a:off x="2248631" y="3596437"/>
            <a:ext cx="164250" cy="621450"/>
            <a:chOff x="4578679" y="4492077"/>
            <a:chExt cx="164250" cy="621450"/>
          </a:xfrm>
        </p:grpSpPr>
        <p:sp>
          <p:nvSpPr>
            <p:cNvPr id="192" name="矩形 191"/>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6" name="组合 195"/>
          <p:cNvGrpSpPr/>
          <p:nvPr/>
        </p:nvGrpSpPr>
        <p:grpSpPr>
          <a:xfrm rot="16200000">
            <a:off x="2866446" y="3596437"/>
            <a:ext cx="164250" cy="621450"/>
            <a:chOff x="4899823" y="4871135"/>
            <a:chExt cx="164250" cy="621450"/>
          </a:xfrm>
        </p:grpSpPr>
        <p:sp>
          <p:nvSpPr>
            <p:cNvPr id="197" name="矩形 196"/>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8" name="矩形 197"/>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9" name="矩形 198"/>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00" name="矩形 199"/>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201" name="组合 200"/>
          <p:cNvGrpSpPr/>
          <p:nvPr/>
        </p:nvGrpSpPr>
        <p:grpSpPr>
          <a:xfrm rot="16200000">
            <a:off x="3343806" y="3748837"/>
            <a:ext cx="164250" cy="316650"/>
            <a:chOff x="5436450" y="5168675"/>
            <a:chExt cx="164250" cy="316650"/>
          </a:xfrm>
        </p:grpSpPr>
        <p:sp>
          <p:nvSpPr>
            <p:cNvPr id="202" name="矩形 201"/>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3" name="矩形 202"/>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204" name="组合 203"/>
          <p:cNvGrpSpPr/>
          <p:nvPr/>
        </p:nvGrpSpPr>
        <p:grpSpPr>
          <a:xfrm rot="16200000">
            <a:off x="3664533" y="3748837"/>
            <a:ext cx="164250" cy="316650"/>
            <a:chOff x="5588850" y="5168673"/>
            <a:chExt cx="164250" cy="316650"/>
          </a:xfrm>
        </p:grpSpPr>
        <p:sp>
          <p:nvSpPr>
            <p:cNvPr id="205" name="矩形 204"/>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6" name="矩形 205"/>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207" name="组合 206"/>
          <p:cNvGrpSpPr/>
          <p:nvPr/>
        </p:nvGrpSpPr>
        <p:grpSpPr>
          <a:xfrm>
            <a:off x="1952580" y="4790672"/>
            <a:ext cx="164250" cy="621450"/>
            <a:chOff x="4578679" y="4492077"/>
            <a:chExt cx="164250" cy="621450"/>
          </a:xfrm>
        </p:grpSpPr>
        <p:sp>
          <p:nvSpPr>
            <p:cNvPr id="208" name="矩形 207"/>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2" name="组合 211"/>
          <p:cNvGrpSpPr/>
          <p:nvPr/>
        </p:nvGrpSpPr>
        <p:grpSpPr>
          <a:xfrm>
            <a:off x="2375911" y="4790672"/>
            <a:ext cx="164250" cy="621450"/>
            <a:chOff x="4578679" y="4492077"/>
            <a:chExt cx="164250" cy="621450"/>
          </a:xfrm>
        </p:grpSpPr>
        <p:sp>
          <p:nvSpPr>
            <p:cNvPr id="213" name="矩形 212"/>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矩形 213"/>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矩形 214"/>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2" name="组合 281"/>
          <p:cNvGrpSpPr/>
          <p:nvPr/>
        </p:nvGrpSpPr>
        <p:grpSpPr>
          <a:xfrm>
            <a:off x="3080821" y="4796597"/>
            <a:ext cx="164250" cy="621450"/>
            <a:chOff x="4899823" y="4871135"/>
            <a:chExt cx="164250" cy="621450"/>
          </a:xfrm>
        </p:grpSpPr>
        <p:sp>
          <p:nvSpPr>
            <p:cNvPr id="283" name="矩形 282"/>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4" name="矩形 283"/>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5" name="矩形 284"/>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6" name="矩形 285"/>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287" name="组合 286"/>
          <p:cNvGrpSpPr/>
          <p:nvPr/>
        </p:nvGrpSpPr>
        <p:grpSpPr>
          <a:xfrm>
            <a:off x="3491046" y="4796597"/>
            <a:ext cx="164250" cy="621450"/>
            <a:chOff x="4899823" y="4871135"/>
            <a:chExt cx="164250" cy="621450"/>
          </a:xfrm>
        </p:grpSpPr>
        <p:sp>
          <p:nvSpPr>
            <p:cNvPr id="288" name="矩形 287"/>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9" name="矩形 288"/>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90" name="矩形 289"/>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91" name="矩形 290"/>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292" name="组合 291"/>
          <p:cNvGrpSpPr/>
          <p:nvPr/>
        </p:nvGrpSpPr>
        <p:grpSpPr>
          <a:xfrm>
            <a:off x="4245148" y="4928623"/>
            <a:ext cx="164250" cy="316650"/>
            <a:chOff x="5436450" y="5168675"/>
            <a:chExt cx="164250" cy="316650"/>
          </a:xfrm>
        </p:grpSpPr>
        <p:sp>
          <p:nvSpPr>
            <p:cNvPr id="293" name="矩形 292"/>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94" name="矩形 293"/>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295" name="组合 294"/>
          <p:cNvGrpSpPr/>
          <p:nvPr/>
        </p:nvGrpSpPr>
        <p:grpSpPr>
          <a:xfrm>
            <a:off x="4642414" y="4928623"/>
            <a:ext cx="164250" cy="316650"/>
            <a:chOff x="5436450" y="5168675"/>
            <a:chExt cx="164250" cy="316650"/>
          </a:xfrm>
        </p:grpSpPr>
        <p:sp>
          <p:nvSpPr>
            <p:cNvPr id="296" name="矩形 295"/>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7" name="矩形 296"/>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8" name="组合 297"/>
          <p:cNvGrpSpPr/>
          <p:nvPr/>
        </p:nvGrpSpPr>
        <p:grpSpPr>
          <a:xfrm>
            <a:off x="5235791" y="4928623"/>
            <a:ext cx="164250" cy="316650"/>
            <a:chOff x="5588850" y="5168673"/>
            <a:chExt cx="164250" cy="316650"/>
          </a:xfrm>
        </p:grpSpPr>
        <p:sp>
          <p:nvSpPr>
            <p:cNvPr id="299" name="矩形 298"/>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0" name="矩形 299"/>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301" name="组合 300"/>
          <p:cNvGrpSpPr/>
          <p:nvPr/>
        </p:nvGrpSpPr>
        <p:grpSpPr>
          <a:xfrm>
            <a:off x="5736848" y="4928623"/>
            <a:ext cx="164250" cy="316650"/>
            <a:chOff x="5588850" y="5168673"/>
            <a:chExt cx="164250" cy="316650"/>
          </a:xfrm>
        </p:grpSpPr>
        <p:sp>
          <p:nvSpPr>
            <p:cNvPr id="302" name="矩形 301"/>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3" name="矩形 302"/>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05" name="文本框 304"/>
          <p:cNvSpPr txBox="1"/>
          <p:nvPr/>
        </p:nvSpPr>
        <p:spPr>
          <a:xfrm>
            <a:off x="5359315" y="4857530"/>
            <a:ext cx="343364" cy="369332"/>
          </a:xfrm>
          <a:prstGeom prst="rect">
            <a:avLst/>
          </a:prstGeom>
          <a:noFill/>
        </p:spPr>
        <p:txBody>
          <a:bodyPr wrap="none" rtlCol="0">
            <a:spAutoFit/>
          </a:bodyPr>
          <a:lstStyle/>
          <a:p>
            <a:r>
              <a:rPr lang="en-US" altLang="zh-CN" dirty="0"/>
              <a:t>…</a:t>
            </a:r>
            <a:endParaRPr lang="zh-CN" altLang="en-US" dirty="0"/>
          </a:p>
        </p:txBody>
      </p:sp>
      <p:sp>
        <p:nvSpPr>
          <p:cNvPr id="306" name="文本框 303"/>
          <p:cNvSpPr txBox="1"/>
          <p:nvPr/>
        </p:nvSpPr>
        <p:spPr>
          <a:xfrm>
            <a:off x="4357713" y="4871948"/>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307" name="文本框 303"/>
          <p:cNvSpPr txBox="1"/>
          <p:nvPr/>
        </p:nvSpPr>
        <p:spPr>
          <a:xfrm>
            <a:off x="3196633" y="4894883"/>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308" name="文本框 303"/>
          <p:cNvSpPr txBox="1"/>
          <p:nvPr/>
        </p:nvSpPr>
        <p:spPr>
          <a:xfrm>
            <a:off x="2055424" y="4878540"/>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309" name="矩形 308"/>
              <p:cNvSpPr/>
              <p:nvPr/>
            </p:nvSpPr>
            <p:spPr>
              <a:xfrm>
                <a:off x="3561403" y="6405872"/>
                <a:ext cx="2689069" cy="369332"/>
              </a:xfrm>
              <a:prstGeom prst="rect">
                <a:avLst/>
              </a:prstGeom>
            </p:spPr>
            <p:txBody>
              <a:bodyPr wrap="none">
                <a:spAutoFit/>
              </a:bodyPr>
              <a:lstStyle/>
              <a:p>
                <a:r>
                  <a:rPr lang="zh-CN" altLang="en-US" b="0" dirty="0">
                    <a:solidFill>
                      <a:srgbClr val="FFC000"/>
                    </a:solidFill>
                    <a:latin typeface="微软雅黑" panose="020B0503020204020204" pitchFamily="34" charset="-122"/>
                    <a:ea typeface="微软雅黑" panose="020B0503020204020204" pitchFamily="34" charset="-122"/>
                  </a:rPr>
                  <a:t>用户历史交互商品特征</a:t>
                </a:r>
                <a14:m>
                  <m:oMath xmlns:m="http://schemas.openxmlformats.org/officeDocument/2006/math">
                    <m:sSub>
                      <m:sSubPr>
                        <m:ctrlPr>
                          <a:rPr lang="en-US" altLang="zh-CN" b="0" i="1" smtClean="0">
                            <a:solidFill>
                              <a:srgbClr val="FFC000"/>
                            </a:solidFill>
                            <a:latin typeface="Cambria Math" panose="02040503050406030204" pitchFamily="18" charset="0"/>
                          </a:rPr>
                        </m:ctrlPr>
                      </m:sSubPr>
                      <m:e>
                        <m:r>
                          <a:rPr lang="en-US" altLang="zh-CN" b="0" i="1" smtClean="0">
                            <a:solidFill>
                              <a:srgbClr val="FFC000"/>
                            </a:solidFill>
                            <a:latin typeface="Cambria Math" panose="02040503050406030204" pitchFamily="18" charset="0"/>
                          </a:rPr>
                          <m:t>𝐼</m:t>
                        </m:r>
                      </m:e>
                      <m:sub>
                        <m:r>
                          <a:rPr lang="en-US" altLang="zh-CN" b="0" i="1" smtClean="0">
                            <a:solidFill>
                              <a:srgbClr val="FFC000"/>
                            </a:solidFill>
                            <a:latin typeface="Cambria Math" panose="02040503050406030204" pitchFamily="18" charset="0"/>
                          </a:rPr>
                          <m:t>𝑢</m:t>
                        </m:r>
                      </m:sub>
                    </m:sSub>
                  </m:oMath>
                </a14:m>
                <a:endParaRPr lang="zh-CN" altLang="en-US" dirty="0">
                  <a:solidFill>
                    <a:srgbClr val="FFC000"/>
                  </a:solidFill>
                </a:endParaRPr>
              </a:p>
            </p:txBody>
          </p:sp>
        </mc:Choice>
        <mc:Fallback xmlns="">
          <p:sp>
            <p:nvSpPr>
              <p:cNvPr id="309" name="矩形 308"/>
              <p:cNvSpPr>
                <a:spLocks noRot="1" noChangeAspect="1" noMove="1" noResize="1" noEditPoints="1" noAdjustHandles="1" noChangeArrowheads="1" noChangeShapeType="1" noTextEdit="1"/>
              </p:cNvSpPr>
              <p:nvPr/>
            </p:nvSpPr>
            <p:spPr>
              <a:xfrm>
                <a:off x="3561403" y="6405872"/>
                <a:ext cx="2689069" cy="369332"/>
              </a:xfrm>
              <a:prstGeom prst="rect">
                <a:avLst/>
              </a:prstGeom>
              <a:blipFill rotWithShape="0">
                <a:blip r:embed="rId3"/>
                <a:stretch>
                  <a:fillRect l="-1814" t="-11667"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0" name="矩形 309"/>
              <p:cNvSpPr/>
              <p:nvPr/>
            </p:nvSpPr>
            <p:spPr>
              <a:xfrm>
                <a:off x="56409" y="6060164"/>
                <a:ext cx="1107996" cy="646331"/>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用户画像</a:t>
                </a:r>
                <a:endParaRPr lang="en-US" altLang="zh-CN" dirty="0">
                  <a:solidFill>
                    <a:srgbClr val="C00000"/>
                  </a:solidFill>
                  <a:latin typeface="微软雅黑" panose="020B0503020204020204" pitchFamily="34" charset="-122"/>
                  <a:ea typeface="微软雅黑" panose="020B0503020204020204" pitchFamily="34" charset="-122"/>
                </a:endParaRPr>
              </a:p>
              <a:p>
                <a:r>
                  <a:rPr lang="zh-CN" altLang="en-US" dirty="0">
                    <a:solidFill>
                      <a:srgbClr val="C00000"/>
                    </a:solidFill>
                    <a:latin typeface="微软雅黑" panose="020B0503020204020204" pitchFamily="34" charset="-122"/>
                    <a:ea typeface="微软雅黑" panose="020B0503020204020204" pitchFamily="34" charset="-122"/>
                  </a:rPr>
                  <a:t>特征</a:t>
                </a:r>
                <a14:m>
                  <m:oMath xmlns:m="http://schemas.openxmlformats.org/officeDocument/2006/math">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𝑃</m:t>
                        </m:r>
                      </m:e>
                      <m:sub>
                        <m:r>
                          <a:rPr lang="en-US" altLang="zh-CN" b="0" i="1" smtClean="0">
                            <a:solidFill>
                              <a:srgbClr val="C00000"/>
                            </a:solidFill>
                            <a:latin typeface="Cambria Math" panose="02040503050406030204" pitchFamily="18" charset="0"/>
                          </a:rPr>
                          <m:t>𝑢</m:t>
                        </m:r>
                      </m:sub>
                    </m:sSub>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10" name="矩形 309"/>
              <p:cNvSpPr>
                <a:spLocks noRot="1" noChangeAspect="1" noMove="1" noResize="1" noEditPoints="1" noAdjustHandles="1" noChangeArrowheads="1" noChangeShapeType="1" noTextEdit="1"/>
              </p:cNvSpPr>
              <p:nvPr/>
            </p:nvSpPr>
            <p:spPr>
              <a:xfrm>
                <a:off x="56409" y="6060164"/>
                <a:ext cx="1107996" cy="646331"/>
              </a:xfrm>
              <a:prstGeom prst="rect">
                <a:avLst/>
              </a:prstGeom>
              <a:blipFill rotWithShape="0">
                <a:blip r:embed="rId4"/>
                <a:stretch>
                  <a:fillRect l="-4396" t="-4717" r="-4945"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1" name="矩形 310"/>
              <p:cNvSpPr/>
              <p:nvPr/>
            </p:nvSpPr>
            <p:spPr>
              <a:xfrm>
                <a:off x="7682051" y="6077261"/>
                <a:ext cx="1338828" cy="646331"/>
              </a:xfrm>
              <a:prstGeom prst="rect">
                <a:avLst/>
              </a:prstGeom>
            </p:spPr>
            <p:txBody>
              <a:bodyPr wrap="none">
                <a:spAutoFit/>
              </a:bodyPr>
              <a:lstStyle/>
              <a:p>
                <a:r>
                  <a:rPr lang="zh-CN" altLang="en-US" dirty="0">
                    <a:solidFill>
                      <a:srgbClr val="0070C0"/>
                    </a:solidFill>
                    <a:latin typeface="微软雅黑" panose="020B0503020204020204" pitchFamily="34" charset="-122"/>
                    <a:ea typeface="微软雅黑" panose="020B0503020204020204" pitchFamily="34" charset="-122"/>
                  </a:rPr>
                  <a:t>预测兴趣的</a:t>
                </a:r>
                <a:endParaRPr lang="en-US" altLang="zh-CN" dirty="0">
                  <a:solidFill>
                    <a:srgbClr val="0070C0"/>
                  </a:solidFill>
                  <a:latin typeface="微软雅黑" panose="020B0503020204020204" pitchFamily="34" charset="-122"/>
                  <a:ea typeface="微软雅黑" panose="020B0503020204020204" pitchFamily="34" charset="-122"/>
                </a:endParaRPr>
              </a:p>
              <a:p>
                <a:r>
                  <a:rPr lang="zh-CN" altLang="en-US" dirty="0">
                    <a:solidFill>
                      <a:srgbClr val="0070C0"/>
                    </a:solidFill>
                    <a:latin typeface="微软雅黑" panose="020B0503020204020204" pitchFamily="34" charset="-122"/>
                    <a:ea typeface="微软雅黑" panose="020B0503020204020204" pitchFamily="34" charset="-122"/>
                  </a:rPr>
                  <a:t>商品特征</a:t>
                </a:r>
                <a14:m>
                  <m:oMath xmlns:m="http://schemas.openxmlformats.org/officeDocument/2006/math">
                    <m:sSub>
                      <m:sSubPr>
                        <m:ctrlPr>
                          <a:rPr lang="en-US" altLang="zh-CN" b="0" i="1" dirty="0" smtClean="0">
                            <a:solidFill>
                              <a:srgbClr val="0070C0"/>
                            </a:solidFill>
                            <a:latin typeface="Cambria Math" panose="02040503050406030204" pitchFamily="18" charset="0"/>
                          </a:rPr>
                        </m:ctrlPr>
                      </m:sSubPr>
                      <m:e>
                        <m:r>
                          <a:rPr lang="en-US" altLang="zh-CN" b="0" i="1" dirty="0" smtClean="0">
                            <a:solidFill>
                              <a:srgbClr val="0070C0"/>
                            </a:solidFill>
                            <a:latin typeface="Cambria Math" panose="02040503050406030204" pitchFamily="18" charset="0"/>
                          </a:rPr>
                          <m:t>𝐹</m:t>
                        </m:r>
                      </m:e>
                      <m:sub>
                        <m:r>
                          <a:rPr lang="en-US" altLang="zh-CN" b="0" i="1" dirty="0" smtClean="0">
                            <a:solidFill>
                              <a:srgbClr val="0070C0"/>
                            </a:solidFill>
                            <a:latin typeface="Cambria Math" panose="02040503050406030204" pitchFamily="18" charset="0"/>
                          </a:rPr>
                          <m:t>𝑖</m:t>
                        </m:r>
                      </m:sub>
                    </m:sSub>
                  </m:oMath>
                </a14:m>
                <a:endParaRPr lang="zh-CN" altLang="en-US" dirty="0"/>
              </a:p>
            </p:txBody>
          </p:sp>
        </mc:Choice>
        <mc:Fallback xmlns="">
          <p:sp>
            <p:nvSpPr>
              <p:cNvPr id="311" name="矩形 310"/>
              <p:cNvSpPr>
                <a:spLocks noRot="1" noChangeAspect="1" noMove="1" noResize="1" noEditPoints="1" noAdjustHandles="1" noChangeArrowheads="1" noChangeShapeType="1" noTextEdit="1"/>
              </p:cNvSpPr>
              <p:nvPr/>
            </p:nvSpPr>
            <p:spPr>
              <a:xfrm>
                <a:off x="7682051" y="6077261"/>
                <a:ext cx="1338828" cy="646331"/>
              </a:xfrm>
              <a:prstGeom prst="rect">
                <a:avLst/>
              </a:prstGeom>
              <a:blipFill rotWithShape="0">
                <a:blip r:embed="rId5"/>
                <a:stretch>
                  <a:fillRect l="-3636" t="-5660" r="-4091" b="-13208"/>
                </a:stretch>
              </a:blipFill>
            </p:spPr>
            <p:txBody>
              <a:bodyPr/>
              <a:lstStyle/>
              <a:p>
                <a:r>
                  <a:rPr lang="zh-CN" altLang="en-US">
                    <a:noFill/>
                  </a:rPr>
                  <a:t> </a:t>
                </a:r>
              </a:p>
            </p:txBody>
          </p:sp>
        </mc:Fallback>
      </mc:AlternateContent>
      <p:sp>
        <p:nvSpPr>
          <p:cNvPr id="312" name="矩形 311"/>
          <p:cNvSpPr/>
          <p:nvPr/>
        </p:nvSpPr>
        <p:spPr>
          <a:xfrm>
            <a:off x="43558" y="5968405"/>
            <a:ext cx="1383299" cy="836817"/>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3" name="矩形 312"/>
          <p:cNvSpPr/>
          <p:nvPr/>
        </p:nvSpPr>
        <p:spPr>
          <a:xfrm>
            <a:off x="6687263" y="5943575"/>
            <a:ext cx="2333616" cy="803969"/>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4" name="矩形 313"/>
          <p:cNvSpPr/>
          <p:nvPr/>
        </p:nvSpPr>
        <p:spPr>
          <a:xfrm>
            <a:off x="1604848" y="5959941"/>
            <a:ext cx="4576425" cy="813526"/>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cxnSp>
        <p:nvCxnSpPr>
          <p:cNvPr id="316" name="直接箭头连接符 315"/>
          <p:cNvCxnSpPr/>
          <p:nvPr/>
        </p:nvCxnSpPr>
        <p:spPr>
          <a:xfrm flipV="1">
            <a:off x="1092224" y="5378254"/>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8" name="直接箭头连接符 317"/>
          <p:cNvCxnSpPr/>
          <p:nvPr/>
        </p:nvCxnSpPr>
        <p:spPr>
          <a:xfrm flipV="1">
            <a:off x="2235224" y="5378248"/>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9" name="直接箭头连接符 318"/>
          <p:cNvCxnSpPr/>
          <p:nvPr/>
        </p:nvCxnSpPr>
        <p:spPr>
          <a:xfrm flipV="1">
            <a:off x="3403628" y="5378248"/>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0" name="直接箭头连接符 319"/>
          <p:cNvCxnSpPr/>
          <p:nvPr/>
        </p:nvCxnSpPr>
        <p:spPr>
          <a:xfrm flipV="1">
            <a:off x="4394234" y="5386717"/>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1" name="直接箭头连接符 320"/>
          <p:cNvCxnSpPr/>
          <p:nvPr/>
        </p:nvCxnSpPr>
        <p:spPr>
          <a:xfrm flipV="1">
            <a:off x="5469503" y="5369781"/>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2" name="直接箭头连接符 321"/>
          <p:cNvCxnSpPr/>
          <p:nvPr/>
        </p:nvCxnSpPr>
        <p:spPr>
          <a:xfrm flipV="1">
            <a:off x="7357577" y="5352847"/>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 name="矩形 3"/>
          <p:cNvSpPr/>
          <p:nvPr/>
        </p:nvSpPr>
        <p:spPr>
          <a:xfrm>
            <a:off x="750881" y="5530366"/>
            <a:ext cx="7055663"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Embedding Layer</a:t>
            </a:r>
            <a:endParaRPr lang="zh-CN" altLang="en-US" dirty="0"/>
          </a:p>
        </p:txBody>
      </p:sp>
      <p:grpSp>
        <p:nvGrpSpPr>
          <p:cNvPr id="329" name="组合 328"/>
          <p:cNvGrpSpPr/>
          <p:nvPr/>
        </p:nvGrpSpPr>
        <p:grpSpPr>
          <a:xfrm rot="16200000">
            <a:off x="2171512" y="5819811"/>
            <a:ext cx="131822" cy="893822"/>
            <a:chOff x="8419567" y="1293481"/>
            <a:chExt cx="131822" cy="893822"/>
          </a:xfrm>
        </p:grpSpPr>
        <p:sp>
          <p:nvSpPr>
            <p:cNvPr id="330" name="椭圆 329"/>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7" name="直接箭头连接符 336"/>
          <p:cNvCxnSpPr>
            <a:stCxn id="52" idx="0"/>
          </p:cNvCxnSpPr>
          <p:nvPr/>
        </p:nvCxnSpPr>
        <p:spPr>
          <a:xfrm flipV="1">
            <a:off x="1115081" y="4056796"/>
            <a:ext cx="458194" cy="7199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8" name="直接箭头连接符 337"/>
          <p:cNvCxnSpPr/>
          <p:nvPr/>
        </p:nvCxnSpPr>
        <p:spPr>
          <a:xfrm flipV="1">
            <a:off x="2219575" y="4082195"/>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9" name="直接箭头连接符 338"/>
          <p:cNvCxnSpPr/>
          <p:nvPr/>
        </p:nvCxnSpPr>
        <p:spPr>
          <a:xfrm flipH="1" flipV="1">
            <a:off x="2919693" y="4056794"/>
            <a:ext cx="468286" cy="745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0" name="直接箭头连接符 339"/>
          <p:cNvCxnSpPr/>
          <p:nvPr/>
        </p:nvCxnSpPr>
        <p:spPr>
          <a:xfrm flipH="1" flipV="1">
            <a:off x="3529293" y="4056794"/>
            <a:ext cx="849292" cy="7538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1" name="直接箭头连接符 340"/>
          <p:cNvCxnSpPr/>
          <p:nvPr/>
        </p:nvCxnSpPr>
        <p:spPr>
          <a:xfrm flipH="1" flipV="1">
            <a:off x="4126349" y="3989287"/>
            <a:ext cx="1327505" cy="8044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2" name="直接箭头连接符 341"/>
          <p:cNvCxnSpPr/>
          <p:nvPr/>
        </p:nvCxnSpPr>
        <p:spPr>
          <a:xfrm flipV="1">
            <a:off x="7341928" y="4056794"/>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 name="矩形 9"/>
          <p:cNvSpPr/>
          <p:nvPr/>
        </p:nvSpPr>
        <p:spPr>
          <a:xfrm>
            <a:off x="965867" y="4313188"/>
            <a:ext cx="4833629"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Pooling layer</a:t>
            </a:r>
            <a:endParaRPr lang="zh-CN" altLang="en-US" dirty="0"/>
          </a:p>
        </p:txBody>
      </p:sp>
      <p:sp>
        <p:nvSpPr>
          <p:cNvPr id="15" name="矩形 14"/>
          <p:cNvSpPr/>
          <p:nvPr/>
        </p:nvSpPr>
        <p:spPr>
          <a:xfrm>
            <a:off x="6416360" y="4164142"/>
            <a:ext cx="1556649"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Pooling layer</a:t>
            </a:r>
            <a:endParaRPr lang="zh-CN" altLang="en-US" dirty="0"/>
          </a:p>
        </p:txBody>
      </p:sp>
      <p:cxnSp>
        <p:nvCxnSpPr>
          <p:cNvPr id="349" name="直接连接符 348"/>
          <p:cNvCxnSpPr>
            <a:stCxn id="7" idx="1"/>
            <a:endCxn id="8" idx="1"/>
          </p:cNvCxnSpPr>
          <p:nvPr/>
        </p:nvCxnSpPr>
        <p:spPr>
          <a:xfrm flipV="1">
            <a:off x="1008610" y="2795802"/>
            <a:ext cx="221674" cy="708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0" name="直接连接符 349"/>
          <p:cNvCxnSpPr>
            <a:stCxn id="8" idx="1"/>
            <a:endCxn id="9" idx="1"/>
          </p:cNvCxnSpPr>
          <p:nvPr/>
        </p:nvCxnSpPr>
        <p:spPr>
          <a:xfrm flipV="1">
            <a:off x="1230284" y="2186667"/>
            <a:ext cx="407324" cy="609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直接连接符 352"/>
          <p:cNvCxnSpPr>
            <a:stCxn id="7" idx="3"/>
            <a:endCxn id="8" idx="3"/>
          </p:cNvCxnSpPr>
          <p:nvPr/>
        </p:nvCxnSpPr>
        <p:spPr>
          <a:xfrm flipH="1" flipV="1">
            <a:off x="3629893" y="2795802"/>
            <a:ext cx="227212" cy="708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6" name="直接连接符 355"/>
          <p:cNvCxnSpPr>
            <a:stCxn id="8" idx="3"/>
            <a:endCxn id="9" idx="3"/>
          </p:cNvCxnSpPr>
          <p:nvPr/>
        </p:nvCxnSpPr>
        <p:spPr>
          <a:xfrm flipH="1" flipV="1">
            <a:off x="3067398" y="2186667"/>
            <a:ext cx="562495" cy="609135"/>
          </a:xfrm>
          <a:prstGeom prst="line">
            <a:avLst/>
          </a:prstGeom>
        </p:spPr>
        <p:style>
          <a:lnRef idx="1">
            <a:schemeClr val="accent1"/>
          </a:lnRef>
          <a:fillRef idx="0">
            <a:schemeClr val="accent1"/>
          </a:fillRef>
          <a:effectRef idx="0">
            <a:schemeClr val="accent1"/>
          </a:effectRef>
          <a:fontRef idx="minor">
            <a:schemeClr val="tx1"/>
          </a:fontRef>
        </p:style>
      </p:cxnSp>
      <p:sp>
        <p:nvSpPr>
          <p:cNvPr id="359" name="矩形 358"/>
          <p:cNvSpPr/>
          <p:nvPr/>
        </p:nvSpPr>
        <p:spPr>
          <a:xfrm>
            <a:off x="5395239" y="3333341"/>
            <a:ext cx="2848495"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ReLU</a:t>
            </a:r>
            <a:endParaRPr lang="zh-CN" altLang="en-US" dirty="0"/>
          </a:p>
        </p:txBody>
      </p:sp>
      <p:sp>
        <p:nvSpPr>
          <p:cNvPr id="360" name="矩形 359"/>
          <p:cNvSpPr/>
          <p:nvPr/>
        </p:nvSpPr>
        <p:spPr>
          <a:xfrm>
            <a:off x="5616913" y="2625172"/>
            <a:ext cx="2399609"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ReLU</a:t>
            </a:r>
            <a:endParaRPr lang="zh-CN" altLang="en-US" dirty="0"/>
          </a:p>
        </p:txBody>
      </p:sp>
      <p:sp>
        <p:nvSpPr>
          <p:cNvPr id="361" name="矩形 360"/>
          <p:cNvSpPr/>
          <p:nvPr/>
        </p:nvSpPr>
        <p:spPr>
          <a:xfrm>
            <a:off x="6024237" y="2016037"/>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Full-connect</a:t>
            </a:r>
            <a:endParaRPr lang="zh-CN" altLang="en-US" dirty="0"/>
          </a:p>
        </p:txBody>
      </p:sp>
      <p:cxnSp>
        <p:nvCxnSpPr>
          <p:cNvPr id="362" name="直接连接符 361"/>
          <p:cNvCxnSpPr>
            <a:stCxn id="359" idx="1"/>
            <a:endCxn id="360" idx="1"/>
          </p:cNvCxnSpPr>
          <p:nvPr/>
        </p:nvCxnSpPr>
        <p:spPr>
          <a:xfrm flipV="1">
            <a:off x="5395239" y="2812209"/>
            <a:ext cx="221674" cy="708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接连接符 362"/>
          <p:cNvCxnSpPr>
            <a:stCxn id="360" idx="1"/>
            <a:endCxn id="361" idx="1"/>
          </p:cNvCxnSpPr>
          <p:nvPr/>
        </p:nvCxnSpPr>
        <p:spPr>
          <a:xfrm flipV="1">
            <a:off x="5616913" y="2203074"/>
            <a:ext cx="407324" cy="609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直接连接符 364"/>
          <p:cNvCxnSpPr>
            <a:stCxn id="360" idx="3"/>
            <a:endCxn id="361" idx="3"/>
          </p:cNvCxnSpPr>
          <p:nvPr/>
        </p:nvCxnSpPr>
        <p:spPr>
          <a:xfrm flipH="1" flipV="1">
            <a:off x="7454027" y="2203074"/>
            <a:ext cx="562495" cy="609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直接连接符 366"/>
          <p:cNvCxnSpPr>
            <a:stCxn id="9" idx="0"/>
            <a:endCxn id="11" idx="1"/>
          </p:cNvCxnSpPr>
          <p:nvPr/>
        </p:nvCxnSpPr>
        <p:spPr>
          <a:xfrm flipV="1">
            <a:off x="2352503" y="1592081"/>
            <a:ext cx="1458403" cy="407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直接连接符 367"/>
          <p:cNvCxnSpPr>
            <a:stCxn id="361" idx="0"/>
            <a:endCxn id="11" idx="3"/>
          </p:cNvCxnSpPr>
          <p:nvPr/>
        </p:nvCxnSpPr>
        <p:spPr>
          <a:xfrm flipH="1" flipV="1">
            <a:off x="5240696" y="1592081"/>
            <a:ext cx="1498436" cy="423956"/>
          </a:xfrm>
          <a:prstGeom prst="line">
            <a:avLst/>
          </a:prstGeom>
        </p:spPr>
        <p:style>
          <a:lnRef idx="1">
            <a:schemeClr val="accent1"/>
          </a:lnRef>
          <a:fillRef idx="0">
            <a:schemeClr val="accent1"/>
          </a:fillRef>
          <a:effectRef idx="0">
            <a:schemeClr val="accent1"/>
          </a:effectRef>
          <a:fontRef idx="minor">
            <a:schemeClr val="tx1"/>
          </a:fontRef>
        </p:style>
      </p:cxnSp>
      <p:sp>
        <p:nvSpPr>
          <p:cNvPr id="372" name="矩形 371"/>
          <p:cNvSpPr/>
          <p:nvPr/>
        </p:nvSpPr>
        <p:spPr>
          <a:xfrm>
            <a:off x="4431149" y="686338"/>
            <a:ext cx="1795244"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Logistic</a:t>
            </a:r>
            <a:r>
              <a:rPr lang="zh-CN" altLang="en-US" dirty="0"/>
              <a:t> </a:t>
            </a:r>
            <a:r>
              <a:rPr lang="en-US" altLang="zh-CN" dirty="0"/>
              <a:t>train loss</a:t>
            </a:r>
          </a:p>
        </p:txBody>
      </p:sp>
      <mc:AlternateContent xmlns:mc="http://schemas.openxmlformats.org/markup-compatibility/2006" xmlns:a14="http://schemas.microsoft.com/office/drawing/2010/main">
        <mc:Choice Requires="a14">
          <p:sp>
            <p:nvSpPr>
              <p:cNvPr id="374" name="矩形 373"/>
              <p:cNvSpPr/>
              <p:nvPr/>
            </p:nvSpPr>
            <p:spPr>
              <a:xfrm>
                <a:off x="2132958" y="1603247"/>
                <a:ext cx="4705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oMath>
                  </m:oMathPara>
                </a14:m>
                <a:endParaRPr lang="zh-CN" altLang="en-US" dirty="0"/>
              </a:p>
            </p:txBody>
          </p:sp>
        </mc:Choice>
        <mc:Fallback xmlns="">
          <p:sp>
            <p:nvSpPr>
              <p:cNvPr id="374" name="矩形 373"/>
              <p:cNvSpPr>
                <a:spLocks noRot="1" noChangeAspect="1" noMove="1" noResize="1" noEditPoints="1" noAdjustHandles="1" noChangeArrowheads="1" noChangeShapeType="1" noTextEdit="1"/>
              </p:cNvSpPr>
              <p:nvPr/>
            </p:nvSpPr>
            <p:spPr>
              <a:xfrm>
                <a:off x="2132958" y="1603247"/>
                <a:ext cx="470513"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5" name="矩形 374"/>
              <p:cNvSpPr/>
              <p:nvPr/>
            </p:nvSpPr>
            <p:spPr>
              <a:xfrm>
                <a:off x="6526132" y="1564790"/>
                <a:ext cx="4192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𝑒</m:t>
                          </m:r>
                        </m:e>
                        <m:sub>
                          <m:r>
                            <a:rPr lang="en-US" altLang="zh-CN" b="0" i="1" dirty="0" smtClean="0">
                              <a:latin typeface="Cambria Math" panose="02040503050406030204" pitchFamily="18" charset="0"/>
                            </a:rPr>
                            <m:t>𝑖</m:t>
                          </m:r>
                        </m:sub>
                      </m:sSub>
                    </m:oMath>
                  </m:oMathPara>
                </a14:m>
                <a:endParaRPr lang="zh-CN" altLang="en-US" dirty="0"/>
              </a:p>
            </p:txBody>
          </p:sp>
        </mc:Choice>
        <mc:Fallback xmlns="">
          <p:sp>
            <p:nvSpPr>
              <p:cNvPr id="375" name="矩形 374"/>
              <p:cNvSpPr>
                <a:spLocks noRot="1" noChangeAspect="1" noMove="1" noResize="1" noEditPoints="1" noAdjustHandles="1" noChangeArrowheads="1" noChangeShapeType="1" noTextEdit="1"/>
              </p:cNvSpPr>
              <p:nvPr/>
            </p:nvSpPr>
            <p:spPr>
              <a:xfrm>
                <a:off x="6526132" y="1564790"/>
                <a:ext cx="419281" cy="369332"/>
              </a:xfrm>
              <a:prstGeom prst="rect">
                <a:avLst/>
              </a:prstGeom>
              <a:blipFill rotWithShape="0">
                <a:blip r:embed="rId7"/>
                <a:stretch>
                  <a:fillRect b="-1667"/>
                </a:stretch>
              </a:blipFill>
            </p:spPr>
            <p:txBody>
              <a:bodyPr/>
              <a:lstStyle/>
              <a:p>
                <a:r>
                  <a:rPr lang="zh-CN" altLang="en-US">
                    <a:noFill/>
                  </a:rPr>
                  <a:t> </a:t>
                </a:r>
              </a:p>
            </p:txBody>
          </p:sp>
        </mc:Fallback>
      </mc:AlternateContent>
      <p:cxnSp>
        <p:nvCxnSpPr>
          <p:cNvPr id="376" name="直接连接符 375"/>
          <p:cNvCxnSpPr>
            <a:stCxn id="11" idx="0"/>
            <a:endCxn id="372" idx="2"/>
          </p:cNvCxnSpPr>
          <p:nvPr/>
        </p:nvCxnSpPr>
        <p:spPr>
          <a:xfrm flipV="1">
            <a:off x="4525801" y="1060411"/>
            <a:ext cx="802970" cy="344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59" idx="3"/>
            <a:endCxn id="360" idx="3"/>
          </p:cNvCxnSpPr>
          <p:nvPr/>
        </p:nvCxnSpPr>
        <p:spPr>
          <a:xfrm flipH="1" flipV="1">
            <a:off x="8016522" y="2812209"/>
            <a:ext cx="227212" cy="708169"/>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89227" y="3739720"/>
            <a:ext cx="805477" cy="369332"/>
          </a:xfrm>
          <a:prstGeom prst="rect">
            <a:avLst/>
          </a:prstGeom>
          <a:noFill/>
        </p:spPr>
        <p:txBody>
          <a:bodyPr wrap="none" rtlCol="0">
            <a:spAutoFit/>
          </a:bodyPr>
          <a:lstStyle/>
          <a:p>
            <a:r>
              <a:rPr lang="en-US" altLang="zh-CN" dirty="0" err="1"/>
              <a:t>concat</a:t>
            </a:r>
            <a:endParaRPr lang="zh-CN" altLang="en-US" dirty="0"/>
          </a:p>
        </p:txBody>
      </p:sp>
      <p:sp>
        <p:nvSpPr>
          <p:cNvPr id="5" name="文本框 4"/>
          <p:cNvSpPr txBox="1"/>
          <p:nvPr/>
        </p:nvSpPr>
        <p:spPr>
          <a:xfrm>
            <a:off x="431106" y="1513295"/>
            <a:ext cx="133882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用户侧模型</a:t>
            </a:r>
          </a:p>
        </p:txBody>
      </p:sp>
      <p:sp>
        <p:nvSpPr>
          <p:cNvPr id="228" name="文本框 227"/>
          <p:cNvSpPr txBox="1"/>
          <p:nvPr/>
        </p:nvSpPr>
        <p:spPr>
          <a:xfrm>
            <a:off x="7220560" y="1532712"/>
            <a:ext cx="133882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商品侧模型</a:t>
            </a:r>
          </a:p>
        </p:txBody>
      </p:sp>
      <p:cxnSp>
        <p:nvCxnSpPr>
          <p:cNvPr id="12" name="直接连接符 11"/>
          <p:cNvCxnSpPr/>
          <p:nvPr/>
        </p:nvCxnSpPr>
        <p:spPr>
          <a:xfrm>
            <a:off x="4642414" y="1999630"/>
            <a:ext cx="0" cy="199854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6238243" y="4341064"/>
            <a:ext cx="0" cy="199854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flipH="1" flipV="1">
            <a:off x="4691950" y="4116127"/>
            <a:ext cx="1534443" cy="726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7" name="椭圆 236"/>
          <p:cNvSpPr/>
          <p:nvPr/>
        </p:nvSpPr>
        <p:spPr>
          <a:xfrm rot="16200000">
            <a:off x="7705425" y="4799429"/>
            <a:ext cx="131822" cy="1318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8" name="矩形 237"/>
          <p:cNvSpPr/>
          <p:nvPr/>
        </p:nvSpPr>
        <p:spPr>
          <a:xfrm>
            <a:off x="7947318" y="4680969"/>
            <a:ext cx="889987" cy="369332"/>
          </a:xfrm>
          <a:prstGeom prst="rect">
            <a:avLst/>
          </a:prstGeom>
        </p:spPr>
        <p:txBody>
          <a:bodyPr wrap="none">
            <a:spAutoFit/>
          </a:bodyPr>
          <a:lstStyle/>
          <a:p>
            <a:r>
              <a:rPr lang="en-US" altLang="zh-CN" i="1" dirty="0">
                <a:latin typeface="微软雅黑" panose="020B0503020204020204" pitchFamily="34" charset="-122"/>
                <a:ea typeface="微软雅黑" panose="020B0503020204020204" pitchFamily="34" charset="-122"/>
              </a:rPr>
              <a:t>ID</a:t>
            </a:r>
            <a:r>
              <a:rPr lang="zh-CN" altLang="en-US" i="1" dirty="0">
                <a:latin typeface="微软雅黑" panose="020B0503020204020204" pitchFamily="34" charset="-122"/>
                <a:ea typeface="微软雅黑" panose="020B0503020204020204" pitchFamily="34" charset="-122"/>
              </a:rPr>
              <a:t>特征</a:t>
            </a:r>
          </a:p>
        </p:txBody>
      </p:sp>
      <p:grpSp>
        <p:nvGrpSpPr>
          <p:cNvPr id="245" name="组合 244"/>
          <p:cNvGrpSpPr/>
          <p:nvPr/>
        </p:nvGrpSpPr>
        <p:grpSpPr>
          <a:xfrm>
            <a:off x="7692370" y="5090379"/>
            <a:ext cx="164250" cy="621450"/>
            <a:chOff x="1032956" y="4776794"/>
            <a:chExt cx="164250" cy="621450"/>
          </a:xfrm>
        </p:grpSpPr>
        <p:sp>
          <p:nvSpPr>
            <p:cNvPr id="246" name="矩形 245"/>
            <p:cNvSpPr/>
            <p:nvPr/>
          </p:nvSpPr>
          <p:spPr>
            <a:xfrm>
              <a:off x="1032956" y="47767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7" name="矩形 246"/>
            <p:cNvSpPr/>
            <p:nvPr/>
          </p:nvSpPr>
          <p:spPr>
            <a:xfrm>
              <a:off x="1032956" y="49291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8" name="矩形 247"/>
            <p:cNvSpPr/>
            <p:nvPr/>
          </p:nvSpPr>
          <p:spPr>
            <a:xfrm>
              <a:off x="1032956" y="50815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9" name="矩形 248"/>
            <p:cNvSpPr/>
            <p:nvPr/>
          </p:nvSpPr>
          <p:spPr>
            <a:xfrm>
              <a:off x="1032956" y="52339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9" name="矩形 18"/>
          <p:cNvSpPr/>
          <p:nvPr/>
        </p:nvSpPr>
        <p:spPr>
          <a:xfrm>
            <a:off x="7782089" y="5105678"/>
            <a:ext cx="1510350" cy="923330"/>
          </a:xfrm>
          <a:prstGeom prst="rect">
            <a:avLst/>
          </a:prstGeom>
        </p:spPr>
        <p:txBody>
          <a:bodyPr wrap="none">
            <a:spAutoFit/>
          </a:bodyPr>
          <a:lstStyle/>
          <a:p>
            <a:r>
              <a:rPr lang="en-US" altLang="zh-CN" i="1" dirty="0">
                <a:latin typeface="微软雅黑" panose="020B0503020204020204" pitchFamily="34" charset="-122"/>
                <a:ea typeface="微软雅黑" panose="020B0503020204020204" pitchFamily="34" charset="-122"/>
              </a:rPr>
              <a:t>ID</a:t>
            </a:r>
            <a:r>
              <a:rPr lang="zh-CN" altLang="en-US" i="1" dirty="0">
                <a:latin typeface="微软雅黑" panose="020B0503020204020204" pitchFamily="34" charset="-122"/>
                <a:ea typeface="微软雅黑" panose="020B0503020204020204" pitchFamily="34" charset="-122"/>
              </a:rPr>
              <a:t>特征对应</a:t>
            </a:r>
            <a:endParaRPr lang="en-US" altLang="zh-CN" i="1" dirty="0">
              <a:latin typeface="微软雅黑" panose="020B0503020204020204" pitchFamily="34" charset="-122"/>
              <a:ea typeface="微软雅黑" panose="020B0503020204020204" pitchFamily="34" charset="-122"/>
            </a:endParaRPr>
          </a:p>
          <a:p>
            <a:r>
              <a:rPr lang="en-US" altLang="zh-CN" i="1" dirty="0">
                <a:latin typeface="微软雅黑" panose="020B0503020204020204" pitchFamily="34" charset="-122"/>
                <a:ea typeface="微软雅黑" panose="020B0503020204020204" pitchFamily="34" charset="-122"/>
              </a:rPr>
              <a:t>Embedding</a:t>
            </a:r>
          </a:p>
          <a:p>
            <a:r>
              <a:rPr lang="zh-CN" altLang="en-US" i="1" dirty="0">
                <a:latin typeface="微软雅黑" panose="020B0503020204020204" pitchFamily="34" charset="-122"/>
                <a:ea typeface="微软雅黑" panose="020B0503020204020204" pitchFamily="34" charset="-122"/>
              </a:rPr>
              <a:t>向量</a:t>
            </a:r>
          </a:p>
        </p:txBody>
      </p:sp>
      <p:sp>
        <p:nvSpPr>
          <p:cNvPr id="20" name="矩形 19"/>
          <p:cNvSpPr/>
          <p:nvPr/>
        </p:nvSpPr>
        <p:spPr>
          <a:xfrm>
            <a:off x="7587976" y="4630061"/>
            <a:ext cx="1517561" cy="1384353"/>
          </a:xfrm>
          <a:prstGeom prst="rect">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04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特征处理</a:t>
            </a:r>
          </a:p>
        </p:txBody>
      </p:sp>
      <p:sp>
        <p:nvSpPr>
          <p:cNvPr id="3" name="内容占位符 2"/>
          <p:cNvSpPr>
            <a:spLocks noGrp="1"/>
          </p:cNvSpPr>
          <p:nvPr>
            <p:ph idx="1"/>
          </p:nvPr>
        </p:nvSpPr>
        <p:spPr>
          <a:xfrm>
            <a:off x="638200" y="1602986"/>
            <a:ext cx="7886700" cy="4351338"/>
          </a:xfrm>
        </p:spPr>
        <p:txBody>
          <a:bodyPr/>
          <a:lstStyle/>
          <a:p>
            <a:r>
              <a:rPr lang="en-US" altLang="zh-CN" sz="1900" dirty="0"/>
              <a:t>ID</a:t>
            </a:r>
            <a:r>
              <a:rPr lang="zh-CN" altLang="en-US" sz="1900" dirty="0"/>
              <a:t>类特征处理</a:t>
            </a:r>
            <a:endParaRPr lang="en-US" altLang="zh-CN" sz="1900" dirty="0"/>
          </a:p>
          <a:p>
            <a:pPr lvl="1"/>
            <a:r>
              <a:rPr lang="zh-CN" altLang="en-US" sz="1900" dirty="0"/>
              <a:t>特征域：</a:t>
            </a:r>
            <a:r>
              <a:rPr lang="en-US" altLang="zh-CN" sz="1900" dirty="0"/>
              <a:t>SKU ID</a:t>
            </a:r>
            <a:r>
              <a:rPr lang="zh-CN" altLang="en-US" sz="1900" dirty="0"/>
              <a:t>、三级类目、品牌等。用户侧和商品侧同名特征属于同特征域，如“用户历侧历史交互商品品牌”和商品侧“品牌”</a:t>
            </a:r>
            <a:endParaRPr lang="en-US" altLang="zh-CN" sz="1900" dirty="0"/>
          </a:p>
          <a:p>
            <a:pPr lvl="1"/>
            <a:r>
              <a:rPr lang="en-US" altLang="zh-CN" sz="1900" dirty="0"/>
              <a:t>Embedding——ID</a:t>
            </a:r>
            <a:r>
              <a:rPr lang="zh-CN" altLang="en-US" sz="1900" dirty="0"/>
              <a:t>特征从固定词汇表中查表，映射为固定长度向量</a:t>
            </a:r>
            <a:endParaRPr lang="en-US" altLang="zh-CN" sz="1900" dirty="0"/>
          </a:p>
          <a:p>
            <a:pPr lvl="1"/>
            <a:r>
              <a:rPr lang="zh-CN" altLang="en-US" sz="1900" dirty="0"/>
              <a:t>同特征域特征共享</a:t>
            </a:r>
            <a:r>
              <a:rPr lang="en-US" altLang="zh-CN" sz="1900" dirty="0"/>
              <a:t>Embedding</a:t>
            </a:r>
            <a:r>
              <a:rPr lang="zh-CN" altLang="en-US" sz="1900" dirty="0"/>
              <a:t>向量</a:t>
            </a:r>
            <a:endParaRPr lang="en-US" altLang="zh-CN" sz="1900" dirty="0"/>
          </a:p>
          <a:p>
            <a:pPr lvl="1"/>
            <a:endParaRPr lang="en-US" altLang="zh-CN" sz="1900" dirty="0"/>
          </a:p>
          <a:p>
            <a:endParaRPr lang="zh-CN" altLang="en-US" dirty="0"/>
          </a:p>
        </p:txBody>
      </p:sp>
      <p:sp>
        <p:nvSpPr>
          <p:cNvPr id="172" name="矩形 171"/>
          <p:cNvSpPr/>
          <p:nvPr/>
        </p:nvSpPr>
        <p:spPr>
          <a:xfrm>
            <a:off x="6952417" y="440378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6952417" y="4352000"/>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a:off x="6952417" y="4504400"/>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a:off x="6952417" y="4656800"/>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a:off x="6884675" y="4310031"/>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4675" y="4462431"/>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884675" y="4614831"/>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6884675" y="4767231"/>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7037075" y="4310031"/>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1" name="矩形 180"/>
          <p:cNvSpPr/>
          <p:nvPr/>
        </p:nvSpPr>
        <p:spPr>
          <a:xfrm>
            <a:off x="7037075" y="4462431"/>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2" name="矩形 181"/>
          <p:cNvSpPr/>
          <p:nvPr/>
        </p:nvSpPr>
        <p:spPr>
          <a:xfrm>
            <a:off x="7037075" y="4614831"/>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3" name="矩形 182"/>
          <p:cNvSpPr/>
          <p:nvPr/>
        </p:nvSpPr>
        <p:spPr>
          <a:xfrm>
            <a:off x="7037075" y="4767231"/>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4" name="椭圆 183"/>
          <p:cNvSpPr/>
          <p:nvPr/>
        </p:nvSpPr>
        <p:spPr>
          <a:xfrm rot="16200000">
            <a:off x="1024008" y="5817513"/>
            <a:ext cx="131822" cy="1318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5" name="椭圆 184"/>
          <p:cNvSpPr/>
          <p:nvPr/>
        </p:nvSpPr>
        <p:spPr>
          <a:xfrm rot="16200000">
            <a:off x="7128774" y="5962626"/>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rot="16200000">
            <a:off x="7272707" y="5962626"/>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7" name="椭圆 186"/>
          <p:cNvSpPr/>
          <p:nvPr/>
        </p:nvSpPr>
        <p:spPr>
          <a:xfrm rot="16200000">
            <a:off x="7425103" y="5962626"/>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8" name="椭圆 187"/>
          <p:cNvSpPr/>
          <p:nvPr/>
        </p:nvSpPr>
        <p:spPr>
          <a:xfrm rot="16200000">
            <a:off x="7577503" y="5962626"/>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89" name="组合 188"/>
          <p:cNvGrpSpPr/>
          <p:nvPr/>
        </p:nvGrpSpPr>
        <p:grpSpPr>
          <a:xfrm rot="16200000">
            <a:off x="3168871" y="5361679"/>
            <a:ext cx="131822" cy="893822"/>
            <a:chOff x="8419567" y="1293481"/>
            <a:chExt cx="131822" cy="893822"/>
          </a:xfrm>
        </p:grpSpPr>
        <p:sp>
          <p:nvSpPr>
            <p:cNvPr id="190" name="椭圆 189"/>
            <p:cNvSpPr/>
            <p:nvPr/>
          </p:nvSpPr>
          <p:spPr>
            <a:xfrm>
              <a:off x="8419567" y="1293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1" name="椭圆 190"/>
            <p:cNvSpPr/>
            <p:nvPr/>
          </p:nvSpPr>
          <p:spPr>
            <a:xfrm>
              <a:off x="8419567" y="14458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2" name="椭圆 191"/>
            <p:cNvSpPr/>
            <p:nvPr/>
          </p:nvSpPr>
          <p:spPr>
            <a:xfrm>
              <a:off x="8419567" y="15982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3" name="椭圆 192"/>
            <p:cNvSpPr/>
            <p:nvPr/>
          </p:nvSpPr>
          <p:spPr>
            <a:xfrm>
              <a:off x="8419567" y="17506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4" name="椭圆 193"/>
            <p:cNvSpPr/>
            <p:nvPr/>
          </p:nvSpPr>
          <p:spPr>
            <a:xfrm>
              <a:off x="8419567" y="19030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95" name="椭圆 194"/>
            <p:cNvSpPr/>
            <p:nvPr/>
          </p:nvSpPr>
          <p:spPr>
            <a:xfrm>
              <a:off x="8419567" y="2055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196" name="组合 195"/>
          <p:cNvGrpSpPr/>
          <p:nvPr/>
        </p:nvGrpSpPr>
        <p:grpSpPr>
          <a:xfrm rot="16200000">
            <a:off x="2019112" y="5303426"/>
            <a:ext cx="131822" cy="893822"/>
            <a:chOff x="8419567" y="1293481"/>
            <a:chExt cx="131822" cy="893822"/>
          </a:xfrm>
        </p:grpSpPr>
        <p:sp>
          <p:nvSpPr>
            <p:cNvPr id="197" name="椭圆 196"/>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3" name="组合 202"/>
          <p:cNvGrpSpPr/>
          <p:nvPr/>
        </p:nvGrpSpPr>
        <p:grpSpPr>
          <a:xfrm>
            <a:off x="1032956" y="4412809"/>
            <a:ext cx="164250" cy="621450"/>
            <a:chOff x="1032956" y="4776794"/>
            <a:chExt cx="164250" cy="621450"/>
          </a:xfrm>
        </p:grpSpPr>
        <p:sp>
          <p:nvSpPr>
            <p:cNvPr id="204" name="矩形 203"/>
            <p:cNvSpPr/>
            <p:nvPr/>
          </p:nvSpPr>
          <p:spPr>
            <a:xfrm>
              <a:off x="1032956" y="47767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5" name="矩形 204"/>
            <p:cNvSpPr/>
            <p:nvPr/>
          </p:nvSpPr>
          <p:spPr>
            <a:xfrm>
              <a:off x="1032956" y="49291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6" name="矩形 205"/>
            <p:cNvSpPr/>
            <p:nvPr/>
          </p:nvSpPr>
          <p:spPr>
            <a:xfrm>
              <a:off x="1032956" y="50815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7" name="矩形 206"/>
            <p:cNvSpPr/>
            <p:nvPr/>
          </p:nvSpPr>
          <p:spPr>
            <a:xfrm>
              <a:off x="1032956" y="52339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208" name="矩形 207"/>
          <p:cNvSpPr/>
          <p:nvPr/>
        </p:nvSpPr>
        <p:spPr>
          <a:xfrm>
            <a:off x="6842346" y="4437033"/>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p:cNvSpPr/>
          <p:nvPr/>
        </p:nvSpPr>
        <p:spPr>
          <a:xfrm>
            <a:off x="6842346" y="4589433"/>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p:cNvSpPr/>
          <p:nvPr/>
        </p:nvSpPr>
        <p:spPr>
          <a:xfrm>
            <a:off x="6842346" y="4741833"/>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矩形 210"/>
          <p:cNvSpPr/>
          <p:nvPr/>
        </p:nvSpPr>
        <p:spPr>
          <a:xfrm>
            <a:off x="6842346" y="4894233"/>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矩形 211"/>
          <p:cNvSpPr/>
          <p:nvPr/>
        </p:nvSpPr>
        <p:spPr>
          <a:xfrm>
            <a:off x="6994746" y="4437033"/>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13" name="矩形 212"/>
          <p:cNvSpPr/>
          <p:nvPr/>
        </p:nvSpPr>
        <p:spPr>
          <a:xfrm>
            <a:off x="6994746" y="4589433"/>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14" name="矩形 213"/>
          <p:cNvSpPr/>
          <p:nvPr/>
        </p:nvSpPr>
        <p:spPr>
          <a:xfrm>
            <a:off x="6994746" y="4741833"/>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15" name="矩形 214"/>
          <p:cNvSpPr/>
          <p:nvPr/>
        </p:nvSpPr>
        <p:spPr>
          <a:xfrm>
            <a:off x="6994746" y="4894233"/>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16" name="矩形 215"/>
          <p:cNvSpPr/>
          <p:nvPr/>
        </p:nvSpPr>
        <p:spPr>
          <a:xfrm>
            <a:off x="7147146" y="4741831"/>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17" name="矩形 216"/>
          <p:cNvSpPr/>
          <p:nvPr/>
        </p:nvSpPr>
        <p:spPr>
          <a:xfrm>
            <a:off x="7147146" y="4894231"/>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18" name="矩形 217"/>
          <p:cNvSpPr/>
          <p:nvPr/>
        </p:nvSpPr>
        <p:spPr>
          <a:xfrm>
            <a:off x="7299546" y="4741829"/>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9" name="矩形 218"/>
          <p:cNvSpPr/>
          <p:nvPr/>
        </p:nvSpPr>
        <p:spPr>
          <a:xfrm>
            <a:off x="7299546" y="4894229"/>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0" name="椭圆 219"/>
          <p:cNvSpPr/>
          <p:nvPr/>
        </p:nvSpPr>
        <p:spPr>
          <a:xfrm rot="16200000">
            <a:off x="7272707" y="5817325"/>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21" name="椭圆 220"/>
          <p:cNvSpPr/>
          <p:nvPr/>
        </p:nvSpPr>
        <p:spPr>
          <a:xfrm rot="16200000">
            <a:off x="7128774" y="5810415"/>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rot="16200000">
            <a:off x="7131610" y="5650430"/>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9" name="组合 238"/>
          <p:cNvGrpSpPr/>
          <p:nvPr/>
        </p:nvGrpSpPr>
        <p:grpSpPr>
          <a:xfrm>
            <a:off x="1757845" y="4426687"/>
            <a:ext cx="164250" cy="621450"/>
            <a:chOff x="4578679" y="4492077"/>
            <a:chExt cx="164250" cy="621450"/>
          </a:xfrm>
        </p:grpSpPr>
        <p:sp>
          <p:nvSpPr>
            <p:cNvPr id="240" name="矩形 239"/>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矩形 240"/>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矩形 242"/>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4" name="组合 243"/>
          <p:cNvGrpSpPr/>
          <p:nvPr/>
        </p:nvGrpSpPr>
        <p:grpSpPr>
          <a:xfrm>
            <a:off x="2843998" y="4432612"/>
            <a:ext cx="164250" cy="621450"/>
            <a:chOff x="4899823" y="4871135"/>
            <a:chExt cx="164250" cy="621450"/>
          </a:xfrm>
        </p:grpSpPr>
        <p:sp>
          <p:nvSpPr>
            <p:cNvPr id="245" name="矩形 244"/>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46" name="矩形 245"/>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47" name="矩形 246"/>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48" name="矩形 247"/>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249" name="组合 248"/>
          <p:cNvGrpSpPr/>
          <p:nvPr/>
        </p:nvGrpSpPr>
        <p:grpSpPr>
          <a:xfrm>
            <a:off x="3982677" y="4564638"/>
            <a:ext cx="164250" cy="316650"/>
            <a:chOff x="5436450" y="5168675"/>
            <a:chExt cx="164250" cy="316650"/>
          </a:xfrm>
        </p:grpSpPr>
        <p:sp>
          <p:nvSpPr>
            <p:cNvPr id="250" name="矩形 249"/>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1" name="矩形 250"/>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252" name="组合 251"/>
          <p:cNvGrpSpPr/>
          <p:nvPr/>
        </p:nvGrpSpPr>
        <p:grpSpPr>
          <a:xfrm>
            <a:off x="4965939" y="4564638"/>
            <a:ext cx="164250" cy="316650"/>
            <a:chOff x="5588850" y="5168673"/>
            <a:chExt cx="164250" cy="316650"/>
          </a:xfrm>
        </p:grpSpPr>
        <p:sp>
          <p:nvSpPr>
            <p:cNvPr id="253" name="矩形 252"/>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4" name="矩形 253"/>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255" name="组合 254"/>
          <p:cNvGrpSpPr/>
          <p:nvPr/>
        </p:nvGrpSpPr>
        <p:grpSpPr>
          <a:xfrm rot="16200000">
            <a:off x="4375527" y="5472809"/>
            <a:ext cx="131822" cy="893822"/>
            <a:chOff x="8419567" y="1293481"/>
            <a:chExt cx="131822" cy="893822"/>
          </a:xfrm>
        </p:grpSpPr>
        <p:sp>
          <p:nvSpPr>
            <p:cNvPr id="256" name="椭圆 255"/>
            <p:cNvSpPr/>
            <p:nvPr/>
          </p:nvSpPr>
          <p:spPr>
            <a:xfrm>
              <a:off x="8419567" y="12934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7" name="椭圆 256"/>
            <p:cNvSpPr/>
            <p:nvPr/>
          </p:nvSpPr>
          <p:spPr>
            <a:xfrm>
              <a:off x="8419567" y="14458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8" name="椭圆 257"/>
            <p:cNvSpPr/>
            <p:nvPr/>
          </p:nvSpPr>
          <p:spPr>
            <a:xfrm>
              <a:off x="8419567" y="15982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9" name="椭圆 258"/>
            <p:cNvSpPr/>
            <p:nvPr/>
          </p:nvSpPr>
          <p:spPr>
            <a:xfrm>
              <a:off x="8419567" y="17506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60" name="椭圆 259"/>
            <p:cNvSpPr/>
            <p:nvPr/>
          </p:nvSpPr>
          <p:spPr>
            <a:xfrm>
              <a:off x="8419567" y="19030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61" name="椭圆 260"/>
            <p:cNvSpPr/>
            <p:nvPr/>
          </p:nvSpPr>
          <p:spPr>
            <a:xfrm>
              <a:off x="8419567" y="20554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262" name="组合 261"/>
          <p:cNvGrpSpPr/>
          <p:nvPr/>
        </p:nvGrpSpPr>
        <p:grpSpPr>
          <a:xfrm rot="16200000">
            <a:off x="5332569" y="5472809"/>
            <a:ext cx="131822" cy="893822"/>
            <a:chOff x="8419567" y="1293481"/>
            <a:chExt cx="131822" cy="893822"/>
          </a:xfrm>
        </p:grpSpPr>
        <p:sp>
          <p:nvSpPr>
            <p:cNvPr id="263" name="椭圆 262"/>
            <p:cNvSpPr/>
            <p:nvPr/>
          </p:nvSpPr>
          <p:spPr>
            <a:xfrm>
              <a:off x="8419567" y="12934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4" name="椭圆 263"/>
            <p:cNvSpPr/>
            <p:nvPr/>
          </p:nvSpPr>
          <p:spPr>
            <a:xfrm>
              <a:off x="8419567" y="14458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5" name="椭圆 264"/>
            <p:cNvSpPr/>
            <p:nvPr/>
          </p:nvSpPr>
          <p:spPr>
            <a:xfrm>
              <a:off x="8419567" y="15982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6" name="椭圆 265"/>
            <p:cNvSpPr/>
            <p:nvPr/>
          </p:nvSpPr>
          <p:spPr>
            <a:xfrm>
              <a:off x="8419567" y="17506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7" name="椭圆 266"/>
            <p:cNvSpPr/>
            <p:nvPr/>
          </p:nvSpPr>
          <p:spPr>
            <a:xfrm>
              <a:off x="8419567" y="19030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8" name="椭圆 267"/>
            <p:cNvSpPr/>
            <p:nvPr/>
          </p:nvSpPr>
          <p:spPr>
            <a:xfrm>
              <a:off x="8419567" y="20554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269" name="组合 268"/>
          <p:cNvGrpSpPr/>
          <p:nvPr/>
        </p:nvGrpSpPr>
        <p:grpSpPr>
          <a:xfrm rot="16200000">
            <a:off x="2171512" y="5455826"/>
            <a:ext cx="131822" cy="893822"/>
            <a:chOff x="8419567" y="1293481"/>
            <a:chExt cx="131822" cy="893822"/>
          </a:xfrm>
        </p:grpSpPr>
        <p:sp>
          <p:nvSpPr>
            <p:cNvPr id="270" name="椭圆 269"/>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椭圆 270"/>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5" name="椭圆 274"/>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16200000">
            <a:off x="2323912" y="5608226"/>
            <a:ext cx="131822" cy="893822"/>
            <a:chOff x="8419567" y="1293481"/>
            <a:chExt cx="131822" cy="893822"/>
          </a:xfrm>
        </p:grpSpPr>
        <p:sp>
          <p:nvSpPr>
            <p:cNvPr id="277" name="椭圆 276"/>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椭圆 277"/>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1" name="椭圆 280"/>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3" name="组合 282"/>
          <p:cNvGrpSpPr/>
          <p:nvPr/>
        </p:nvGrpSpPr>
        <p:grpSpPr>
          <a:xfrm rot="16200000">
            <a:off x="3321271" y="5514079"/>
            <a:ext cx="131822" cy="893822"/>
            <a:chOff x="8419567" y="1293481"/>
            <a:chExt cx="131822" cy="893822"/>
          </a:xfrm>
        </p:grpSpPr>
        <p:sp>
          <p:nvSpPr>
            <p:cNvPr id="284" name="椭圆 283"/>
            <p:cNvSpPr/>
            <p:nvPr/>
          </p:nvSpPr>
          <p:spPr>
            <a:xfrm>
              <a:off x="8419567" y="1293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5" name="椭圆 284"/>
            <p:cNvSpPr/>
            <p:nvPr/>
          </p:nvSpPr>
          <p:spPr>
            <a:xfrm>
              <a:off x="8419567" y="14458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6" name="椭圆 285"/>
            <p:cNvSpPr/>
            <p:nvPr/>
          </p:nvSpPr>
          <p:spPr>
            <a:xfrm>
              <a:off x="8419567" y="15982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7" name="椭圆 286"/>
            <p:cNvSpPr/>
            <p:nvPr/>
          </p:nvSpPr>
          <p:spPr>
            <a:xfrm>
              <a:off x="8419567" y="17506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8" name="椭圆 287"/>
            <p:cNvSpPr/>
            <p:nvPr/>
          </p:nvSpPr>
          <p:spPr>
            <a:xfrm>
              <a:off x="8419567" y="19030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9" name="椭圆 288"/>
            <p:cNvSpPr/>
            <p:nvPr/>
          </p:nvSpPr>
          <p:spPr>
            <a:xfrm>
              <a:off x="8419567" y="2055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311" name="组合 310"/>
          <p:cNvGrpSpPr/>
          <p:nvPr/>
        </p:nvGrpSpPr>
        <p:grpSpPr>
          <a:xfrm>
            <a:off x="1952580" y="4426687"/>
            <a:ext cx="164250" cy="621450"/>
            <a:chOff x="4578679" y="4492077"/>
            <a:chExt cx="164250" cy="621450"/>
          </a:xfrm>
        </p:grpSpPr>
        <p:sp>
          <p:nvSpPr>
            <p:cNvPr id="312" name="矩形 311"/>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矩形 312"/>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矩形 313"/>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矩形 314"/>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6" name="组合 315"/>
          <p:cNvGrpSpPr/>
          <p:nvPr/>
        </p:nvGrpSpPr>
        <p:grpSpPr>
          <a:xfrm>
            <a:off x="2375911" y="4426687"/>
            <a:ext cx="164250" cy="621450"/>
            <a:chOff x="4578679" y="4492077"/>
            <a:chExt cx="164250" cy="621450"/>
          </a:xfrm>
        </p:grpSpPr>
        <p:sp>
          <p:nvSpPr>
            <p:cNvPr id="317" name="矩形 316"/>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317"/>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矩形 318"/>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矩形 319"/>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1" name="组合 320"/>
          <p:cNvGrpSpPr/>
          <p:nvPr/>
        </p:nvGrpSpPr>
        <p:grpSpPr>
          <a:xfrm>
            <a:off x="3080821" y="4432612"/>
            <a:ext cx="164250" cy="621450"/>
            <a:chOff x="4899823" y="4871135"/>
            <a:chExt cx="164250" cy="621450"/>
          </a:xfrm>
        </p:grpSpPr>
        <p:sp>
          <p:nvSpPr>
            <p:cNvPr id="322" name="矩形 321"/>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23" name="矩形 322"/>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24" name="矩形 323"/>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25" name="矩形 324"/>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326" name="组合 325"/>
          <p:cNvGrpSpPr/>
          <p:nvPr/>
        </p:nvGrpSpPr>
        <p:grpSpPr>
          <a:xfrm>
            <a:off x="3491046" y="4432612"/>
            <a:ext cx="164250" cy="621450"/>
            <a:chOff x="4899823" y="4871135"/>
            <a:chExt cx="164250" cy="621450"/>
          </a:xfrm>
        </p:grpSpPr>
        <p:sp>
          <p:nvSpPr>
            <p:cNvPr id="327" name="矩形 326"/>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28" name="矩形 327"/>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29" name="矩形 328"/>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30" name="矩形 329"/>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331" name="组合 330"/>
          <p:cNvGrpSpPr/>
          <p:nvPr/>
        </p:nvGrpSpPr>
        <p:grpSpPr>
          <a:xfrm>
            <a:off x="4245148" y="4564638"/>
            <a:ext cx="164250" cy="316650"/>
            <a:chOff x="5436450" y="5168675"/>
            <a:chExt cx="164250" cy="316650"/>
          </a:xfrm>
        </p:grpSpPr>
        <p:sp>
          <p:nvSpPr>
            <p:cNvPr id="332" name="矩形 331"/>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33" name="矩形 332"/>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334" name="组合 333"/>
          <p:cNvGrpSpPr/>
          <p:nvPr/>
        </p:nvGrpSpPr>
        <p:grpSpPr>
          <a:xfrm>
            <a:off x="4642414" y="4564638"/>
            <a:ext cx="164250" cy="316650"/>
            <a:chOff x="5436450" y="5168675"/>
            <a:chExt cx="164250" cy="316650"/>
          </a:xfrm>
        </p:grpSpPr>
        <p:sp>
          <p:nvSpPr>
            <p:cNvPr id="335" name="矩形 334"/>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6" name="矩形 335"/>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37" name="组合 336"/>
          <p:cNvGrpSpPr/>
          <p:nvPr/>
        </p:nvGrpSpPr>
        <p:grpSpPr>
          <a:xfrm>
            <a:off x="5235791" y="4564638"/>
            <a:ext cx="164250" cy="316650"/>
            <a:chOff x="5588850" y="5168673"/>
            <a:chExt cx="164250" cy="316650"/>
          </a:xfrm>
        </p:grpSpPr>
        <p:sp>
          <p:nvSpPr>
            <p:cNvPr id="338" name="矩形 337"/>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9" name="矩形 338"/>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340" name="组合 339"/>
          <p:cNvGrpSpPr/>
          <p:nvPr/>
        </p:nvGrpSpPr>
        <p:grpSpPr>
          <a:xfrm>
            <a:off x="5736848" y="4564638"/>
            <a:ext cx="164250" cy="316650"/>
            <a:chOff x="5588850" y="5168673"/>
            <a:chExt cx="164250" cy="316650"/>
          </a:xfrm>
        </p:grpSpPr>
        <p:sp>
          <p:nvSpPr>
            <p:cNvPr id="341" name="矩形 340"/>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2" name="矩形 341"/>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43" name="文本框 342"/>
          <p:cNvSpPr txBox="1"/>
          <p:nvPr/>
        </p:nvSpPr>
        <p:spPr>
          <a:xfrm>
            <a:off x="5359315" y="4493545"/>
            <a:ext cx="343364" cy="369332"/>
          </a:xfrm>
          <a:prstGeom prst="rect">
            <a:avLst/>
          </a:prstGeom>
          <a:noFill/>
        </p:spPr>
        <p:txBody>
          <a:bodyPr wrap="none" rtlCol="0">
            <a:spAutoFit/>
          </a:bodyPr>
          <a:lstStyle/>
          <a:p>
            <a:r>
              <a:rPr lang="en-US" altLang="zh-CN" dirty="0"/>
              <a:t>…</a:t>
            </a:r>
            <a:endParaRPr lang="zh-CN" altLang="en-US" dirty="0"/>
          </a:p>
        </p:txBody>
      </p:sp>
      <p:sp>
        <p:nvSpPr>
          <p:cNvPr id="344" name="文本框 303"/>
          <p:cNvSpPr txBox="1"/>
          <p:nvPr/>
        </p:nvSpPr>
        <p:spPr>
          <a:xfrm>
            <a:off x="4357713" y="4507963"/>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345" name="文本框 303"/>
          <p:cNvSpPr txBox="1"/>
          <p:nvPr/>
        </p:nvSpPr>
        <p:spPr>
          <a:xfrm>
            <a:off x="3196633" y="4530898"/>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346" name="文本框 303"/>
          <p:cNvSpPr txBox="1"/>
          <p:nvPr/>
        </p:nvSpPr>
        <p:spPr>
          <a:xfrm>
            <a:off x="2055424" y="4514555"/>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347" name="矩形 346"/>
              <p:cNvSpPr/>
              <p:nvPr/>
            </p:nvSpPr>
            <p:spPr>
              <a:xfrm>
                <a:off x="3561403" y="6041887"/>
                <a:ext cx="2689069" cy="369332"/>
              </a:xfrm>
              <a:prstGeom prst="rect">
                <a:avLst/>
              </a:prstGeom>
            </p:spPr>
            <p:txBody>
              <a:bodyPr wrap="none">
                <a:spAutoFit/>
              </a:bodyPr>
              <a:lstStyle/>
              <a:p>
                <a:r>
                  <a:rPr lang="zh-CN" altLang="en-US" b="0" dirty="0">
                    <a:solidFill>
                      <a:srgbClr val="FFC000"/>
                    </a:solidFill>
                    <a:latin typeface="微软雅黑" panose="020B0503020204020204" pitchFamily="34" charset="-122"/>
                    <a:ea typeface="微软雅黑" panose="020B0503020204020204" pitchFamily="34" charset="-122"/>
                  </a:rPr>
                  <a:t>用户历史交互商品特征</a:t>
                </a:r>
                <a14:m>
                  <m:oMath xmlns:m="http://schemas.openxmlformats.org/officeDocument/2006/math">
                    <m:sSub>
                      <m:sSubPr>
                        <m:ctrlPr>
                          <a:rPr lang="en-US" altLang="zh-CN" b="0" i="1" smtClean="0">
                            <a:solidFill>
                              <a:srgbClr val="FFC000"/>
                            </a:solidFill>
                            <a:latin typeface="Cambria Math" panose="02040503050406030204" pitchFamily="18" charset="0"/>
                          </a:rPr>
                        </m:ctrlPr>
                      </m:sSubPr>
                      <m:e>
                        <m:r>
                          <a:rPr lang="en-US" altLang="zh-CN" b="0" i="1" smtClean="0">
                            <a:solidFill>
                              <a:srgbClr val="FFC000"/>
                            </a:solidFill>
                            <a:latin typeface="Cambria Math" panose="02040503050406030204" pitchFamily="18" charset="0"/>
                          </a:rPr>
                          <m:t>𝐼</m:t>
                        </m:r>
                      </m:e>
                      <m:sub>
                        <m:r>
                          <a:rPr lang="en-US" altLang="zh-CN" b="0" i="1" smtClean="0">
                            <a:solidFill>
                              <a:srgbClr val="FFC000"/>
                            </a:solidFill>
                            <a:latin typeface="Cambria Math" panose="02040503050406030204" pitchFamily="18" charset="0"/>
                          </a:rPr>
                          <m:t>𝑢</m:t>
                        </m:r>
                      </m:sub>
                    </m:sSub>
                  </m:oMath>
                </a14:m>
                <a:endParaRPr lang="zh-CN" altLang="en-US" dirty="0">
                  <a:solidFill>
                    <a:srgbClr val="FFC000"/>
                  </a:solidFill>
                </a:endParaRPr>
              </a:p>
            </p:txBody>
          </p:sp>
        </mc:Choice>
        <mc:Fallback xmlns="">
          <p:sp>
            <p:nvSpPr>
              <p:cNvPr id="347" name="矩形 346"/>
              <p:cNvSpPr>
                <a:spLocks noRot="1" noChangeAspect="1" noMove="1" noResize="1" noEditPoints="1" noAdjustHandles="1" noChangeArrowheads="1" noChangeShapeType="1" noTextEdit="1"/>
              </p:cNvSpPr>
              <p:nvPr/>
            </p:nvSpPr>
            <p:spPr>
              <a:xfrm>
                <a:off x="3561403" y="6041887"/>
                <a:ext cx="2689069" cy="369332"/>
              </a:xfrm>
              <a:prstGeom prst="rect">
                <a:avLst/>
              </a:prstGeom>
              <a:blipFill rotWithShape="0">
                <a:blip r:embed="rId2"/>
                <a:stretch>
                  <a:fillRect l="-1814"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 name="矩形 347"/>
              <p:cNvSpPr/>
              <p:nvPr/>
            </p:nvSpPr>
            <p:spPr>
              <a:xfrm>
                <a:off x="56409" y="5696179"/>
                <a:ext cx="1107996" cy="646331"/>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用户画像</a:t>
                </a:r>
                <a:endParaRPr lang="en-US" altLang="zh-CN" dirty="0">
                  <a:solidFill>
                    <a:srgbClr val="C00000"/>
                  </a:solidFill>
                  <a:latin typeface="微软雅黑" panose="020B0503020204020204" pitchFamily="34" charset="-122"/>
                  <a:ea typeface="微软雅黑" panose="020B0503020204020204" pitchFamily="34" charset="-122"/>
                </a:endParaRPr>
              </a:p>
              <a:p>
                <a:r>
                  <a:rPr lang="zh-CN" altLang="en-US" dirty="0">
                    <a:solidFill>
                      <a:srgbClr val="C00000"/>
                    </a:solidFill>
                    <a:latin typeface="微软雅黑" panose="020B0503020204020204" pitchFamily="34" charset="-122"/>
                    <a:ea typeface="微软雅黑" panose="020B0503020204020204" pitchFamily="34" charset="-122"/>
                  </a:rPr>
                  <a:t>特征</a:t>
                </a:r>
                <a14:m>
                  <m:oMath xmlns:m="http://schemas.openxmlformats.org/officeDocument/2006/math">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𝑃</m:t>
                        </m:r>
                      </m:e>
                      <m:sub>
                        <m:r>
                          <a:rPr lang="en-US" altLang="zh-CN" b="0" i="1" smtClean="0">
                            <a:solidFill>
                              <a:srgbClr val="C00000"/>
                            </a:solidFill>
                            <a:latin typeface="Cambria Math" panose="02040503050406030204" pitchFamily="18" charset="0"/>
                          </a:rPr>
                          <m:t>𝑢</m:t>
                        </m:r>
                      </m:sub>
                    </m:sSub>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348" name="矩形 347"/>
              <p:cNvSpPr>
                <a:spLocks noRot="1" noChangeAspect="1" noMove="1" noResize="1" noEditPoints="1" noAdjustHandles="1" noChangeArrowheads="1" noChangeShapeType="1" noTextEdit="1"/>
              </p:cNvSpPr>
              <p:nvPr/>
            </p:nvSpPr>
            <p:spPr>
              <a:xfrm>
                <a:off x="56409" y="5696179"/>
                <a:ext cx="1107996" cy="646331"/>
              </a:xfrm>
              <a:prstGeom prst="rect">
                <a:avLst/>
              </a:prstGeom>
              <a:blipFill rotWithShape="0">
                <a:blip r:embed="rId3"/>
                <a:stretch>
                  <a:fillRect l="-4396" t="-4717" r="-4945"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9" name="矩形 348"/>
              <p:cNvSpPr/>
              <p:nvPr/>
            </p:nvSpPr>
            <p:spPr>
              <a:xfrm>
                <a:off x="7682051" y="5713276"/>
                <a:ext cx="1338828" cy="646331"/>
              </a:xfrm>
              <a:prstGeom prst="rect">
                <a:avLst/>
              </a:prstGeom>
            </p:spPr>
            <p:txBody>
              <a:bodyPr wrap="none">
                <a:spAutoFit/>
              </a:bodyPr>
              <a:lstStyle/>
              <a:p>
                <a:r>
                  <a:rPr lang="zh-CN" altLang="en-US" dirty="0">
                    <a:solidFill>
                      <a:srgbClr val="0070C0"/>
                    </a:solidFill>
                    <a:latin typeface="微软雅黑" panose="020B0503020204020204" pitchFamily="34" charset="-122"/>
                    <a:ea typeface="微软雅黑" panose="020B0503020204020204" pitchFamily="34" charset="-122"/>
                  </a:rPr>
                  <a:t>预测兴趣的</a:t>
                </a:r>
                <a:endParaRPr lang="en-US" altLang="zh-CN" dirty="0">
                  <a:solidFill>
                    <a:srgbClr val="0070C0"/>
                  </a:solidFill>
                  <a:latin typeface="微软雅黑" panose="020B0503020204020204" pitchFamily="34" charset="-122"/>
                  <a:ea typeface="微软雅黑" panose="020B0503020204020204" pitchFamily="34" charset="-122"/>
                </a:endParaRPr>
              </a:p>
              <a:p>
                <a:r>
                  <a:rPr lang="zh-CN" altLang="en-US" dirty="0">
                    <a:solidFill>
                      <a:srgbClr val="0070C0"/>
                    </a:solidFill>
                    <a:latin typeface="微软雅黑" panose="020B0503020204020204" pitchFamily="34" charset="-122"/>
                    <a:ea typeface="微软雅黑" panose="020B0503020204020204" pitchFamily="34" charset="-122"/>
                  </a:rPr>
                  <a:t>商品特征</a:t>
                </a:r>
                <a14:m>
                  <m:oMath xmlns:m="http://schemas.openxmlformats.org/officeDocument/2006/math">
                    <m:sSub>
                      <m:sSubPr>
                        <m:ctrlPr>
                          <a:rPr lang="en-US" altLang="zh-CN" b="0" i="1" dirty="0" smtClean="0">
                            <a:solidFill>
                              <a:srgbClr val="0070C0"/>
                            </a:solidFill>
                            <a:latin typeface="Cambria Math" panose="02040503050406030204" pitchFamily="18" charset="0"/>
                          </a:rPr>
                        </m:ctrlPr>
                      </m:sSubPr>
                      <m:e>
                        <m:r>
                          <a:rPr lang="en-US" altLang="zh-CN" b="0" i="1" dirty="0" smtClean="0">
                            <a:solidFill>
                              <a:srgbClr val="0070C0"/>
                            </a:solidFill>
                            <a:latin typeface="Cambria Math" panose="02040503050406030204" pitchFamily="18" charset="0"/>
                          </a:rPr>
                          <m:t>𝐹</m:t>
                        </m:r>
                      </m:e>
                      <m:sub>
                        <m:r>
                          <a:rPr lang="en-US" altLang="zh-CN" b="0" i="1" dirty="0" smtClean="0">
                            <a:solidFill>
                              <a:srgbClr val="0070C0"/>
                            </a:solidFill>
                            <a:latin typeface="Cambria Math" panose="02040503050406030204" pitchFamily="18" charset="0"/>
                          </a:rPr>
                          <m:t>𝑖</m:t>
                        </m:r>
                      </m:sub>
                    </m:sSub>
                  </m:oMath>
                </a14:m>
                <a:endParaRPr lang="zh-CN" altLang="en-US" dirty="0">
                  <a:solidFill>
                    <a:srgbClr val="0070C0"/>
                  </a:solidFill>
                </a:endParaRPr>
              </a:p>
            </p:txBody>
          </p:sp>
        </mc:Choice>
        <mc:Fallback xmlns="">
          <p:sp>
            <p:nvSpPr>
              <p:cNvPr id="349" name="矩形 348"/>
              <p:cNvSpPr>
                <a:spLocks noRot="1" noChangeAspect="1" noMove="1" noResize="1" noEditPoints="1" noAdjustHandles="1" noChangeArrowheads="1" noChangeShapeType="1" noTextEdit="1"/>
              </p:cNvSpPr>
              <p:nvPr/>
            </p:nvSpPr>
            <p:spPr>
              <a:xfrm>
                <a:off x="7682051" y="5713276"/>
                <a:ext cx="1338828" cy="646331"/>
              </a:xfrm>
              <a:prstGeom prst="rect">
                <a:avLst/>
              </a:prstGeom>
              <a:blipFill rotWithShape="0">
                <a:blip r:embed="rId4"/>
                <a:stretch>
                  <a:fillRect l="-3636" t="-4717" r="-4091" b="-13208"/>
                </a:stretch>
              </a:blipFill>
            </p:spPr>
            <p:txBody>
              <a:bodyPr/>
              <a:lstStyle/>
              <a:p>
                <a:r>
                  <a:rPr lang="zh-CN" altLang="en-US">
                    <a:noFill/>
                  </a:rPr>
                  <a:t> </a:t>
                </a:r>
              </a:p>
            </p:txBody>
          </p:sp>
        </mc:Fallback>
      </mc:AlternateContent>
      <p:sp>
        <p:nvSpPr>
          <p:cNvPr id="350" name="矩形 349"/>
          <p:cNvSpPr/>
          <p:nvPr/>
        </p:nvSpPr>
        <p:spPr>
          <a:xfrm>
            <a:off x="43558" y="5604420"/>
            <a:ext cx="1383299" cy="836817"/>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1" name="矩形 350"/>
          <p:cNvSpPr/>
          <p:nvPr/>
        </p:nvSpPr>
        <p:spPr>
          <a:xfrm>
            <a:off x="6687263" y="5579590"/>
            <a:ext cx="2333616" cy="803969"/>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2" name="矩形 351"/>
          <p:cNvSpPr/>
          <p:nvPr/>
        </p:nvSpPr>
        <p:spPr>
          <a:xfrm>
            <a:off x="1604848" y="5595956"/>
            <a:ext cx="4576425" cy="813526"/>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cxnSp>
        <p:nvCxnSpPr>
          <p:cNvPr id="353" name="直接箭头连接符 352"/>
          <p:cNvCxnSpPr/>
          <p:nvPr/>
        </p:nvCxnSpPr>
        <p:spPr>
          <a:xfrm flipV="1">
            <a:off x="1092224" y="5014269"/>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4" name="直接箭头连接符 353"/>
          <p:cNvCxnSpPr/>
          <p:nvPr/>
        </p:nvCxnSpPr>
        <p:spPr>
          <a:xfrm flipV="1">
            <a:off x="2235224" y="5014263"/>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5" name="直接箭头连接符 354"/>
          <p:cNvCxnSpPr/>
          <p:nvPr/>
        </p:nvCxnSpPr>
        <p:spPr>
          <a:xfrm flipV="1">
            <a:off x="3403628" y="5014263"/>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6" name="直接箭头连接符 355"/>
          <p:cNvCxnSpPr/>
          <p:nvPr/>
        </p:nvCxnSpPr>
        <p:spPr>
          <a:xfrm flipV="1">
            <a:off x="4394234" y="5022732"/>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7" name="直接箭头连接符 356"/>
          <p:cNvCxnSpPr/>
          <p:nvPr/>
        </p:nvCxnSpPr>
        <p:spPr>
          <a:xfrm flipV="1">
            <a:off x="5469503" y="5005796"/>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8" name="直接箭头连接符 357"/>
          <p:cNvCxnSpPr/>
          <p:nvPr/>
        </p:nvCxnSpPr>
        <p:spPr>
          <a:xfrm flipV="1">
            <a:off x="7357577" y="4988862"/>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9" name="矩形 358"/>
          <p:cNvSpPr/>
          <p:nvPr/>
        </p:nvSpPr>
        <p:spPr>
          <a:xfrm>
            <a:off x="750881" y="5166381"/>
            <a:ext cx="7055663"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Embedding Layer</a:t>
            </a:r>
            <a:endParaRPr lang="zh-CN" altLang="en-US" dirty="0"/>
          </a:p>
        </p:txBody>
      </p:sp>
      <p:grpSp>
        <p:nvGrpSpPr>
          <p:cNvPr id="360" name="组合 359"/>
          <p:cNvGrpSpPr/>
          <p:nvPr/>
        </p:nvGrpSpPr>
        <p:grpSpPr>
          <a:xfrm rot="16200000">
            <a:off x="2171512" y="5455826"/>
            <a:ext cx="131822" cy="893822"/>
            <a:chOff x="8419567" y="1293481"/>
            <a:chExt cx="131822" cy="893822"/>
          </a:xfrm>
        </p:grpSpPr>
        <p:sp>
          <p:nvSpPr>
            <p:cNvPr id="361" name="椭圆 360"/>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椭圆 361"/>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3" name="椭圆 362"/>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4" name="椭圆 363"/>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5" name="椭圆 364"/>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6" name="椭圆 365"/>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76" name="直接连接符 375"/>
          <p:cNvCxnSpPr/>
          <p:nvPr/>
        </p:nvCxnSpPr>
        <p:spPr>
          <a:xfrm>
            <a:off x="6238243" y="3977079"/>
            <a:ext cx="0" cy="199854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86" name="文本框 385"/>
          <p:cNvSpPr txBox="1"/>
          <p:nvPr/>
        </p:nvSpPr>
        <p:spPr>
          <a:xfrm>
            <a:off x="1841732" y="3740856"/>
            <a:ext cx="2274982"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用户侧模型</a:t>
            </a:r>
            <a:r>
              <a:rPr lang="en-US" altLang="zh-CN" dirty="0">
                <a:solidFill>
                  <a:srgbClr val="FF0000"/>
                </a:solidFill>
                <a:latin typeface="微软雅黑" panose="020B0503020204020204" pitchFamily="34" charset="-122"/>
                <a:ea typeface="微软雅黑" panose="020B0503020204020204" pitchFamily="34" charset="-122"/>
              </a:rPr>
              <a:t>ID</a:t>
            </a:r>
            <a:r>
              <a:rPr lang="zh-CN" altLang="en-US" dirty="0">
                <a:solidFill>
                  <a:srgbClr val="FF0000"/>
                </a:solidFill>
                <a:latin typeface="微软雅黑" panose="020B0503020204020204" pitchFamily="34" charset="-122"/>
                <a:ea typeface="微软雅黑" panose="020B0503020204020204" pitchFamily="34" charset="-122"/>
              </a:rPr>
              <a:t>类特征</a:t>
            </a:r>
          </a:p>
        </p:txBody>
      </p:sp>
      <p:sp>
        <p:nvSpPr>
          <p:cNvPr id="387" name="文本框 386"/>
          <p:cNvSpPr txBox="1"/>
          <p:nvPr/>
        </p:nvSpPr>
        <p:spPr>
          <a:xfrm>
            <a:off x="6341002" y="3746733"/>
            <a:ext cx="2274982"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商品侧模型</a:t>
            </a:r>
            <a:r>
              <a:rPr lang="en-US" altLang="zh-CN" dirty="0">
                <a:solidFill>
                  <a:srgbClr val="FF0000"/>
                </a:solidFill>
                <a:latin typeface="微软雅黑" panose="020B0503020204020204" pitchFamily="34" charset="-122"/>
                <a:ea typeface="微软雅黑" panose="020B0503020204020204" pitchFamily="34" charset="-122"/>
              </a:rPr>
              <a:t>ID</a:t>
            </a:r>
            <a:r>
              <a:rPr lang="zh-CN" altLang="en-US" dirty="0">
                <a:solidFill>
                  <a:srgbClr val="FF0000"/>
                </a:solidFill>
                <a:latin typeface="微软雅黑" panose="020B0503020204020204" pitchFamily="34" charset="-122"/>
                <a:ea typeface="微软雅黑" panose="020B0503020204020204" pitchFamily="34" charset="-122"/>
              </a:rPr>
              <a:t>类特征</a:t>
            </a:r>
          </a:p>
        </p:txBody>
      </p:sp>
    </p:spTree>
    <p:extLst>
      <p:ext uri="{BB962C8B-B14F-4D97-AF65-F5344CB8AC3E}">
        <p14:creationId xmlns:p14="http://schemas.microsoft.com/office/powerpoint/2010/main" val="338894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用户侧模型</a:t>
            </a:r>
          </a:p>
        </p:txBody>
      </p:sp>
      <p:sp>
        <p:nvSpPr>
          <p:cNvPr id="3" name="内容占位符 2"/>
          <p:cNvSpPr>
            <a:spLocks noGrp="1"/>
          </p:cNvSpPr>
          <p:nvPr>
            <p:ph idx="1"/>
          </p:nvPr>
        </p:nvSpPr>
        <p:spPr>
          <a:xfrm>
            <a:off x="4255012" y="969985"/>
            <a:ext cx="4808426" cy="3148790"/>
          </a:xfrm>
        </p:spPr>
        <p:txBody>
          <a:bodyPr>
            <a:noAutofit/>
          </a:bodyPr>
          <a:lstStyle/>
          <a:p>
            <a:pPr marL="457200" indent="-457200">
              <a:buFont typeface="+mj-lt"/>
              <a:buAutoNum type="arabicPeriod"/>
            </a:pPr>
            <a:r>
              <a:rPr lang="en-US" altLang="zh-CN" dirty="0"/>
              <a:t>Embedding</a:t>
            </a:r>
            <a:r>
              <a:rPr lang="zh-CN" altLang="en-US" b="1" dirty="0"/>
              <a:t>。历史点击商品</a:t>
            </a:r>
            <a:r>
              <a:rPr lang="zh-CN" altLang="en-US" dirty="0"/>
              <a:t>和</a:t>
            </a:r>
            <a:r>
              <a:rPr lang="zh-CN" altLang="en-US" b="1" dirty="0"/>
              <a:t>用户画像</a:t>
            </a:r>
            <a:r>
              <a:rPr lang="zh-CN" altLang="en-US" dirty="0"/>
              <a:t>每个特征</a:t>
            </a:r>
            <a:r>
              <a:rPr lang="en-US" altLang="zh-CN" dirty="0"/>
              <a:t>ID</a:t>
            </a:r>
            <a:r>
              <a:rPr lang="zh-CN" altLang="en-US" dirty="0"/>
              <a:t>做</a:t>
            </a:r>
            <a:r>
              <a:rPr lang="en-US" altLang="zh-CN" dirty="0"/>
              <a:t>embedding</a:t>
            </a:r>
            <a:r>
              <a:rPr lang="zh-CN" altLang="en-US" dirty="0"/>
              <a:t>。一般</a:t>
            </a:r>
            <a:r>
              <a:rPr lang="en-US" altLang="zh-CN" dirty="0"/>
              <a:t>ID</a:t>
            </a:r>
            <a:r>
              <a:rPr lang="zh-CN" altLang="en-US" dirty="0"/>
              <a:t>特征映射为</a:t>
            </a:r>
            <a:r>
              <a:rPr lang="en-US" altLang="zh-CN" dirty="0"/>
              <a:t>64</a:t>
            </a:r>
            <a:r>
              <a:rPr lang="zh-CN" altLang="en-US" dirty="0"/>
              <a:t>维向量，</a:t>
            </a:r>
            <a:r>
              <a:rPr lang="en-US" altLang="zh-CN" dirty="0" err="1"/>
              <a:t>sku</a:t>
            </a:r>
            <a:r>
              <a:rPr lang="en-US" altLang="zh-CN" dirty="0"/>
              <a:t> ID128</a:t>
            </a:r>
            <a:r>
              <a:rPr lang="zh-CN" altLang="en-US" dirty="0"/>
              <a:t>维，年龄和性别</a:t>
            </a:r>
            <a:r>
              <a:rPr lang="en-US" altLang="zh-CN" dirty="0"/>
              <a:t>ID4</a:t>
            </a:r>
            <a:r>
              <a:rPr lang="zh-CN" altLang="en-US" dirty="0"/>
              <a:t>维</a:t>
            </a:r>
          </a:p>
          <a:p>
            <a:pPr marL="457200" indent="-457200">
              <a:buFont typeface="+mj-lt"/>
              <a:buAutoNum type="arabicPeriod"/>
            </a:pPr>
            <a:r>
              <a:rPr lang="en-US" altLang="zh-CN" dirty="0"/>
              <a:t>Pooling</a:t>
            </a:r>
            <a:r>
              <a:rPr lang="zh-CN" altLang="en-US" dirty="0"/>
              <a:t>。同特征的</a:t>
            </a:r>
            <a:r>
              <a:rPr lang="en-US" altLang="zh-CN" dirty="0"/>
              <a:t>ID</a:t>
            </a:r>
            <a:r>
              <a:rPr lang="zh-CN" altLang="en-US" dirty="0"/>
              <a:t>对应</a:t>
            </a:r>
            <a:r>
              <a:rPr lang="en-US" altLang="zh-CN" dirty="0"/>
              <a:t>embedding</a:t>
            </a:r>
            <a:r>
              <a:rPr lang="zh-CN" altLang="en-US" dirty="0"/>
              <a:t>向量做加权平均得到一个特征向量。开方后的</a:t>
            </a:r>
            <a:r>
              <a:rPr lang="en-US" altLang="zh-CN" dirty="0"/>
              <a:t>ID</a:t>
            </a:r>
            <a:r>
              <a:rPr lang="zh-CN" altLang="en-US" dirty="0"/>
              <a:t>频率作为其</a:t>
            </a:r>
            <a:r>
              <a:rPr lang="en-US" altLang="zh-CN" dirty="0"/>
              <a:t>embedding</a:t>
            </a:r>
            <a:r>
              <a:rPr lang="zh-CN" altLang="en-US" dirty="0"/>
              <a:t>权重。</a:t>
            </a:r>
          </a:p>
          <a:p>
            <a:pPr marL="457200" indent="-457200">
              <a:buFont typeface="+mj-lt"/>
              <a:buAutoNum type="arabicPeriod"/>
            </a:pPr>
            <a:r>
              <a:rPr lang="en-US" altLang="zh-CN" dirty="0" err="1"/>
              <a:t>Concat</a:t>
            </a:r>
            <a:r>
              <a:rPr lang="zh-CN" altLang="en-US" dirty="0"/>
              <a:t>。所有特征向量拼接形成一个长向量</a:t>
            </a:r>
          </a:p>
        </p:txBody>
      </p:sp>
      <p:grpSp>
        <p:nvGrpSpPr>
          <p:cNvPr id="245" name="组合 244"/>
          <p:cNvGrpSpPr/>
          <p:nvPr/>
        </p:nvGrpSpPr>
        <p:grpSpPr>
          <a:xfrm>
            <a:off x="77076" y="1894750"/>
            <a:ext cx="6137715" cy="4805592"/>
            <a:chOff x="3486935" y="1450867"/>
            <a:chExt cx="6137715" cy="4805592"/>
          </a:xfrm>
        </p:grpSpPr>
        <p:sp>
          <p:nvSpPr>
            <p:cNvPr id="84" name="矩形 83"/>
            <p:cNvSpPr/>
            <p:nvPr/>
          </p:nvSpPr>
          <p:spPr>
            <a:xfrm>
              <a:off x="4451987" y="2768171"/>
              <a:ext cx="2848495"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ReLU</a:t>
              </a:r>
              <a:endParaRPr lang="zh-CN" altLang="en-US" dirty="0"/>
            </a:p>
          </p:txBody>
        </p:sp>
        <p:sp>
          <p:nvSpPr>
            <p:cNvPr id="85" name="矩形 84"/>
            <p:cNvSpPr/>
            <p:nvPr/>
          </p:nvSpPr>
          <p:spPr>
            <a:xfrm>
              <a:off x="4673661" y="2060002"/>
              <a:ext cx="2399609"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err="1"/>
                <a:t>ReLU</a:t>
              </a:r>
              <a:endParaRPr lang="zh-CN" altLang="en-US" dirty="0"/>
            </a:p>
          </p:txBody>
        </p:sp>
        <p:sp>
          <p:nvSpPr>
            <p:cNvPr id="86" name="矩形 85"/>
            <p:cNvSpPr/>
            <p:nvPr/>
          </p:nvSpPr>
          <p:spPr>
            <a:xfrm>
              <a:off x="5080985" y="1450867"/>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a:t>Full-connect</a:t>
              </a:r>
              <a:endParaRPr lang="zh-CN" altLang="en-US" dirty="0"/>
            </a:p>
          </p:txBody>
        </p:sp>
        <p:sp>
          <p:nvSpPr>
            <p:cNvPr id="87" name="椭圆 86"/>
            <p:cNvSpPr/>
            <p:nvPr/>
          </p:nvSpPr>
          <p:spPr>
            <a:xfrm rot="16200000">
              <a:off x="4467385" y="5632735"/>
              <a:ext cx="131822" cy="1318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8" name="组合 87"/>
            <p:cNvGrpSpPr/>
            <p:nvPr/>
          </p:nvGrpSpPr>
          <p:grpSpPr>
            <a:xfrm rot="16200000">
              <a:off x="6612248" y="5176901"/>
              <a:ext cx="131822" cy="893822"/>
              <a:chOff x="8419567" y="1293481"/>
              <a:chExt cx="131822" cy="893822"/>
            </a:xfrm>
          </p:grpSpPr>
          <p:sp>
            <p:nvSpPr>
              <p:cNvPr id="239" name="椭圆 238"/>
              <p:cNvSpPr/>
              <p:nvPr/>
            </p:nvSpPr>
            <p:spPr>
              <a:xfrm>
                <a:off x="8419567" y="1293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40" name="椭圆 239"/>
              <p:cNvSpPr/>
              <p:nvPr/>
            </p:nvSpPr>
            <p:spPr>
              <a:xfrm>
                <a:off x="8419567" y="14458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41" name="椭圆 240"/>
              <p:cNvSpPr/>
              <p:nvPr/>
            </p:nvSpPr>
            <p:spPr>
              <a:xfrm>
                <a:off x="8419567" y="15982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42" name="椭圆 241"/>
              <p:cNvSpPr/>
              <p:nvPr/>
            </p:nvSpPr>
            <p:spPr>
              <a:xfrm>
                <a:off x="8419567" y="17506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43" name="椭圆 242"/>
              <p:cNvSpPr/>
              <p:nvPr/>
            </p:nvSpPr>
            <p:spPr>
              <a:xfrm>
                <a:off x="8419567" y="19030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44" name="椭圆 243"/>
              <p:cNvSpPr/>
              <p:nvPr/>
            </p:nvSpPr>
            <p:spPr>
              <a:xfrm>
                <a:off x="8419567" y="2055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grpSp>
        <p:grpSp>
          <p:nvGrpSpPr>
            <p:cNvPr id="89" name="组合 88"/>
            <p:cNvGrpSpPr/>
            <p:nvPr/>
          </p:nvGrpSpPr>
          <p:grpSpPr>
            <a:xfrm rot="16200000">
              <a:off x="5462489" y="5118648"/>
              <a:ext cx="131822" cy="893822"/>
              <a:chOff x="8419567" y="1293481"/>
              <a:chExt cx="131822" cy="893822"/>
            </a:xfrm>
          </p:grpSpPr>
          <p:sp>
            <p:nvSpPr>
              <p:cNvPr id="233" name="椭圆 232"/>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4" name="椭圆 233"/>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5" name="椭圆 234"/>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6" name="椭圆 235"/>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7" name="椭圆 236"/>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8" name="椭圆 237"/>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0" name="组合 89"/>
            <p:cNvGrpSpPr/>
            <p:nvPr/>
          </p:nvGrpSpPr>
          <p:grpSpPr>
            <a:xfrm>
              <a:off x="4476333" y="4228031"/>
              <a:ext cx="164250" cy="621450"/>
              <a:chOff x="1032956" y="4776794"/>
              <a:chExt cx="164250" cy="621450"/>
            </a:xfrm>
          </p:grpSpPr>
          <p:sp>
            <p:nvSpPr>
              <p:cNvPr id="229" name="矩形 228"/>
              <p:cNvSpPr/>
              <p:nvPr/>
            </p:nvSpPr>
            <p:spPr>
              <a:xfrm>
                <a:off x="1032956" y="47767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0" name="矩形 229"/>
              <p:cNvSpPr/>
              <p:nvPr/>
            </p:nvSpPr>
            <p:spPr>
              <a:xfrm>
                <a:off x="1032956" y="49291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矩形 230"/>
              <p:cNvSpPr/>
              <p:nvPr/>
            </p:nvSpPr>
            <p:spPr>
              <a:xfrm>
                <a:off x="1032956" y="50815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2" name="矩形 231"/>
              <p:cNvSpPr/>
              <p:nvPr/>
            </p:nvSpPr>
            <p:spPr>
              <a:xfrm>
                <a:off x="1032956" y="52339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1" name="组合 90"/>
            <p:cNvGrpSpPr/>
            <p:nvPr/>
          </p:nvGrpSpPr>
          <p:grpSpPr>
            <a:xfrm>
              <a:off x="5201222" y="4241909"/>
              <a:ext cx="164250" cy="621450"/>
              <a:chOff x="4578679" y="4492077"/>
              <a:chExt cx="164250" cy="621450"/>
            </a:xfrm>
          </p:grpSpPr>
          <p:sp>
            <p:nvSpPr>
              <p:cNvPr id="225" name="矩形 224"/>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6" name="矩形 225"/>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7" name="矩形 226"/>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8" name="矩形 227"/>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2" name="组合 91"/>
            <p:cNvGrpSpPr/>
            <p:nvPr/>
          </p:nvGrpSpPr>
          <p:grpSpPr>
            <a:xfrm>
              <a:off x="6287375" y="4247834"/>
              <a:ext cx="164250" cy="621450"/>
              <a:chOff x="4899823" y="4871135"/>
              <a:chExt cx="164250" cy="621450"/>
            </a:xfrm>
          </p:grpSpPr>
          <p:sp>
            <p:nvSpPr>
              <p:cNvPr id="221" name="矩形 220"/>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22" name="矩形 221"/>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23" name="矩形 222"/>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224" name="矩形 223"/>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grpSp>
        <p:grpSp>
          <p:nvGrpSpPr>
            <p:cNvPr id="93" name="组合 92"/>
            <p:cNvGrpSpPr/>
            <p:nvPr/>
          </p:nvGrpSpPr>
          <p:grpSpPr>
            <a:xfrm>
              <a:off x="7426054" y="4379860"/>
              <a:ext cx="164250" cy="316650"/>
              <a:chOff x="5436450" y="5168675"/>
              <a:chExt cx="164250" cy="316650"/>
            </a:xfrm>
          </p:grpSpPr>
          <p:sp>
            <p:nvSpPr>
              <p:cNvPr id="219" name="矩形 218"/>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0" name="矩形 219"/>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4" name="组合 93"/>
            <p:cNvGrpSpPr/>
            <p:nvPr/>
          </p:nvGrpSpPr>
          <p:grpSpPr>
            <a:xfrm>
              <a:off x="8409316" y="4379860"/>
              <a:ext cx="164250" cy="316650"/>
              <a:chOff x="5588850" y="5168673"/>
              <a:chExt cx="164250" cy="316650"/>
            </a:xfrm>
          </p:grpSpPr>
          <p:sp>
            <p:nvSpPr>
              <p:cNvPr id="217" name="矩形 216"/>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8" name="矩形 217"/>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5" name="组合 94"/>
            <p:cNvGrpSpPr/>
            <p:nvPr/>
          </p:nvGrpSpPr>
          <p:grpSpPr>
            <a:xfrm rot="16200000">
              <a:off x="7818904" y="5288031"/>
              <a:ext cx="131822" cy="893822"/>
              <a:chOff x="8419567" y="1293481"/>
              <a:chExt cx="131822" cy="893822"/>
            </a:xfrm>
          </p:grpSpPr>
          <p:sp>
            <p:nvSpPr>
              <p:cNvPr id="211" name="椭圆 210"/>
              <p:cNvSpPr/>
              <p:nvPr/>
            </p:nvSpPr>
            <p:spPr>
              <a:xfrm>
                <a:off x="8419567" y="12934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2" name="椭圆 211"/>
              <p:cNvSpPr/>
              <p:nvPr/>
            </p:nvSpPr>
            <p:spPr>
              <a:xfrm>
                <a:off x="8419567" y="14458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3" name="椭圆 212"/>
              <p:cNvSpPr/>
              <p:nvPr/>
            </p:nvSpPr>
            <p:spPr>
              <a:xfrm>
                <a:off x="8419567" y="15982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4" name="椭圆 213"/>
              <p:cNvSpPr/>
              <p:nvPr/>
            </p:nvSpPr>
            <p:spPr>
              <a:xfrm>
                <a:off x="8419567" y="17506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5" name="椭圆 214"/>
              <p:cNvSpPr/>
              <p:nvPr/>
            </p:nvSpPr>
            <p:spPr>
              <a:xfrm>
                <a:off x="8419567" y="19030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6" name="椭圆 215"/>
              <p:cNvSpPr/>
              <p:nvPr/>
            </p:nvSpPr>
            <p:spPr>
              <a:xfrm>
                <a:off x="8419567" y="2055481"/>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6" name="组合 95"/>
            <p:cNvGrpSpPr/>
            <p:nvPr/>
          </p:nvGrpSpPr>
          <p:grpSpPr>
            <a:xfrm rot="16200000">
              <a:off x="8775946" y="5288031"/>
              <a:ext cx="131822" cy="893822"/>
              <a:chOff x="8419567" y="1293481"/>
              <a:chExt cx="131822" cy="893822"/>
            </a:xfrm>
          </p:grpSpPr>
          <p:sp>
            <p:nvSpPr>
              <p:cNvPr id="205" name="椭圆 204"/>
              <p:cNvSpPr/>
              <p:nvPr/>
            </p:nvSpPr>
            <p:spPr>
              <a:xfrm>
                <a:off x="8419567" y="12934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6" name="椭圆 205"/>
              <p:cNvSpPr/>
              <p:nvPr/>
            </p:nvSpPr>
            <p:spPr>
              <a:xfrm>
                <a:off x="8419567" y="14458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7" name="椭圆 206"/>
              <p:cNvSpPr/>
              <p:nvPr/>
            </p:nvSpPr>
            <p:spPr>
              <a:xfrm>
                <a:off x="8419567" y="15982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8" name="椭圆 207"/>
              <p:cNvSpPr/>
              <p:nvPr/>
            </p:nvSpPr>
            <p:spPr>
              <a:xfrm>
                <a:off x="8419567" y="17506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9" name="椭圆 208"/>
              <p:cNvSpPr/>
              <p:nvPr/>
            </p:nvSpPr>
            <p:spPr>
              <a:xfrm>
                <a:off x="8419567" y="19030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0" name="椭圆 209"/>
              <p:cNvSpPr/>
              <p:nvPr/>
            </p:nvSpPr>
            <p:spPr>
              <a:xfrm>
                <a:off x="8419567" y="2055481"/>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7" name="组合 96"/>
            <p:cNvGrpSpPr/>
            <p:nvPr/>
          </p:nvGrpSpPr>
          <p:grpSpPr>
            <a:xfrm rot="16200000">
              <a:off x="5614889" y="5271048"/>
              <a:ext cx="131822" cy="893822"/>
              <a:chOff x="8419567" y="1293481"/>
              <a:chExt cx="131822" cy="893822"/>
            </a:xfrm>
          </p:grpSpPr>
          <p:sp>
            <p:nvSpPr>
              <p:cNvPr id="199" name="椭圆 198"/>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0" name="椭圆 199"/>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1" name="椭圆 200"/>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2" name="椭圆 201"/>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3" name="椭圆 202"/>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4" name="椭圆 203"/>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8" name="组合 97"/>
            <p:cNvGrpSpPr/>
            <p:nvPr/>
          </p:nvGrpSpPr>
          <p:grpSpPr>
            <a:xfrm rot="16200000">
              <a:off x="5767289" y="5423448"/>
              <a:ext cx="131822" cy="893822"/>
              <a:chOff x="8419567" y="1293481"/>
              <a:chExt cx="131822" cy="893822"/>
            </a:xfrm>
          </p:grpSpPr>
          <p:sp>
            <p:nvSpPr>
              <p:cNvPr id="193" name="椭圆 192"/>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4" name="椭圆 193"/>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5" name="椭圆 194"/>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6" name="椭圆 195"/>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7" name="椭圆 196"/>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8" name="椭圆 197"/>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9" name="组合 98"/>
            <p:cNvGrpSpPr/>
            <p:nvPr/>
          </p:nvGrpSpPr>
          <p:grpSpPr>
            <a:xfrm rot="16200000">
              <a:off x="6764648" y="5329301"/>
              <a:ext cx="131822" cy="893822"/>
              <a:chOff x="8419567" y="1293481"/>
              <a:chExt cx="131822" cy="893822"/>
            </a:xfrm>
          </p:grpSpPr>
          <p:sp>
            <p:nvSpPr>
              <p:cNvPr id="187" name="椭圆 186"/>
              <p:cNvSpPr/>
              <p:nvPr/>
            </p:nvSpPr>
            <p:spPr>
              <a:xfrm>
                <a:off x="8419567" y="1293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88" name="椭圆 187"/>
              <p:cNvSpPr/>
              <p:nvPr/>
            </p:nvSpPr>
            <p:spPr>
              <a:xfrm>
                <a:off x="8419567" y="14458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89" name="椭圆 188"/>
              <p:cNvSpPr/>
              <p:nvPr/>
            </p:nvSpPr>
            <p:spPr>
              <a:xfrm>
                <a:off x="8419567" y="15982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90" name="椭圆 189"/>
              <p:cNvSpPr/>
              <p:nvPr/>
            </p:nvSpPr>
            <p:spPr>
              <a:xfrm>
                <a:off x="8419567" y="17506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91" name="椭圆 190"/>
              <p:cNvSpPr/>
              <p:nvPr/>
            </p:nvSpPr>
            <p:spPr>
              <a:xfrm>
                <a:off x="8419567" y="19030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92" name="椭圆 191"/>
              <p:cNvSpPr/>
              <p:nvPr/>
            </p:nvSpPr>
            <p:spPr>
              <a:xfrm>
                <a:off x="8419567" y="2055481"/>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grpSp>
        <p:grpSp>
          <p:nvGrpSpPr>
            <p:cNvPr id="100" name="组合 99"/>
            <p:cNvGrpSpPr/>
            <p:nvPr/>
          </p:nvGrpSpPr>
          <p:grpSpPr>
            <a:xfrm rot="16200000">
              <a:off x="5073941" y="3047674"/>
              <a:ext cx="164250" cy="621450"/>
              <a:chOff x="4231207" y="4295336"/>
              <a:chExt cx="164250" cy="621450"/>
            </a:xfrm>
          </p:grpSpPr>
          <p:sp>
            <p:nvSpPr>
              <p:cNvPr id="183" name="矩形 182"/>
              <p:cNvSpPr/>
              <p:nvPr/>
            </p:nvSpPr>
            <p:spPr>
              <a:xfrm>
                <a:off x="4231207" y="42953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矩形 183"/>
              <p:cNvSpPr/>
              <p:nvPr/>
            </p:nvSpPr>
            <p:spPr>
              <a:xfrm>
                <a:off x="4231207" y="44477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矩形 184"/>
              <p:cNvSpPr/>
              <p:nvPr/>
            </p:nvSpPr>
            <p:spPr>
              <a:xfrm>
                <a:off x="4231207" y="46001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矩形 185"/>
              <p:cNvSpPr/>
              <p:nvPr/>
            </p:nvSpPr>
            <p:spPr>
              <a:xfrm>
                <a:off x="4231207" y="4752536"/>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1" name="组合 100"/>
            <p:cNvGrpSpPr/>
            <p:nvPr/>
          </p:nvGrpSpPr>
          <p:grpSpPr>
            <a:xfrm rot="16200000">
              <a:off x="5692008" y="3047674"/>
              <a:ext cx="164250" cy="621450"/>
              <a:chOff x="4578679" y="4492077"/>
              <a:chExt cx="164250" cy="621450"/>
            </a:xfrm>
          </p:grpSpPr>
          <p:sp>
            <p:nvSpPr>
              <p:cNvPr id="179" name="矩形 178"/>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矩形 179"/>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矩形 180"/>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矩形 181"/>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2" name="组合 101"/>
            <p:cNvGrpSpPr/>
            <p:nvPr/>
          </p:nvGrpSpPr>
          <p:grpSpPr>
            <a:xfrm rot="16200000">
              <a:off x="6309823" y="3047674"/>
              <a:ext cx="164250" cy="621450"/>
              <a:chOff x="4899823" y="4871135"/>
              <a:chExt cx="164250" cy="621450"/>
            </a:xfrm>
          </p:grpSpPr>
          <p:sp>
            <p:nvSpPr>
              <p:cNvPr id="175" name="矩形 174"/>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76" name="矩形 175"/>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77" name="矩形 176"/>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78" name="矩形 177"/>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grpSp>
        <p:grpSp>
          <p:nvGrpSpPr>
            <p:cNvPr id="103" name="组合 102"/>
            <p:cNvGrpSpPr/>
            <p:nvPr/>
          </p:nvGrpSpPr>
          <p:grpSpPr>
            <a:xfrm rot="16200000">
              <a:off x="6787183" y="3200074"/>
              <a:ext cx="164250" cy="316650"/>
              <a:chOff x="5436450" y="5168675"/>
              <a:chExt cx="164250" cy="316650"/>
            </a:xfrm>
          </p:grpSpPr>
          <p:sp>
            <p:nvSpPr>
              <p:cNvPr id="173" name="矩形 172"/>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4" name="矩形 173"/>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4" name="组合 103"/>
            <p:cNvGrpSpPr/>
            <p:nvPr/>
          </p:nvGrpSpPr>
          <p:grpSpPr>
            <a:xfrm rot="16200000">
              <a:off x="7107910" y="3200074"/>
              <a:ext cx="164250" cy="316650"/>
              <a:chOff x="5588850" y="5168673"/>
              <a:chExt cx="164250" cy="316650"/>
            </a:xfrm>
          </p:grpSpPr>
          <p:sp>
            <p:nvSpPr>
              <p:cNvPr id="171" name="矩形 170"/>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2" name="矩形 171"/>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5" name="组合 104"/>
            <p:cNvGrpSpPr/>
            <p:nvPr/>
          </p:nvGrpSpPr>
          <p:grpSpPr>
            <a:xfrm>
              <a:off x="5395957" y="4241909"/>
              <a:ext cx="164250" cy="621450"/>
              <a:chOff x="4578679" y="4492077"/>
              <a:chExt cx="164250" cy="621450"/>
            </a:xfrm>
          </p:grpSpPr>
          <p:sp>
            <p:nvSpPr>
              <p:cNvPr id="167" name="矩形 166"/>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8" name="矩形 167"/>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9" name="矩形 168"/>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0" name="矩形 169"/>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6" name="组合 105"/>
            <p:cNvGrpSpPr/>
            <p:nvPr/>
          </p:nvGrpSpPr>
          <p:grpSpPr>
            <a:xfrm>
              <a:off x="5819288" y="4241909"/>
              <a:ext cx="164250" cy="621450"/>
              <a:chOff x="4578679" y="4492077"/>
              <a:chExt cx="164250" cy="621450"/>
            </a:xfrm>
          </p:grpSpPr>
          <p:sp>
            <p:nvSpPr>
              <p:cNvPr id="163" name="矩形 162"/>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4" name="矩形 163"/>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5" name="矩形 164"/>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6" name="矩形 165"/>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7" name="组合 106"/>
            <p:cNvGrpSpPr/>
            <p:nvPr/>
          </p:nvGrpSpPr>
          <p:grpSpPr>
            <a:xfrm>
              <a:off x="6524198" y="4247834"/>
              <a:ext cx="164250" cy="621450"/>
              <a:chOff x="4899823" y="4871135"/>
              <a:chExt cx="164250" cy="621450"/>
            </a:xfrm>
          </p:grpSpPr>
          <p:sp>
            <p:nvSpPr>
              <p:cNvPr id="159" name="矩形 158"/>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60" name="矩形 159"/>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61" name="矩形 160"/>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62" name="矩形 161"/>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grpSp>
        <p:grpSp>
          <p:nvGrpSpPr>
            <p:cNvPr id="108" name="组合 107"/>
            <p:cNvGrpSpPr/>
            <p:nvPr/>
          </p:nvGrpSpPr>
          <p:grpSpPr>
            <a:xfrm>
              <a:off x="6934423" y="4247834"/>
              <a:ext cx="164250" cy="621450"/>
              <a:chOff x="4899823" y="4871135"/>
              <a:chExt cx="164250" cy="621450"/>
            </a:xfrm>
          </p:grpSpPr>
          <p:sp>
            <p:nvSpPr>
              <p:cNvPr id="155" name="矩形 154"/>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56" name="矩形 155"/>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57" name="矩形 156"/>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58" name="矩形 157"/>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grpSp>
        <p:grpSp>
          <p:nvGrpSpPr>
            <p:cNvPr id="109" name="组合 108"/>
            <p:cNvGrpSpPr/>
            <p:nvPr/>
          </p:nvGrpSpPr>
          <p:grpSpPr>
            <a:xfrm>
              <a:off x="7688525" y="4379860"/>
              <a:ext cx="164250" cy="316650"/>
              <a:chOff x="5436450" y="5168675"/>
              <a:chExt cx="164250" cy="316650"/>
            </a:xfrm>
          </p:grpSpPr>
          <p:sp>
            <p:nvSpPr>
              <p:cNvPr id="153" name="矩形 152"/>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4" name="矩形 153"/>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0" name="组合 109"/>
            <p:cNvGrpSpPr/>
            <p:nvPr/>
          </p:nvGrpSpPr>
          <p:grpSpPr>
            <a:xfrm>
              <a:off x="8085791" y="4379860"/>
              <a:ext cx="164250" cy="316650"/>
              <a:chOff x="5436450" y="5168675"/>
              <a:chExt cx="164250" cy="316650"/>
            </a:xfrm>
          </p:grpSpPr>
          <p:sp>
            <p:nvSpPr>
              <p:cNvPr id="151" name="矩形 150"/>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2" name="矩形 151"/>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1" name="组合 110"/>
            <p:cNvGrpSpPr/>
            <p:nvPr/>
          </p:nvGrpSpPr>
          <p:grpSpPr>
            <a:xfrm>
              <a:off x="8679168" y="4379860"/>
              <a:ext cx="164250" cy="316650"/>
              <a:chOff x="5588850" y="5168673"/>
              <a:chExt cx="164250" cy="316650"/>
            </a:xfrm>
          </p:grpSpPr>
          <p:sp>
            <p:nvSpPr>
              <p:cNvPr id="149" name="矩形 148"/>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0" name="矩形 149"/>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2" name="组合 111"/>
            <p:cNvGrpSpPr/>
            <p:nvPr/>
          </p:nvGrpSpPr>
          <p:grpSpPr>
            <a:xfrm>
              <a:off x="9180225" y="4379860"/>
              <a:ext cx="164250" cy="316650"/>
              <a:chOff x="5588850" y="5168673"/>
              <a:chExt cx="164250" cy="316650"/>
            </a:xfrm>
          </p:grpSpPr>
          <p:sp>
            <p:nvSpPr>
              <p:cNvPr id="147" name="矩形 146"/>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8" name="矩形 147"/>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3" name="文本框 304"/>
            <p:cNvSpPr txBox="1"/>
            <p:nvPr/>
          </p:nvSpPr>
          <p:spPr>
            <a:xfrm>
              <a:off x="8802692" y="4308767"/>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114" name="文本框 303"/>
            <p:cNvSpPr txBox="1"/>
            <p:nvPr/>
          </p:nvSpPr>
          <p:spPr>
            <a:xfrm>
              <a:off x="7801090" y="4323185"/>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115" name="文本框 303"/>
            <p:cNvSpPr txBox="1"/>
            <p:nvPr/>
          </p:nvSpPr>
          <p:spPr>
            <a:xfrm>
              <a:off x="6640010" y="4346120"/>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116" name="文本框 303"/>
            <p:cNvSpPr txBox="1"/>
            <p:nvPr/>
          </p:nvSpPr>
          <p:spPr>
            <a:xfrm>
              <a:off x="5498801" y="4329777"/>
              <a:ext cx="34336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117" name="矩形 116"/>
                <p:cNvSpPr/>
                <p:nvPr/>
              </p:nvSpPr>
              <p:spPr>
                <a:xfrm>
                  <a:off x="3499786" y="5511401"/>
                  <a:ext cx="1107996"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C00000"/>
                      </a:solidFill>
                      <a:latin typeface="微软雅黑" panose="020B0503020204020204" pitchFamily="34" charset="-122"/>
                      <a:ea typeface="微软雅黑" panose="020B0503020204020204" pitchFamily="34" charset="-122"/>
                    </a:rPr>
                    <a:t>用户画像</a:t>
                  </a:r>
                  <a:endParaRPr lang="en-US" altLang="zh-CN" dirty="0">
                    <a:solidFill>
                      <a:srgbClr val="C00000"/>
                    </a:solidFill>
                    <a:latin typeface="微软雅黑" panose="020B0503020204020204" pitchFamily="34" charset="-122"/>
                    <a:ea typeface="微软雅黑" panose="020B0503020204020204" pitchFamily="34" charset="-122"/>
                  </a:endParaRPr>
                </a:p>
                <a:p>
                  <a:r>
                    <a:rPr lang="zh-CN" altLang="en-US" dirty="0">
                      <a:solidFill>
                        <a:srgbClr val="C00000"/>
                      </a:solidFill>
                      <a:latin typeface="微软雅黑" panose="020B0503020204020204" pitchFamily="34" charset="-122"/>
                      <a:ea typeface="微软雅黑" panose="020B0503020204020204" pitchFamily="34" charset="-122"/>
                    </a:rPr>
                    <a:t>特征</a:t>
                  </a:r>
                  <a14:m>
                    <m:oMath xmlns:m="http://schemas.openxmlformats.org/officeDocument/2006/math">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𝑃</m:t>
                          </m:r>
                        </m:e>
                        <m:sub>
                          <m:r>
                            <a:rPr lang="en-US" altLang="zh-CN" b="0" i="1" smtClean="0">
                              <a:solidFill>
                                <a:srgbClr val="C00000"/>
                              </a:solidFill>
                              <a:latin typeface="Cambria Math" panose="02040503050406030204" pitchFamily="18" charset="0"/>
                            </a:rPr>
                            <m:t>𝑢</m:t>
                          </m:r>
                        </m:sub>
                      </m:sSub>
                    </m:oMath>
                  </a14:m>
                  <a:endParaRPr lang="zh-CN" altLang="en-US" dirty="0">
                    <a:latin typeface="微软雅黑" panose="020B0503020204020204" pitchFamily="34" charset="-122"/>
                    <a:ea typeface="微软雅黑" panose="020B0503020204020204" pitchFamily="34" charset="-122"/>
                  </a:endParaRPr>
                </a:p>
              </p:txBody>
            </p:sp>
          </mc:Choice>
          <mc:Fallback xmlns="">
            <p:sp>
              <p:nvSpPr>
                <p:cNvPr id="117" name="矩形 116"/>
                <p:cNvSpPr>
                  <a:spLocks noRot="1" noChangeAspect="1" noMove="1" noResize="1" noEditPoints="1" noAdjustHandles="1" noChangeArrowheads="1" noChangeShapeType="1" noTextEdit="1"/>
                </p:cNvSpPr>
                <p:nvPr/>
              </p:nvSpPr>
              <p:spPr>
                <a:xfrm>
                  <a:off x="3499786" y="5511401"/>
                  <a:ext cx="1107996" cy="646331"/>
                </a:xfrm>
                <a:prstGeom prst="rect">
                  <a:avLst/>
                </a:prstGeom>
                <a:blipFill rotWithShape="0">
                  <a:blip r:embed="rId2"/>
                  <a:stretch>
                    <a:fillRect l="-4945" t="-5660" r="-4396" b="-14151"/>
                  </a:stretch>
                </a:blipFill>
              </p:spPr>
              <p:txBody>
                <a:bodyPr/>
                <a:lstStyle/>
                <a:p>
                  <a:r>
                    <a:rPr lang="zh-CN" altLang="en-US">
                      <a:noFill/>
                    </a:rPr>
                    <a:t> </a:t>
                  </a:r>
                </a:p>
              </p:txBody>
            </p:sp>
          </mc:Fallback>
        </mc:AlternateContent>
        <p:sp>
          <p:nvSpPr>
            <p:cNvPr id="118" name="矩形 117"/>
            <p:cNvSpPr/>
            <p:nvPr/>
          </p:nvSpPr>
          <p:spPr>
            <a:xfrm>
              <a:off x="3486935" y="5419642"/>
              <a:ext cx="1383299" cy="836817"/>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19" name="矩形 118"/>
            <p:cNvSpPr/>
            <p:nvPr/>
          </p:nvSpPr>
          <p:spPr>
            <a:xfrm>
              <a:off x="5048225" y="5411178"/>
              <a:ext cx="4576425" cy="813526"/>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cxnSp>
          <p:nvCxnSpPr>
            <p:cNvPr id="120" name="直接箭头连接符 119"/>
            <p:cNvCxnSpPr/>
            <p:nvPr/>
          </p:nvCxnSpPr>
          <p:spPr>
            <a:xfrm flipV="1">
              <a:off x="4535601" y="4829491"/>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1" name="直接箭头连接符 120"/>
            <p:cNvCxnSpPr/>
            <p:nvPr/>
          </p:nvCxnSpPr>
          <p:spPr>
            <a:xfrm flipV="1">
              <a:off x="5678601" y="4829485"/>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直接箭头连接符 121"/>
            <p:cNvCxnSpPr/>
            <p:nvPr/>
          </p:nvCxnSpPr>
          <p:spPr>
            <a:xfrm flipV="1">
              <a:off x="6847005" y="4829485"/>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p:cNvCxnSpPr/>
            <p:nvPr/>
          </p:nvCxnSpPr>
          <p:spPr>
            <a:xfrm flipV="1">
              <a:off x="7837611" y="4837954"/>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4" name="直接箭头连接符 123"/>
            <p:cNvCxnSpPr/>
            <p:nvPr/>
          </p:nvCxnSpPr>
          <p:spPr>
            <a:xfrm flipV="1">
              <a:off x="8912880" y="4821018"/>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25" name="组合 124"/>
            <p:cNvGrpSpPr/>
            <p:nvPr/>
          </p:nvGrpSpPr>
          <p:grpSpPr>
            <a:xfrm rot="16200000">
              <a:off x="5614889" y="5271048"/>
              <a:ext cx="131822" cy="893822"/>
              <a:chOff x="8419567" y="1293481"/>
              <a:chExt cx="131822" cy="893822"/>
            </a:xfrm>
          </p:grpSpPr>
          <p:sp>
            <p:nvSpPr>
              <p:cNvPr id="141" name="椭圆 140"/>
              <p:cNvSpPr/>
              <p:nvPr/>
            </p:nvSpPr>
            <p:spPr>
              <a:xfrm>
                <a:off x="8419567" y="1293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2" name="椭圆 141"/>
              <p:cNvSpPr/>
              <p:nvPr/>
            </p:nvSpPr>
            <p:spPr>
              <a:xfrm>
                <a:off x="8419567" y="14458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3" name="椭圆 142"/>
              <p:cNvSpPr/>
              <p:nvPr/>
            </p:nvSpPr>
            <p:spPr>
              <a:xfrm>
                <a:off x="8419567" y="15982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4" name="椭圆 143"/>
              <p:cNvSpPr/>
              <p:nvPr/>
            </p:nvSpPr>
            <p:spPr>
              <a:xfrm>
                <a:off x="8419567" y="17506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5" name="椭圆 144"/>
              <p:cNvSpPr/>
              <p:nvPr/>
            </p:nvSpPr>
            <p:spPr>
              <a:xfrm>
                <a:off x="8419567" y="19030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6" name="椭圆 145"/>
              <p:cNvSpPr/>
              <p:nvPr/>
            </p:nvSpPr>
            <p:spPr>
              <a:xfrm>
                <a:off x="8419567" y="2055481"/>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26" name="直接箭头连接符 125"/>
            <p:cNvCxnSpPr>
              <a:stCxn id="229" idx="0"/>
            </p:cNvCxnSpPr>
            <p:nvPr/>
          </p:nvCxnSpPr>
          <p:spPr>
            <a:xfrm flipV="1">
              <a:off x="4558458" y="3508033"/>
              <a:ext cx="458194" cy="7199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7" name="直接箭头连接符 126"/>
            <p:cNvCxnSpPr/>
            <p:nvPr/>
          </p:nvCxnSpPr>
          <p:spPr>
            <a:xfrm flipV="1">
              <a:off x="5662952" y="3533432"/>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8" name="直接箭头连接符 127"/>
            <p:cNvCxnSpPr/>
            <p:nvPr/>
          </p:nvCxnSpPr>
          <p:spPr>
            <a:xfrm flipH="1" flipV="1">
              <a:off x="6363070" y="3508031"/>
              <a:ext cx="468286" cy="74540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9" name="直接箭头连接符 128"/>
            <p:cNvCxnSpPr/>
            <p:nvPr/>
          </p:nvCxnSpPr>
          <p:spPr>
            <a:xfrm flipH="1" flipV="1">
              <a:off x="6972670" y="3508031"/>
              <a:ext cx="849292" cy="7538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0" name="直接箭头连接符 129"/>
            <p:cNvCxnSpPr/>
            <p:nvPr/>
          </p:nvCxnSpPr>
          <p:spPr>
            <a:xfrm flipH="1" flipV="1">
              <a:off x="7569726" y="3440524"/>
              <a:ext cx="1327505" cy="8044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1" name="矩形 130"/>
            <p:cNvSpPr/>
            <p:nvPr/>
          </p:nvSpPr>
          <p:spPr>
            <a:xfrm>
              <a:off x="4409244" y="3764425"/>
              <a:ext cx="4833629"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a:t>Pooling layer</a:t>
              </a:r>
              <a:endParaRPr lang="zh-CN" altLang="en-US" dirty="0"/>
            </a:p>
          </p:txBody>
        </p:sp>
        <p:cxnSp>
          <p:nvCxnSpPr>
            <p:cNvPr id="132" name="直接连接符 131"/>
            <p:cNvCxnSpPr>
              <a:stCxn id="84" idx="1"/>
              <a:endCxn id="85" idx="1"/>
            </p:cNvCxnSpPr>
            <p:nvPr/>
          </p:nvCxnSpPr>
          <p:spPr>
            <a:xfrm flipV="1">
              <a:off x="4451987" y="2247039"/>
              <a:ext cx="221674" cy="708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85" idx="1"/>
              <a:endCxn id="86" idx="1"/>
            </p:cNvCxnSpPr>
            <p:nvPr/>
          </p:nvCxnSpPr>
          <p:spPr>
            <a:xfrm flipV="1">
              <a:off x="4673661" y="1637904"/>
              <a:ext cx="407324" cy="609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84" idx="3"/>
              <a:endCxn id="85" idx="3"/>
            </p:cNvCxnSpPr>
            <p:nvPr/>
          </p:nvCxnSpPr>
          <p:spPr>
            <a:xfrm flipH="1" flipV="1">
              <a:off x="7073270" y="2247039"/>
              <a:ext cx="227212" cy="708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85" idx="3"/>
              <a:endCxn id="86" idx="3"/>
            </p:cNvCxnSpPr>
            <p:nvPr/>
          </p:nvCxnSpPr>
          <p:spPr>
            <a:xfrm flipH="1" flipV="1">
              <a:off x="6510775" y="1637904"/>
              <a:ext cx="562495" cy="60913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文本框 2"/>
            <p:cNvSpPr txBox="1"/>
            <p:nvPr/>
          </p:nvSpPr>
          <p:spPr>
            <a:xfrm>
              <a:off x="4032604" y="3190957"/>
              <a:ext cx="80547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concat</a:t>
              </a:r>
              <a:endParaRPr lang="zh-CN" altLang="en-US" dirty="0"/>
            </a:p>
          </p:txBody>
        </p:sp>
      </p:grpSp>
      <mc:AlternateContent xmlns:mc="http://schemas.openxmlformats.org/markup-compatibility/2006" xmlns:a14="http://schemas.microsoft.com/office/drawing/2010/main">
        <mc:Choice Requires="a14">
          <p:sp>
            <p:nvSpPr>
              <p:cNvPr id="246" name="矩形 245"/>
              <p:cNvSpPr/>
              <p:nvPr/>
            </p:nvSpPr>
            <p:spPr>
              <a:xfrm>
                <a:off x="2132958" y="1603247"/>
                <a:ext cx="4705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oMath>
                  </m:oMathPara>
                </a14:m>
                <a:endParaRPr lang="zh-CN" altLang="en-US" dirty="0"/>
              </a:p>
            </p:txBody>
          </p:sp>
        </mc:Choice>
        <mc:Fallback xmlns="">
          <p:sp>
            <p:nvSpPr>
              <p:cNvPr id="246" name="矩形 245"/>
              <p:cNvSpPr>
                <a:spLocks noRot="1" noChangeAspect="1" noMove="1" noResize="1" noEditPoints="1" noAdjustHandles="1" noChangeArrowheads="1" noChangeShapeType="1" noTextEdit="1"/>
              </p:cNvSpPr>
              <p:nvPr/>
            </p:nvSpPr>
            <p:spPr>
              <a:xfrm>
                <a:off x="2132958" y="1603247"/>
                <a:ext cx="470513" cy="369332"/>
              </a:xfrm>
              <a:prstGeom prst="rect">
                <a:avLst/>
              </a:prstGeom>
              <a:blipFill rotWithShape="0">
                <a:blip r:embed="rId3"/>
                <a:stretch>
                  <a:fillRect/>
                </a:stretch>
              </a:blipFill>
            </p:spPr>
            <p:txBody>
              <a:bodyPr/>
              <a:lstStyle/>
              <a:p>
                <a:r>
                  <a:rPr lang="zh-CN" altLang="en-US">
                    <a:noFill/>
                  </a:rPr>
                  <a:t> </a:t>
                </a:r>
              </a:p>
            </p:txBody>
          </p:sp>
        </mc:Fallback>
      </mc:AlternateContent>
      <p:sp>
        <p:nvSpPr>
          <p:cNvPr id="247" name="文本框 246"/>
          <p:cNvSpPr txBox="1"/>
          <p:nvPr/>
        </p:nvSpPr>
        <p:spPr>
          <a:xfrm>
            <a:off x="431106" y="1513295"/>
            <a:ext cx="133882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用户侧模型</a:t>
            </a:r>
          </a:p>
        </p:txBody>
      </p:sp>
      <mc:AlternateContent xmlns:mc="http://schemas.openxmlformats.org/markup-compatibility/2006" xmlns:a14="http://schemas.microsoft.com/office/drawing/2010/main">
        <mc:Choice Requires="a14">
          <p:sp>
            <p:nvSpPr>
              <p:cNvPr id="248" name="矩形 247"/>
              <p:cNvSpPr/>
              <p:nvPr/>
            </p:nvSpPr>
            <p:spPr>
              <a:xfrm>
                <a:off x="3495514" y="6326514"/>
                <a:ext cx="2689069" cy="369332"/>
              </a:xfrm>
              <a:prstGeom prst="rect">
                <a:avLst/>
              </a:prstGeom>
            </p:spPr>
            <p:txBody>
              <a:bodyPr wrap="none">
                <a:spAutoFit/>
              </a:bodyPr>
              <a:lstStyle/>
              <a:p>
                <a:r>
                  <a:rPr lang="zh-CN" altLang="en-US" b="0" dirty="0">
                    <a:solidFill>
                      <a:srgbClr val="FFC000"/>
                    </a:solidFill>
                    <a:latin typeface="微软雅黑" panose="020B0503020204020204" pitchFamily="34" charset="-122"/>
                    <a:ea typeface="微软雅黑" panose="020B0503020204020204" pitchFamily="34" charset="-122"/>
                  </a:rPr>
                  <a:t>用户历史交互商品特征</a:t>
                </a:r>
                <a14:m>
                  <m:oMath xmlns:m="http://schemas.openxmlformats.org/officeDocument/2006/math">
                    <m:sSub>
                      <m:sSubPr>
                        <m:ctrlPr>
                          <a:rPr lang="en-US" altLang="zh-CN" b="0" i="1" smtClean="0">
                            <a:solidFill>
                              <a:srgbClr val="FFC000"/>
                            </a:solidFill>
                            <a:latin typeface="Cambria Math" panose="02040503050406030204" pitchFamily="18" charset="0"/>
                          </a:rPr>
                        </m:ctrlPr>
                      </m:sSubPr>
                      <m:e>
                        <m:r>
                          <a:rPr lang="en-US" altLang="zh-CN" b="0" i="1" smtClean="0">
                            <a:solidFill>
                              <a:srgbClr val="FFC000"/>
                            </a:solidFill>
                            <a:latin typeface="Cambria Math" panose="02040503050406030204" pitchFamily="18" charset="0"/>
                          </a:rPr>
                          <m:t>𝐼</m:t>
                        </m:r>
                      </m:e>
                      <m:sub>
                        <m:r>
                          <a:rPr lang="en-US" altLang="zh-CN" b="0" i="1" smtClean="0">
                            <a:solidFill>
                              <a:srgbClr val="FFC000"/>
                            </a:solidFill>
                            <a:latin typeface="Cambria Math" panose="02040503050406030204" pitchFamily="18" charset="0"/>
                          </a:rPr>
                          <m:t>𝑢</m:t>
                        </m:r>
                      </m:sub>
                    </m:sSub>
                  </m:oMath>
                </a14:m>
                <a:endParaRPr lang="zh-CN" altLang="en-US" dirty="0">
                  <a:solidFill>
                    <a:srgbClr val="FFC000"/>
                  </a:solidFill>
                </a:endParaRPr>
              </a:p>
            </p:txBody>
          </p:sp>
        </mc:Choice>
        <mc:Fallback xmlns="">
          <p:sp>
            <p:nvSpPr>
              <p:cNvPr id="248" name="矩形 247"/>
              <p:cNvSpPr>
                <a:spLocks noRot="1" noChangeAspect="1" noMove="1" noResize="1" noEditPoints="1" noAdjustHandles="1" noChangeArrowheads="1" noChangeShapeType="1" noTextEdit="1"/>
              </p:cNvSpPr>
              <p:nvPr/>
            </p:nvSpPr>
            <p:spPr>
              <a:xfrm>
                <a:off x="3495514" y="6326514"/>
                <a:ext cx="2689069" cy="369332"/>
              </a:xfrm>
              <a:prstGeom prst="rect">
                <a:avLst/>
              </a:prstGeom>
              <a:blipFill rotWithShape="0">
                <a:blip r:embed="rId4"/>
                <a:stretch>
                  <a:fillRect l="-1810" t="-11667" b="-25000"/>
                </a:stretch>
              </a:blipFill>
            </p:spPr>
            <p:txBody>
              <a:bodyPr/>
              <a:lstStyle/>
              <a:p>
                <a:r>
                  <a:rPr lang="zh-CN" altLang="en-US">
                    <a:noFill/>
                  </a:rPr>
                  <a:t> </a:t>
                </a:r>
              </a:p>
            </p:txBody>
          </p:sp>
        </mc:Fallback>
      </mc:AlternateContent>
      <p:sp>
        <p:nvSpPr>
          <p:cNvPr id="249" name="椭圆 248"/>
          <p:cNvSpPr/>
          <p:nvPr/>
        </p:nvSpPr>
        <p:spPr>
          <a:xfrm rot="16200000">
            <a:off x="6613800" y="4974427"/>
            <a:ext cx="131822" cy="1318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0" name="矩形 249"/>
          <p:cNvSpPr/>
          <p:nvPr/>
        </p:nvSpPr>
        <p:spPr>
          <a:xfrm>
            <a:off x="6855693" y="4855967"/>
            <a:ext cx="88998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特征</a:t>
            </a:r>
          </a:p>
        </p:txBody>
      </p:sp>
      <p:grpSp>
        <p:nvGrpSpPr>
          <p:cNvPr id="251" name="组合 250"/>
          <p:cNvGrpSpPr/>
          <p:nvPr/>
        </p:nvGrpSpPr>
        <p:grpSpPr>
          <a:xfrm>
            <a:off x="6600745" y="5265377"/>
            <a:ext cx="164250" cy="621450"/>
            <a:chOff x="1032956" y="4776794"/>
            <a:chExt cx="164250" cy="621450"/>
          </a:xfrm>
        </p:grpSpPr>
        <p:sp>
          <p:nvSpPr>
            <p:cNvPr id="252" name="矩形 251"/>
            <p:cNvSpPr/>
            <p:nvPr/>
          </p:nvSpPr>
          <p:spPr>
            <a:xfrm>
              <a:off x="1032956" y="47767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3" name="矩形 252"/>
            <p:cNvSpPr/>
            <p:nvPr/>
          </p:nvSpPr>
          <p:spPr>
            <a:xfrm>
              <a:off x="1032956" y="49291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4" name="矩形 253"/>
            <p:cNvSpPr/>
            <p:nvPr/>
          </p:nvSpPr>
          <p:spPr>
            <a:xfrm>
              <a:off x="1032956" y="50815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5" name="矩形 254"/>
            <p:cNvSpPr/>
            <p:nvPr/>
          </p:nvSpPr>
          <p:spPr>
            <a:xfrm>
              <a:off x="1032956" y="52339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256" name="矩形 255"/>
          <p:cNvSpPr/>
          <p:nvPr/>
        </p:nvSpPr>
        <p:spPr>
          <a:xfrm>
            <a:off x="6717623" y="5280676"/>
            <a:ext cx="1452642" cy="923330"/>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特征对应</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Embedding</a:t>
            </a:r>
          </a:p>
          <a:p>
            <a:r>
              <a:rPr lang="zh-CN" altLang="en-US" dirty="0">
                <a:latin typeface="微软雅黑" panose="020B0503020204020204" pitchFamily="34" charset="-122"/>
                <a:ea typeface="微软雅黑" panose="020B0503020204020204" pitchFamily="34" charset="-122"/>
              </a:rPr>
              <a:t>向量</a:t>
            </a:r>
          </a:p>
        </p:txBody>
      </p:sp>
      <p:sp>
        <p:nvSpPr>
          <p:cNvPr id="257" name="矩形 256"/>
          <p:cNvSpPr/>
          <p:nvPr/>
        </p:nvSpPr>
        <p:spPr>
          <a:xfrm>
            <a:off x="356593" y="5414783"/>
            <a:ext cx="5866956"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Embedding Layer</a:t>
            </a:r>
            <a:endParaRPr lang="zh-CN" altLang="en-US" dirty="0"/>
          </a:p>
        </p:txBody>
      </p:sp>
      <p:sp>
        <p:nvSpPr>
          <p:cNvPr id="258" name="矩形 257"/>
          <p:cNvSpPr/>
          <p:nvPr/>
        </p:nvSpPr>
        <p:spPr>
          <a:xfrm>
            <a:off x="6027352" y="3808959"/>
            <a:ext cx="2632452" cy="646331"/>
          </a:xfrm>
          <a:prstGeom prst="rect">
            <a:avLst/>
          </a:prstGeom>
        </p:spPr>
        <p:txBody>
          <a:bodyPr wrap="none">
            <a:spAutoFit/>
          </a:bodyPr>
          <a:lstStyle/>
          <a:p>
            <a:pPr marL="342900" indent="-342900">
              <a:buAutoNum type="arabicPeriod" startAt="4"/>
            </a:pPr>
            <a:r>
              <a:rPr lang="en-US" altLang="zh-CN" dirty="0">
                <a:latin typeface="微软雅黑" panose="020B0503020204020204" pitchFamily="34" charset="-122"/>
                <a:ea typeface="微软雅黑" panose="020B0503020204020204" pitchFamily="34" charset="-122"/>
              </a:rPr>
              <a:t>MLP</a:t>
            </a:r>
            <a:r>
              <a:rPr lang="zh-CN" altLang="en-US" dirty="0">
                <a:latin typeface="微软雅黑" panose="020B0503020204020204" pitchFamily="34" charset="-122"/>
                <a:ea typeface="微软雅黑" panose="020B0503020204020204" pitchFamily="34" charset="-122"/>
              </a:rPr>
              <a:t>。两个隐含层，</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一个输出层</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865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商品侧模型</a:t>
            </a:r>
          </a:p>
        </p:txBody>
      </p:sp>
      <p:sp>
        <p:nvSpPr>
          <p:cNvPr id="3" name="内容占位符 2"/>
          <p:cNvSpPr>
            <a:spLocks noGrp="1"/>
          </p:cNvSpPr>
          <p:nvPr>
            <p:ph idx="1"/>
          </p:nvPr>
        </p:nvSpPr>
        <p:spPr>
          <a:xfrm>
            <a:off x="333749" y="1958709"/>
            <a:ext cx="3657350" cy="4351338"/>
          </a:xfrm>
        </p:spPr>
        <p:txBody>
          <a:bodyPr>
            <a:noAutofit/>
          </a:bodyPr>
          <a:lstStyle/>
          <a:p>
            <a:endParaRPr lang="en-US" altLang="zh-CN" dirty="0"/>
          </a:p>
          <a:p>
            <a:r>
              <a:rPr lang="zh-CN" altLang="en-US" dirty="0"/>
              <a:t>商品侧</a:t>
            </a:r>
            <a:endParaRPr lang="en-US" altLang="zh-CN" dirty="0"/>
          </a:p>
          <a:p>
            <a:pPr marL="457200" lvl="1" indent="0">
              <a:buNone/>
            </a:pPr>
            <a:r>
              <a:rPr lang="zh-CN" altLang="en-US" dirty="0"/>
              <a:t>商品与用户侧模型类似。</a:t>
            </a:r>
            <a:endParaRPr lang="en-US" altLang="zh-CN" dirty="0"/>
          </a:p>
          <a:p>
            <a:pPr marL="457200" lvl="1" indent="0">
              <a:buNone/>
            </a:pPr>
            <a:r>
              <a:rPr lang="zh-CN" altLang="en-US" dirty="0"/>
              <a:t>差别在于所用特征不同。</a:t>
            </a:r>
            <a:endParaRPr lang="en-US" altLang="zh-CN" dirty="0"/>
          </a:p>
          <a:p>
            <a:endParaRPr lang="zh-CN" altLang="en-US" dirty="0"/>
          </a:p>
        </p:txBody>
      </p:sp>
      <p:sp>
        <p:nvSpPr>
          <p:cNvPr id="4" name="矩形 3"/>
          <p:cNvSpPr/>
          <p:nvPr/>
        </p:nvSpPr>
        <p:spPr>
          <a:xfrm>
            <a:off x="6952417" y="45635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2417" y="47159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952417" y="48683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952417" y="5020785"/>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84675" y="46740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84675" y="48264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84675" y="49788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884675" y="5131216"/>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037075" y="46740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3" name="矩形 12"/>
          <p:cNvSpPr/>
          <p:nvPr/>
        </p:nvSpPr>
        <p:spPr>
          <a:xfrm>
            <a:off x="7037075" y="48264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4" name="矩形 13"/>
          <p:cNvSpPr/>
          <p:nvPr/>
        </p:nvSpPr>
        <p:spPr>
          <a:xfrm>
            <a:off x="7037075" y="49788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5" name="矩形 14"/>
          <p:cNvSpPr/>
          <p:nvPr/>
        </p:nvSpPr>
        <p:spPr>
          <a:xfrm>
            <a:off x="7037075" y="5131216"/>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6" name="椭圆 15"/>
          <p:cNvSpPr/>
          <p:nvPr/>
        </p:nvSpPr>
        <p:spPr>
          <a:xfrm rot="16200000">
            <a:off x="6560603" y="6291099"/>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6704536" y="6291099"/>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8" name="椭圆 17"/>
          <p:cNvSpPr/>
          <p:nvPr/>
        </p:nvSpPr>
        <p:spPr>
          <a:xfrm rot="16200000">
            <a:off x="6856932" y="6291099"/>
            <a:ext cx="131822" cy="1318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椭圆 18"/>
          <p:cNvSpPr/>
          <p:nvPr/>
        </p:nvSpPr>
        <p:spPr>
          <a:xfrm rot="16200000">
            <a:off x="7009332" y="6291099"/>
            <a:ext cx="131822" cy="13182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矩形 19"/>
          <p:cNvSpPr/>
          <p:nvPr/>
        </p:nvSpPr>
        <p:spPr>
          <a:xfrm>
            <a:off x="6842346" y="48010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842346" y="49534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842346" y="51058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842346" y="5258218"/>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994746" y="48010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5" name="矩形 24"/>
          <p:cNvSpPr/>
          <p:nvPr/>
        </p:nvSpPr>
        <p:spPr>
          <a:xfrm>
            <a:off x="6994746" y="49534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6" name="矩形 25"/>
          <p:cNvSpPr/>
          <p:nvPr/>
        </p:nvSpPr>
        <p:spPr>
          <a:xfrm>
            <a:off x="6994746" y="51058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7" name="矩形 26"/>
          <p:cNvSpPr/>
          <p:nvPr/>
        </p:nvSpPr>
        <p:spPr>
          <a:xfrm>
            <a:off x="6994746" y="5258218"/>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 name="矩形 27"/>
          <p:cNvSpPr/>
          <p:nvPr/>
        </p:nvSpPr>
        <p:spPr>
          <a:xfrm>
            <a:off x="7147146" y="5105816"/>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9" name="矩形 28"/>
          <p:cNvSpPr/>
          <p:nvPr/>
        </p:nvSpPr>
        <p:spPr>
          <a:xfrm>
            <a:off x="7147146" y="5258216"/>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0" name="矩形 29"/>
          <p:cNvSpPr/>
          <p:nvPr/>
        </p:nvSpPr>
        <p:spPr>
          <a:xfrm>
            <a:off x="7299546" y="5105814"/>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1" name="矩形 30"/>
          <p:cNvSpPr/>
          <p:nvPr/>
        </p:nvSpPr>
        <p:spPr>
          <a:xfrm>
            <a:off x="7299546" y="5258214"/>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rot="16200000">
            <a:off x="6704536" y="6145798"/>
            <a:ext cx="131822" cy="1318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3" name="椭圆 32"/>
          <p:cNvSpPr/>
          <p:nvPr/>
        </p:nvSpPr>
        <p:spPr>
          <a:xfrm rot="16200000">
            <a:off x="6560603" y="6138888"/>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6200000">
            <a:off x="6563439" y="5978903"/>
            <a:ext cx="131822" cy="131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rot="16200000">
            <a:off x="6150193" y="3605329"/>
            <a:ext cx="164250" cy="621450"/>
            <a:chOff x="4578679" y="4492077"/>
            <a:chExt cx="164250" cy="621450"/>
          </a:xfrm>
        </p:grpSpPr>
        <p:sp>
          <p:nvSpPr>
            <p:cNvPr id="36" name="矩形 35"/>
            <p:cNvSpPr/>
            <p:nvPr/>
          </p:nvSpPr>
          <p:spPr>
            <a:xfrm>
              <a:off x="4578679" y="44920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578679" y="46444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78679" y="47968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578679" y="4949277"/>
              <a:ext cx="164250" cy="164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16200000">
            <a:off x="6768008" y="3605329"/>
            <a:ext cx="164250" cy="621450"/>
            <a:chOff x="4899823" y="4871135"/>
            <a:chExt cx="164250" cy="621450"/>
          </a:xfrm>
        </p:grpSpPr>
        <p:sp>
          <p:nvSpPr>
            <p:cNvPr id="41" name="矩形 40"/>
            <p:cNvSpPr/>
            <p:nvPr/>
          </p:nvSpPr>
          <p:spPr>
            <a:xfrm>
              <a:off x="4899823" y="48711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2" name="矩形 41"/>
            <p:cNvSpPr/>
            <p:nvPr/>
          </p:nvSpPr>
          <p:spPr>
            <a:xfrm>
              <a:off x="4899823" y="50235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3" name="矩形 42"/>
            <p:cNvSpPr/>
            <p:nvPr/>
          </p:nvSpPr>
          <p:spPr>
            <a:xfrm>
              <a:off x="4899823" y="51759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4" name="矩形 43"/>
            <p:cNvSpPr/>
            <p:nvPr/>
          </p:nvSpPr>
          <p:spPr>
            <a:xfrm>
              <a:off x="4899823" y="5328335"/>
              <a:ext cx="164250" cy="1642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grpSp>
        <p:nvGrpSpPr>
          <p:cNvPr id="45" name="组合 44"/>
          <p:cNvGrpSpPr/>
          <p:nvPr/>
        </p:nvGrpSpPr>
        <p:grpSpPr>
          <a:xfrm rot="16200000">
            <a:off x="7245368" y="3757729"/>
            <a:ext cx="164250" cy="316650"/>
            <a:chOff x="5436450" y="5168675"/>
            <a:chExt cx="164250" cy="316650"/>
          </a:xfrm>
        </p:grpSpPr>
        <p:sp>
          <p:nvSpPr>
            <p:cNvPr id="46" name="矩形 45"/>
            <p:cNvSpPr/>
            <p:nvPr/>
          </p:nvSpPr>
          <p:spPr>
            <a:xfrm>
              <a:off x="5436450" y="51686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7" name="矩形 46"/>
            <p:cNvSpPr/>
            <p:nvPr/>
          </p:nvSpPr>
          <p:spPr>
            <a:xfrm>
              <a:off x="5436450" y="5321075"/>
              <a:ext cx="164250" cy="1642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grpSp>
        <p:nvGrpSpPr>
          <p:cNvPr id="48" name="组合 47"/>
          <p:cNvGrpSpPr/>
          <p:nvPr/>
        </p:nvGrpSpPr>
        <p:grpSpPr>
          <a:xfrm rot="16200000">
            <a:off x="7566095" y="3757729"/>
            <a:ext cx="164250" cy="316650"/>
            <a:chOff x="5588850" y="5168673"/>
            <a:chExt cx="164250" cy="316650"/>
          </a:xfrm>
        </p:grpSpPr>
        <p:sp>
          <p:nvSpPr>
            <p:cNvPr id="49" name="矩形 48"/>
            <p:cNvSpPr/>
            <p:nvPr/>
          </p:nvSpPr>
          <p:spPr>
            <a:xfrm>
              <a:off x="5588850" y="51686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0" name="矩形 49"/>
            <p:cNvSpPr/>
            <p:nvPr/>
          </p:nvSpPr>
          <p:spPr>
            <a:xfrm>
              <a:off x="5588850" y="5321073"/>
              <a:ext cx="164250" cy="1642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矩形 57"/>
              <p:cNvSpPr/>
              <p:nvPr/>
            </p:nvSpPr>
            <p:spPr>
              <a:xfrm>
                <a:off x="7113880" y="6041749"/>
                <a:ext cx="1338828" cy="646331"/>
              </a:xfrm>
              <a:prstGeom prst="rect">
                <a:avLst/>
              </a:prstGeom>
            </p:spPr>
            <p:txBody>
              <a:bodyPr wrap="none">
                <a:spAutoFit/>
              </a:bodyPr>
              <a:lstStyle/>
              <a:p>
                <a:r>
                  <a:rPr lang="zh-CN" altLang="en-US" dirty="0">
                    <a:solidFill>
                      <a:srgbClr val="0070C0"/>
                    </a:solidFill>
                    <a:latin typeface="微软雅黑" panose="020B0503020204020204" pitchFamily="34" charset="-122"/>
                    <a:ea typeface="微软雅黑" panose="020B0503020204020204" pitchFamily="34" charset="-122"/>
                  </a:rPr>
                  <a:t>预测兴趣的</a:t>
                </a:r>
                <a:endParaRPr lang="en-US" altLang="zh-CN" dirty="0">
                  <a:solidFill>
                    <a:srgbClr val="0070C0"/>
                  </a:solidFill>
                  <a:latin typeface="微软雅黑" panose="020B0503020204020204" pitchFamily="34" charset="-122"/>
                  <a:ea typeface="微软雅黑" panose="020B0503020204020204" pitchFamily="34" charset="-122"/>
                </a:endParaRPr>
              </a:p>
              <a:p>
                <a:r>
                  <a:rPr lang="zh-CN" altLang="en-US" dirty="0">
                    <a:solidFill>
                      <a:srgbClr val="0070C0"/>
                    </a:solidFill>
                    <a:latin typeface="微软雅黑" panose="020B0503020204020204" pitchFamily="34" charset="-122"/>
                    <a:ea typeface="微软雅黑" panose="020B0503020204020204" pitchFamily="34" charset="-122"/>
                  </a:rPr>
                  <a:t>商品特征</a:t>
                </a:r>
                <a14:m>
                  <m:oMath xmlns:m="http://schemas.openxmlformats.org/officeDocument/2006/math">
                    <m:sSub>
                      <m:sSubPr>
                        <m:ctrlPr>
                          <a:rPr lang="en-US" altLang="zh-CN" b="0" i="1" dirty="0" smtClean="0">
                            <a:solidFill>
                              <a:srgbClr val="0070C0"/>
                            </a:solidFill>
                            <a:latin typeface="Cambria Math" panose="02040503050406030204" pitchFamily="18" charset="0"/>
                          </a:rPr>
                        </m:ctrlPr>
                      </m:sSubPr>
                      <m:e>
                        <m:r>
                          <a:rPr lang="en-US" altLang="zh-CN" b="0" i="1" dirty="0" smtClean="0">
                            <a:solidFill>
                              <a:srgbClr val="0070C0"/>
                            </a:solidFill>
                            <a:latin typeface="Cambria Math" panose="02040503050406030204" pitchFamily="18" charset="0"/>
                          </a:rPr>
                          <m:t>𝐹</m:t>
                        </m:r>
                      </m:e>
                      <m:sub>
                        <m:r>
                          <a:rPr lang="en-US" altLang="zh-CN" b="0" i="1" dirty="0" smtClean="0">
                            <a:solidFill>
                              <a:srgbClr val="0070C0"/>
                            </a:solidFill>
                            <a:latin typeface="Cambria Math" panose="02040503050406030204" pitchFamily="18" charset="0"/>
                          </a:rPr>
                          <m:t>𝑖</m:t>
                        </m:r>
                      </m:sub>
                    </m:sSub>
                  </m:oMath>
                </a14:m>
                <a:endParaRPr lang="zh-CN" altLang="en-US" dirty="0">
                  <a:solidFill>
                    <a:srgbClr val="0070C0"/>
                  </a:solidFill>
                </a:endParaRPr>
              </a:p>
            </p:txBody>
          </p:sp>
        </mc:Choice>
        <mc:Fallback xmlns="">
          <p:sp>
            <p:nvSpPr>
              <p:cNvPr id="58" name="矩形 57"/>
              <p:cNvSpPr>
                <a:spLocks noRot="1" noChangeAspect="1" noMove="1" noResize="1" noEditPoints="1" noAdjustHandles="1" noChangeArrowheads="1" noChangeShapeType="1" noTextEdit="1"/>
              </p:cNvSpPr>
              <p:nvPr/>
            </p:nvSpPr>
            <p:spPr>
              <a:xfrm>
                <a:off x="7113880" y="6041749"/>
                <a:ext cx="1338828" cy="646331"/>
              </a:xfrm>
              <a:prstGeom prst="rect">
                <a:avLst/>
              </a:prstGeom>
              <a:blipFill rotWithShape="0">
                <a:blip r:embed="rId2"/>
                <a:stretch>
                  <a:fillRect l="-4091" t="-4717" r="-3636" b="-13208"/>
                </a:stretch>
              </a:blipFill>
            </p:spPr>
            <p:txBody>
              <a:bodyPr/>
              <a:lstStyle/>
              <a:p>
                <a:r>
                  <a:rPr lang="zh-CN" altLang="en-US">
                    <a:noFill/>
                  </a:rPr>
                  <a:t> </a:t>
                </a:r>
              </a:p>
            </p:txBody>
          </p:sp>
        </mc:Fallback>
      </mc:AlternateContent>
      <p:sp>
        <p:nvSpPr>
          <p:cNvPr id="59" name="矩形 58"/>
          <p:cNvSpPr/>
          <p:nvPr/>
        </p:nvSpPr>
        <p:spPr>
          <a:xfrm>
            <a:off x="6119092" y="5908063"/>
            <a:ext cx="2333616" cy="803969"/>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1" name="直接箭头连接符 60"/>
          <p:cNvCxnSpPr/>
          <p:nvPr/>
        </p:nvCxnSpPr>
        <p:spPr>
          <a:xfrm flipV="1">
            <a:off x="7357577" y="5352847"/>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p:nvPr/>
        </p:nvCxnSpPr>
        <p:spPr>
          <a:xfrm flipV="1">
            <a:off x="7341928" y="4056794"/>
            <a:ext cx="0" cy="720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矩形 62"/>
          <p:cNvSpPr/>
          <p:nvPr/>
        </p:nvSpPr>
        <p:spPr>
          <a:xfrm>
            <a:off x="5735496" y="4164142"/>
            <a:ext cx="2237514"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Pooling layer</a:t>
            </a:r>
            <a:endParaRPr lang="zh-CN" altLang="en-US" dirty="0"/>
          </a:p>
        </p:txBody>
      </p:sp>
      <p:sp>
        <p:nvSpPr>
          <p:cNvPr id="64" name="矩形 63"/>
          <p:cNvSpPr/>
          <p:nvPr/>
        </p:nvSpPr>
        <p:spPr>
          <a:xfrm>
            <a:off x="5395239" y="3333341"/>
            <a:ext cx="2848495"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ReLU</a:t>
            </a:r>
            <a:endParaRPr lang="zh-CN" altLang="en-US" dirty="0"/>
          </a:p>
        </p:txBody>
      </p:sp>
      <p:sp>
        <p:nvSpPr>
          <p:cNvPr id="65" name="矩形 64"/>
          <p:cNvSpPr/>
          <p:nvPr/>
        </p:nvSpPr>
        <p:spPr>
          <a:xfrm>
            <a:off x="5616913" y="2625172"/>
            <a:ext cx="2399609"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ReLU</a:t>
            </a:r>
            <a:endParaRPr lang="zh-CN" altLang="en-US" dirty="0"/>
          </a:p>
        </p:txBody>
      </p:sp>
      <p:sp>
        <p:nvSpPr>
          <p:cNvPr id="66" name="矩形 65"/>
          <p:cNvSpPr/>
          <p:nvPr/>
        </p:nvSpPr>
        <p:spPr>
          <a:xfrm>
            <a:off x="6024237" y="2016037"/>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Full-connect</a:t>
            </a:r>
            <a:endParaRPr lang="zh-CN" altLang="en-US" dirty="0"/>
          </a:p>
        </p:txBody>
      </p:sp>
      <p:cxnSp>
        <p:nvCxnSpPr>
          <p:cNvPr id="67" name="直接连接符 66"/>
          <p:cNvCxnSpPr>
            <a:stCxn id="64" idx="1"/>
            <a:endCxn id="65" idx="1"/>
          </p:cNvCxnSpPr>
          <p:nvPr/>
        </p:nvCxnSpPr>
        <p:spPr>
          <a:xfrm flipV="1">
            <a:off x="5395239" y="2812209"/>
            <a:ext cx="221674" cy="708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5" idx="1"/>
            <a:endCxn id="66" idx="1"/>
          </p:cNvCxnSpPr>
          <p:nvPr/>
        </p:nvCxnSpPr>
        <p:spPr>
          <a:xfrm flipV="1">
            <a:off x="5616913" y="2203074"/>
            <a:ext cx="407324" cy="609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5" idx="3"/>
            <a:endCxn id="66" idx="3"/>
          </p:cNvCxnSpPr>
          <p:nvPr/>
        </p:nvCxnSpPr>
        <p:spPr>
          <a:xfrm flipH="1" flipV="1">
            <a:off x="7454027" y="2203074"/>
            <a:ext cx="562495" cy="60913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矩形 70"/>
              <p:cNvSpPr/>
              <p:nvPr/>
            </p:nvSpPr>
            <p:spPr>
              <a:xfrm>
                <a:off x="6526132" y="1564790"/>
                <a:ext cx="4192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𝑒</m:t>
                          </m:r>
                        </m:e>
                        <m:sub>
                          <m:r>
                            <a:rPr lang="en-US" altLang="zh-CN" b="0" i="1" dirty="0" smtClean="0">
                              <a:latin typeface="Cambria Math" panose="02040503050406030204" pitchFamily="18" charset="0"/>
                            </a:rPr>
                            <m:t>𝑖</m:t>
                          </m:r>
                        </m:sub>
                      </m:sSub>
                    </m:oMath>
                  </m:oMathPara>
                </a14:m>
                <a:endParaRPr lang="zh-CN" altLang="en-US" dirty="0"/>
              </a:p>
            </p:txBody>
          </p:sp>
        </mc:Choice>
        <mc:Fallback xmlns="">
          <p:sp>
            <p:nvSpPr>
              <p:cNvPr id="71" name="矩形 70"/>
              <p:cNvSpPr>
                <a:spLocks noRot="1" noChangeAspect="1" noMove="1" noResize="1" noEditPoints="1" noAdjustHandles="1" noChangeArrowheads="1" noChangeShapeType="1" noTextEdit="1"/>
              </p:cNvSpPr>
              <p:nvPr/>
            </p:nvSpPr>
            <p:spPr>
              <a:xfrm>
                <a:off x="6526132" y="1564790"/>
                <a:ext cx="419281" cy="369332"/>
              </a:xfrm>
              <a:prstGeom prst="rect">
                <a:avLst/>
              </a:prstGeom>
              <a:blipFill rotWithShape="0">
                <a:blip r:embed="rId3"/>
                <a:stretch>
                  <a:fillRect b="-1667"/>
                </a:stretch>
              </a:blipFill>
            </p:spPr>
            <p:txBody>
              <a:bodyPr/>
              <a:lstStyle/>
              <a:p>
                <a:r>
                  <a:rPr lang="zh-CN" altLang="en-US">
                    <a:noFill/>
                  </a:rPr>
                  <a:t> </a:t>
                </a:r>
              </a:p>
            </p:txBody>
          </p:sp>
        </mc:Fallback>
      </mc:AlternateContent>
      <p:cxnSp>
        <p:nvCxnSpPr>
          <p:cNvPr id="72" name="直接连接符 71"/>
          <p:cNvCxnSpPr>
            <a:stCxn id="64" idx="3"/>
            <a:endCxn id="65" idx="3"/>
          </p:cNvCxnSpPr>
          <p:nvPr/>
        </p:nvCxnSpPr>
        <p:spPr>
          <a:xfrm flipH="1" flipV="1">
            <a:off x="8016522" y="2812209"/>
            <a:ext cx="227212" cy="708169"/>
          </a:xfrm>
          <a:prstGeom prst="line">
            <a:avLst/>
          </a:prstGeom>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553593" y="1599395"/>
            <a:ext cx="133882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商品侧模型</a:t>
            </a:r>
          </a:p>
        </p:txBody>
      </p:sp>
      <p:sp>
        <p:nvSpPr>
          <p:cNvPr id="75" name="椭圆 74"/>
          <p:cNvSpPr/>
          <p:nvPr/>
        </p:nvSpPr>
        <p:spPr>
          <a:xfrm rot="16200000">
            <a:off x="4179030" y="4711288"/>
            <a:ext cx="131822" cy="1318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6" name="矩形 75"/>
          <p:cNvSpPr/>
          <p:nvPr/>
        </p:nvSpPr>
        <p:spPr>
          <a:xfrm>
            <a:off x="4420923" y="4592828"/>
            <a:ext cx="88998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特征</a:t>
            </a:r>
          </a:p>
        </p:txBody>
      </p:sp>
      <p:grpSp>
        <p:nvGrpSpPr>
          <p:cNvPr id="77" name="组合 76"/>
          <p:cNvGrpSpPr/>
          <p:nvPr/>
        </p:nvGrpSpPr>
        <p:grpSpPr>
          <a:xfrm>
            <a:off x="4165975" y="5002238"/>
            <a:ext cx="164250" cy="621450"/>
            <a:chOff x="1032956" y="4776794"/>
            <a:chExt cx="164250" cy="621450"/>
          </a:xfrm>
        </p:grpSpPr>
        <p:sp>
          <p:nvSpPr>
            <p:cNvPr id="78" name="矩形 77"/>
            <p:cNvSpPr/>
            <p:nvPr/>
          </p:nvSpPr>
          <p:spPr>
            <a:xfrm>
              <a:off x="1032956" y="47767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9" name="矩形 78"/>
            <p:cNvSpPr/>
            <p:nvPr/>
          </p:nvSpPr>
          <p:spPr>
            <a:xfrm>
              <a:off x="1032956" y="49291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矩形 79"/>
            <p:cNvSpPr/>
            <p:nvPr/>
          </p:nvSpPr>
          <p:spPr>
            <a:xfrm>
              <a:off x="1032956" y="50815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1" name="矩形 80"/>
            <p:cNvSpPr/>
            <p:nvPr/>
          </p:nvSpPr>
          <p:spPr>
            <a:xfrm>
              <a:off x="1032956" y="5233994"/>
              <a:ext cx="164250" cy="1642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82" name="矩形 81"/>
          <p:cNvSpPr/>
          <p:nvPr/>
        </p:nvSpPr>
        <p:spPr>
          <a:xfrm>
            <a:off x="4282853" y="5017537"/>
            <a:ext cx="1452642" cy="923330"/>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特征对应</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Embedding</a:t>
            </a:r>
          </a:p>
          <a:p>
            <a:r>
              <a:rPr lang="zh-CN" altLang="en-US" dirty="0">
                <a:latin typeface="微软雅黑" panose="020B0503020204020204" pitchFamily="34" charset="-122"/>
                <a:ea typeface="微软雅黑" panose="020B0503020204020204" pitchFamily="34" charset="-122"/>
              </a:rPr>
              <a:t>向量</a:t>
            </a:r>
          </a:p>
        </p:txBody>
      </p:sp>
      <p:sp>
        <p:nvSpPr>
          <p:cNvPr id="74" name="矩形 73"/>
          <p:cNvSpPr/>
          <p:nvPr/>
        </p:nvSpPr>
        <p:spPr>
          <a:xfrm>
            <a:off x="6155069" y="5479202"/>
            <a:ext cx="2288953"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Embedding Layer</a:t>
            </a:r>
            <a:endParaRPr lang="zh-CN" altLang="en-US" dirty="0"/>
          </a:p>
        </p:txBody>
      </p:sp>
      <p:sp>
        <p:nvSpPr>
          <p:cNvPr id="83" name="文本框 2"/>
          <p:cNvSpPr txBox="1"/>
          <p:nvPr/>
        </p:nvSpPr>
        <p:spPr>
          <a:xfrm>
            <a:off x="5009174" y="3787148"/>
            <a:ext cx="80547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concat</a:t>
            </a:r>
            <a:endParaRPr lang="zh-CN" altLang="en-US" dirty="0"/>
          </a:p>
        </p:txBody>
      </p:sp>
    </p:spTree>
    <p:extLst>
      <p:ext uri="{BB962C8B-B14F-4D97-AF65-F5344CB8AC3E}">
        <p14:creationId xmlns:p14="http://schemas.microsoft.com/office/powerpoint/2010/main" val="366167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预测兴趣</a:t>
            </a:r>
          </a:p>
        </p:txBody>
      </p:sp>
      <p:sp>
        <p:nvSpPr>
          <p:cNvPr id="4" name="内容占位符 3"/>
          <p:cNvSpPr>
            <a:spLocks noGrp="1"/>
          </p:cNvSpPr>
          <p:nvPr>
            <p:ph idx="1"/>
          </p:nvPr>
        </p:nvSpPr>
        <p:spPr>
          <a:xfrm>
            <a:off x="628650" y="1825625"/>
            <a:ext cx="7886700" cy="2480166"/>
          </a:xfrm>
          <a:prstGeom prst="rect">
            <a:avLst/>
          </a:prstGeom>
        </p:spPr>
        <p:txBody>
          <a:bodyPr>
            <a:spAutoFit/>
          </a:bodyPr>
          <a:lstStyle/>
          <a:p>
            <a:r>
              <a:rPr lang="zh-CN" altLang="en-US" dirty="0"/>
              <a:t>预测分数</a:t>
            </a:r>
            <a:endParaRPr lang="en-US" altLang="zh-CN" dirty="0"/>
          </a:p>
          <a:p>
            <a:pPr lvl="1"/>
            <a:r>
              <a:rPr lang="zh-CN" altLang="en-US" dirty="0"/>
              <a:t>用户侧和商品侧向量点积</a:t>
            </a:r>
            <a:r>
              <a:rPr lang="en-US" altLang="zh-CN" dirty="0"/>
              <a:t>(inner product)</a:t>
            </a:r>
            <a:r>
              <a:rPr lang="zh-CN" altLang="en-US" dirty="0"/>
              <a:t>，再加上偏置项</a:t>
            </a:r>
            <a:r>
              <a:rPr lang="en-US" altLang="zh-CN" dirty="0"/>
              <a:t>b(bias)</a:t>
            </a:r>
          </a:p>
          <a:p>
            <a:r>
              <a:rPr lang="zh-CN" altLang="en-US" dirty="0"/>
              <a:t>损失函数</a:t>
            </a:r>
            <a:endParaRPr lang="en-US" altLang="zh-CN" dirty="0"/>
          </a:p>
          <a:p>
            <a:pPr lvl="1"/>
            <a:r>
              <a:rPr lang="en-US" altLang="zh-CN" dirty="0"/>
              <a:t>logistic loss</a:t>
            </a:r>
          </a:p>
          <a:p>
            <a:pPr lvl="1"/>
            <a:r>
              <a:rPr lang="zh-CN" altLang="en-US" dirty="0"/>
              <a:t>未使用</a:t>
            </a:r>
            <a:r>
              <a:rPr lang="en-US" altLang="zh-CN" dirty="0"/>
              <a:t>sampled </a:t>
            </a:r>
            <a:r>
              <a:rPr lang="en-US" altLang="zh-CN" dirty="0" err="1"/>
              <a:t>softmax</a:t>
            </a:r>
            <a:r>
              <a:rPr lang="zh-CN" altLang="en-US" dirty="0"/>
              <a:t>是因为负样本采用离线生成，模型</a:t>
            </a:r>
            <a:r>
              <a:rPr lang="zh-CN" altLang="en-US"/>
              <a:t>训练没有训练时进行负</a:t>
            </a:r>
            <a:r>
              <a:rPr lang="zh-CN" altLang="en-US" dirty="0"/>
              <a:t>采样，</a:t>
            </a:r>
            <a:r>
              <a:rPr lang="en-US" altLang="zh-CN" dirty="0"/>
              <a:t> sampled </a:t>
            </a:r>
            <a:r>
              <a:rPr lang="en-US" altLang="zh-CN" dirty="0" err="1"/>
              <a:t>softmax</a:t>
            </a:r>
            <a:r>
              <a:rPr lang="zh-CN" altLang="en-US" dirty="0"/>
              <a:t>较难实现。</a:t>
            </a:r>
            <a:endParaRPr lang="en-US" altLang="zh-CN" dirty="0"/>
          </a:p>
          <a:p>
            <a:r>
              <a:rPr lang="zh-CN" altLang="en-US" dirty="0"/>
              <a:t>优化器：</a:t>
            </a:r>
            <a:r>
              <a:rPr lang="en-US" altLang="zh-CN" dirty="0"/>
              <a:t>Adam</a:t>
            </a:r>
          </a:p>
        </p:txBody>
      </p:sp>
      <p:sp>
        <p:nvSpPr>
          <p:cNvPr id="5" name="矩形 4"/>
          <p:cNvSpPr/>
          <p:nvPr/>
        </p:nvSpPr>
        <p:spPr>
          <a:xfrm>
            <a:off x="3935194" y="5151420"/>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MatMul</a:t>
            </a:r>
            <a:endParaRPr lang="zh-CN" altLang="en-US" dirty="0"/>
          </a:p>
        </p:txBody>
      </p:sp>
      <p:cxnSp>
        <p:nvCxnSpPr>
          <p:cNvPr id="6" name="直接连接符 5"/>
          <p:cNvCxnSpPr>
            <a:endCxn id="5" idx="1"/>
          </p:cNvCxnSpPr>
          <p:nvPr/>
        </p:nvCxnSpPr>
        <p:spPr>
          <a:xfrm flipV="1">
            <a:off x="2476791" y="5338457"/>
            <a:ext cx="1458403" cy="407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5" idx="3"/>
          </p:cNvCxnSpPr>
          <p:nvPr/>
        </p:nvCxnSpPr>
        <p:spPr>
          <a:xfrm flipH="1" flipV="1">
            <a:off x="5364984" y="5338457"/>
            <a:ext cx="1498436" cy="423956"/>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555437" y="4432714"/>
            <a:ext cx="1795244"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Logistic</a:t>
            </a:r>
            <a:r>
              <a:rPr lang="zh-CN" altLang="en-US" dirty="0"/>
              <a:t> </a:t>
            </a:r>
            <a:r>
              <a:rPr lang="en-US" altLang="zh-CN" dirty="0"/>
              <a:t>train loss</a:t>
            </a:r>
          </a:p>
        </p:txBody>
      </p:sp>
      <p:cxnSp>
        <p:nvCxnSpPr>
          <p:cNvPr id="11" name="直接连接符 10"/>
          <p:cNvCxnSpPr>
            <a:stCxn id="5" idx="0"/>
            <a:endCxn id="8" idx="2"/>
          </p:cNvCxnSpPr>
          <p:nvPr/>
        </p:nvCxnSpPr>
        <p:spPr>
          <a:xfrm flipV="1">
            <a:off x="4650089" y="4806787"/>
            <a:ext cx="802970" cy="344633"/>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5394" y="5259671"/>
            <a:ext cx="133882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用户侧模型</a:t>
            </a:r>
          </a:p>
        </p:txBody>
      </p:sp>
      <p:sp>
        <p:nvSpPr>
          <p:cNvPr id="13" name="文本框 12"/>
          <p:cNvSpPr txBox="1"/>
          <p:nvPr/>
        </p:nvSpPr>
        <p:spPr>
          <a:xfrm>
            <a:off x="7344848" y="5279088"/>
            <a:ext cx="133882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商品侧模型</a:t>
            </a:r>
          </a:p>
        </p:txBody>
      </p:sp>
      <mc:AlternateContent xmlns:mc="http://schemas.openxmlformats.org/markup-compatibility/2006" xmlns:a14="http://schemas.microsoft.com/office/drawing/2010/main">
        <mc:Choice Requires="a14">
          <p:sp>
            <p:nvSpPr>
              <p:cNvPr id="14" name="矩形 13"/>
              <p:cNvSpPr/>
              <p:nvPr/>
            </p:nvSpPr>
            <p:spPr>
              <a:xfrm>
                <a:off x="1761896" y="5817665"/>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𝑢</m:t>
                          </m:r>
                        </m:sub>
                      </m:sSub>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761896" y="5817665"/>
                <a:ext cx="1429790" cy="37407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6148525" y="5834072"/>
                <a:ext cx="1429790" cy="374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𝑒</m:t>
                          </m:r>
                        </m:e>
                        <m:sub>
                          <m:r>
                            <a:rPr lang="en-US" altLang="zh-CN" i="1" dirty="0">
                              <a:latin typeface="Cambria Math" panose="02040503050406030204" pitchFamily="18" charset="0"/>
                            </a:rPr>
                            <m:t>𝑖</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6148525" y="5834072"/>
                <a:ext cx="1429790" cy="374073"/>
              </a:xfrm>
              <a:prstGeom prst="rect">
                <a:avLst/>
              </a:prstGeom>
              <a:blipFill rotWithShape="0">
                <a:blip r:embed="rId3"/>
                <a:stretch>
                  <a:fillRect/>
                </a:stretch>
              </a:blipFill>
            </p:spPr>
            <p:txBody>
              <a:bodyPr/>
              <a:lstStyle/>
              <a:p>
                <a:r>
                  <a:rPr lang="zh-CN" altLang="en-US">
                    <a:noFill/>
                  </a:rPr>
                  <a:t> </a:t>
                </a:r>
              </a:p>
            </p:txBody>
          </p:sp>
        </mc:Fallback>
      </mc:AlternateContent>
      <p:sp>
        <p:nvSpPr>
          <p:cNvPr id="16" name="文本框 15"/>
          <p:cNvSpPr txBox="1"/>
          <p:nvPr/>
        </p:nvSpPr>
        <p:spPr>
          <a:xfrm>
            <a:off x="5372537" y="5133666"/>
            <a:ext cx="421910" cy="369332"/>
          </a:xfrm>
          <a:prstGeom prst="rect">
            <a:avLst/>
          </a:prstGeom>
          <a:noFill/>
        </p:spPr>
        <p:txBody>
          <a:bodyPr wrap="none" rtlCol="0">
            <a:spAutoFit/>
          </a:bodyPr>
          <a:lstStyle/>
          <a:p>
            <a:r>
              <a:rPr lang="en-US" altLang="zh-CN" dirty="0"/>
              <a:t>+b</a:t>
            </a:r>
            <a:endParaRPr lang="zh-CN" altLang="en-US" dirty="0"/>
          </a:p>
        </p:txBody>
      </p:sp>
    </p:spTree>
    <p:extLst>
      <p:ext uri="{BB962C8B-B14F-4D97-AF65-F5344CB8AC3E}">
        <p14:creationId xmlns:p14="http://schemas.microsoft.com/office/powerpoint/2010/main" val="269818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4.</a:t>
            </a:r>
            <a:r>
              <a:rPr lang="zh-CN" altLang="en-US" dirty="0"/>
              <a:t>模型训练</a:t>
            </a:r>
          </a:p>
        </p:txBody>
      </p:sp>
      <p:sp>
        <p:nvSpPr>
          <p:cNvPr id="6" name="文本占位符 5"/>
          <p:cNvSpPr>
            <a:spLocks noGrp="1"/>
          </p:cNvSpPr>
          <p:nvPr>
            <p:ph type="body" idx="1"/>
          </p:nvPr>
        </p:nvSpPr>
        <p:spPr/>
        <p:txBody>
          <a:bodyPr/>
          <a:lstStyle/>
          <a:p>
            <a:r>
              <a:rPr lang="zh-CN" altLang="en-US" dirty="0"/>
              <a:t>点击</a:t>
            </a:r>
            <a:r>
              <a:rPr lang="en-US" altLang="zh-CN" dirty="0"/>
              <a:t>KNN</a:t>
            </a:r>
            <a:r>
              <a:rPr lang="zh-CN" altLang="en-US" dirty="0"/>
              <a:t>模型与订单</a:t>
            </a:r>
            <a:r>
              <a:rPr lang="en-US" altLang="zh-CN" dirty="0"/>
              <a:t>KNN</a:t>
            </a:r>
            <a:r>
              <a:rPr lang="zh-CN" altLang="en-US" dirty="0"/>
              <a:t>模型</a:t>
            </a:r>
          </a:p>
        </p:txBody>
      </p:sp>
    </p:spTree>
    <p:extLst>
      <p:ext uri="{BB962C8B-B14F-4D97-AF65-F5344CB8AC3E}">
        <p14:creationId xmlns:p14="http://schemas.microsoft.com/office/powerpoint/2010/main" val="241538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点击</a:t>
            </a:r>
            <a:r>
              <a:rPr lang="en-US" altLang="zh-CN" dirty="0"/>
              <a:t>KNN</a:t>
            </a:r>
            <a:r>
              <a:rPr lang="zh-CN" altLang="en-US" dirty="0"/>
              <a:t>模型</a:t>
            </a:r>
          </a:p>
        </p:txBody>
      </p:sp>
      <p:sp>
        <p:nvSpPr>
          <p:cNvPr id="3" name="内容占位符 2"/>
          <p:cNvSpPr>
            <a:spLocks noGrp="1"/>
          </p:cNvSpPr>
          <p:nvPr>
            <p:ph idx="1"/>
          </p:nvPr>
        </p:nvSpPr>
        <p:spPr/>
        <p:txBody>
          <a:bodyPr>
            <a:normAutofit/>
          </a:bodyPr>
          <a:lstStyle/>
          <a:p>
            <a:pPr marL="0" indent="0">
              <a:buNone/>
            </a:pPr>
            <a:r>
              <a:rPr lang="zh-CN" altLang="en-US" dirty="0">
                <a:solidFill>
                  <a:srgbClr val="FF0000"/>
                </a:solidFill>
              </a:rPr>
              <a:t>点击</a:t>
            </a:r>
            <a:r>
              <a:rPr lang="en-US" altLang="zh-CN" dirty="0">
                <a:solidFill>
                  <a:srgbClr val="FF0000"/>
                </a:solidFill>
              </a:rPr>
              <a:t>KNN</a:t>
            </a:r>
            <a:r>
              <a:rPr lang="zh-CN" altLang="en-US" dirty="0">
                <a:solidFill>
                  <a:srgbClr val="FF0000"/>
                </a:solidFill>
              </a:rPr>
              <a:t>专注于用户近期兴趣</a:t>
            </a:r>
            <a:endParaRPr lang="en-US" altLang="zh-CN" dirty="0">
              <a:solidFill>
                <a:srgbClr val="FF0000"/>
              </a:solidFill>
            </a:endParaRPr>
          </a:p>
          <a:p>
            <a:pPr marL="0" indent="0">
              <a:buNone/>
            </a:pPr>
            <a:r>
              <a:rPr lang="zh-CN" altLang="en-US" dirty="0"/>
              <a:t>特征处理：</a:t>
            </a:r>
            <a:endParaRPr lang="en-US" altLang="zh-CN" dirty="0"/>
          </a:p>
          <a:p>
            <a:r>
              <a:rPr lang="zh-CN" altLang="en-US" dirty="0"/>
              <a:t>用户历史交互商品选取</a:t>
            </a:r>
            <a:endParaRPr lang="en-US" altLang="zh-CN" dirty="0"/>
          </a:p>
          <a:p>
            <a:pPr lvl="1"/>
            <a:r>
              <a:rPr lang="zh-CN" altLang="en-US" dirty="0"/>
              <a:t>历史</a:t>
            </a:r>
            <a:r>
              <a:rPr lang="zh-CN" altLang="en-US" b="1" dirty="0"/>
              <a:t>点击</a:t>
            </a:r>
            <a:r>
              <a:rPr lang="zh-CN" altLang="en-US" dirty="0"/>
              <a:t>商品</a:t>
            </a:r>
            <a:endParaRPr lang="en-US" altLang="zh-CN" dirty="0"/>
          </a:p>
          <a:p>
            <a:pPr lvl="1"/>
            <a:r>
              <a:rPr lang="zh-CN" altLang="en-US" dirty="0"/>
              <a:t>时间窗口</a:t>
            </a:r>
            <a:r>
              <a:rPr lang="en-US" altLang="zh-CN" dirty="0"/>
              <a:t>7</a:t>
            </a:r>
            <a:r>
              <a:rPr lang="zh-CN" altLang="en-US" dirty="0"/>
              <a:t>天，最近</a:t>
            </a:r>
            <a:r>
              <a:rPr lang="en-US" altLang="zh-CN" dirty="0"/>
              <a:t>50</a:t>
            </a:r>
            <a:r>
              <a:rPr lang="zh-CN" altLang="en-US" dirty="0"/>
              <a:t>次</a:t>
            </a:r>
            <a:endParaRPr lang="en-US" altLang="zh-CN" dirty="0"/>
          </a:p>
          <a:p>
            <a:r>
              <a:rPr lang="en-US" altLang="zh-CN" dirty="0" err="1"/>
              <a:t>sku</a:t>
            </a:r>
            <a:r>
              <a:rPr lang="en-US" altLang="zh-CN" dirty="0"/>
              <a:t> ID embedding</a:t>
            </a:r>
            <a:r>
              <a:rPr lang="zh-CN" altLang="en-US" dirty="0"/>
              <a:t>预训练：</a:t>
            </a:r>
          </a:p>
          <a:p>
            <a:pPr lvl="1"/>
            <a:r>
              <a:rPr lang="zh-CN" altLang="en-US" dirty="0"/>
              <a:t>预训练数据：一个月的全站用户点击行为序列</a:t>
            </a:r>
          </a:p>
          <a:p>
            <a:pPr lvl="1"/>
            <a:r>
              <a:rPr lang="zh-CN" altLang="en-US" dirty="0"/>
              <a:t>方法：</a:t>
            </a:r>
            <a:r>
              <a:rPr lang="en-US" altLang="zh-CN" dirty="0"/>
              <a:t>word2vec</a:t>
            </a:r>
          </a:p>
        </p:txBody>
      </p:sp>
    </p:spTree>
    <p:extLst>
      <p:ext uri="{BB962C8B-B14F-4D97-AF65-F5344CB8AC3E}">
        <p14:creationId xmlns:p14="http://schemas.microsoft.com/office/powerpoint/2010/main" val="143052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点击</a:t>
            </a:r>
            <a:r>
              <a:rPr lang="en-US" altLang="zh-CN" dirty="0"/>
              <a:t>KNN</a:t>
            </a:r>
            <a:r>
              <a:rPr lang="zh-CN" altLang="en-US" dirty="0"/>
              <a:t>模型</a:t>
            </a:r>
          </a:p>
        </p:txBody>
      </p:sp>
      <p:sp>
        <p:nvSpPr>
          <p:cNvPr id="3" name="内容占位符 2"/>
          <p:cNvSpPr>
            <a:spLocks noGrp="1"/>
          </p:cNvSpPr>
          <p:nvPr>
            <p:ph idx="1"/>
          </p:nvPr>
        </p:nvSpPr>
        <p:spPr/>
        <p:txBody>
          <a:bodyPr>
            <a:normAutofit/>
          </a:bodyPr>
          <a:lstStyle/>
          <a:p>
            <a:pPr marL="0" indent="0">
              <a:buNone/>
            </a:pPr>
            <a:endParaRPr lang="en-US" altLang="zh-CN" dirty="0"/>
          </a:p>
          <a:p>
            <a:pPr marL="0" indent="0">
              <a:buNone/>
            </a:pPr>
            <a:r>
              <a:rPr lang="zh-CN" altLang="en-US" dirty="0"/>
              <a:t>数据：</a:t>
            </a:r>
            <a:endParaRPr lang="en-US" altLang="zh-CN" dirty="0"/>
          </a:p>
          <a:p>
            <a:pPr lvl="1"/>
            <a:r>
              <a:rPr lang="zh-CN" altLang="en-US" dirty="0"/>
              <a:t>正样本：全站用户高质量点击、加购、下单。样本权重</a:t>
            </a:r>
            <a:r>
              <a:rPr lang="en-US" altLang="zh-CN" dirty="0"/>
              <a:t>1/6/6</a:t>
            </a:r>
          </a:p>
          <a:p>
            <a:pPr lvl="1"/>
            <a:r>
              <a:rPr lang="zh-CN" altLang="en-US" dirty="0"/>
              <a:t>负样本：当天其他用户点击该用户未点击商品。样本权重</a:t>
            </a:r>
            <a:r>
              <a:rPr lang="en-US" altLang="zh-CN" dirty="0"/>
              <a:t>1</a:t>
            </a:r>
          </a:p>
          <a:p>
            <a:pPr lvl="1"/>
            <a:r>
              <a:rPr lang="zh-CN" altLang="en-US" dirty="0"/>
              <a:t>正负样本比例：</a:t>
            </a:r>
            <a:r>
              <a:rPr lang="en-US" altLang="zh-CN" dirty="0"/>
              <a:t>1:4</a:t>
            </a:r>
            <a:endParaRPr lang="zh-CN" altLang="en-US" dirty="0"/>
          </a:p>
          <a:p>
            <a:pPr marL="0" indent="0">
              <a:buNone/>
            </a:pPr>
            <a:r>
              <a:rPr lang="zh-CN" altLang="en-US" dirty="0"/>
              <a:t>模型：</a:t>
            </a:r>
            <a:endParaRPr lang="en-US" altLang="zh-CN" dirty="0"/>
          </a:p>
          <a:p>
            <a:r>
              <a:rPr lang="zh-CN" altLang="en-US" dirty="0"/>
              <a:t>模型</a:t>
            </a:r>
            <a:r>
              <a:rPr lang="en-US" altLang="zh-CN" dirty="0"/>
              <a:t>MLP</a:t>
            </a:r>
            <a:r>
              <a:rPr lang="zh-CN" altLang="en-US" dirty="0"/>
              <a:t>配置</a:t>
            </a:r>
            <a:endParaRPr lang="en-US" altLang="zh-CN" dirty="0"/>
          </a:p>
          <a:p>
            <a:pPr lvl="1"/>
            <a:r>
              <a:rPr lang="zh-CN" altLang="en-US" dirty="0"/>
              <a:t>隐含层</a:t>
            </a:r>
            <a:r>
              <a:rPr lang="en-US" altLang="zh-CN" dirty="0"/>
              <a:t>1024</a:t>
            </a:r>
            <a:r>
              <a:rPr lang="zh-CN" altLang="en-US" dirty="0"/>
              <a:t>维</a:t>
            </a:r>
            <a:r>
              <a:rPr lang="en-US" altLang="zh-CN" dirty="0"/>
              <a:t>,512</a:t>
            </a:r>
            <a:r>
              <a:rPr lang="zh-CN" altLang="en-US" dirty="0"/>
              <a:t>维</a:t>
            </a:r>
            <a:endParaRPr lang="en-US" altLang="zh-CN" dirty="0"/>
          </a:p>
          <a:p>
            <a:pPr lvl="1"/>
            <a:r>
              <a:rPr lang="zh-CN" altLang="en-US" dirty="0"/>
              <a:t>输出层</a:t>
            </a:r>
            <a:r>
              <a:rPr lang="en-US" altLang="zh-CN" dirty="0"/>
              <a:t>256</a:t>
            </a:r>
            <a:r>
              <a:rPr lang="zh-CN" altLang="en-US" dirty="0"/>
              <a:t>维</a:t>
            </a:r>
            <a:r>
              <a:rPr lang="en-US" altLang="zh-CN" dirty="0"/>
              <a:t>——</a:t>
            </a:r>
            <a:r>
              <a:rPr lang="zh-CN" altLang="en-US" dirty="0"/>
              <a:t>向量长度与模型表达用户多兴趣的能力相关</a:t>
            </a:r>
            <a:endParaRPr lang="en-US" altLang="zh-CN" dirty="0"/>
          </a:p>
          <a:p>
            <a:endParaRPr lang="zh-CN" altLang="en-US" dirty="0"/>
          </a:p>
        </p:txBody>
      </p:sp>
    </p:spTree>
    <p:extLst>
      <p:ext uri="{BB962C8B-B14F-4D97-AF65-F5344CB8AC3E}">
        <p14:creationId xmlns:p14="http://schemas.microsoft.com/office/powerpoint/2010/main" val="3435507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点击</a:t>
            </a:r>
            <a:r>
              <a:rPr lang="en-US" altLang="zh-CN" dirty="0"/>
              <a:t>KNN</a:t>
            </a:r>
            <a:r>
              <a:rPr lang="zh-CN" altLang="en-US" dirty="0"/>
              <a:t>特征明细</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648269308"/>
              </p:ext>
            </p:extLst>
          </p:nvPr>
        </p:nvGraphicFramePr>
        <p:xfrm>
          <a:off x="628650" y="1450992"/>
          <a:ext cx="3642123" cy="5304957"/>
        </p:xfrm>
        <a:graphic>
          <a:graphicData uri="http://schemas.openxmlformats.org/drawingml/2006/table">
            <a:tbl>
              <a:tblPr/>
              <a:tblGrid>
                <a:gridCol w="680446">
                  <a:extLst>
                    <a:ext uri="{9D8B030D-6E8A-4147-A177-3AD203B41FA5}">
                      <a16:colId xmlns:a16="http://schemas.microsoft.com/office/drawing/2014/main" val="20000"/>
                    </a:ext>
                  </a:extLst>
                </a:gridCol>
                <a:gridCol w="680446">
                  <a:extLst>
                    <a:ext uri="{9D8B030D-6E8A-4147-A177-3AD203B41FA5}">
                      <a16:colId xmlns:a16="http://schemas.microsoft.com/office/drawing/2014/main" val="20001"/>
                    </a:ext>
                  </a:extLst>
                </a:gridCol>
                <a:gridCol w="519774">
                  <a:extLst>
                    <a:ext uri="{9D8B030D-6E8A-4147-A177-3AD203B41FA5}">
                      <a16:colId xmlns:a16="http://schemas.microsoft.com/office/drawing/2014/main" val="20002"/>
                    </a:ext>
                  </a:extLst>
                </a:gridCol>
                <a:gridCol w="1761457">
                  <a:extLst>
                    <a:ext uri="{9D8B030D-6E8A-4147-A177-3AD203B41FA5}">
                      <a16:colId xmlns:a16="http://schemas.microsoft.com/office/drawing/2014/main" val="20003"/>
                    </a:ext>
                  </a:extLst>
                </a:gridCol>
              </a:tblGrid>
              <a:tr h="291117">
                <a:tc>
                  <a:txBody>
                    <a:bodyPr/>
                    <a:lstStyle/>
                    <a:p>
                      <a:pPr algn="l" fontAlgn="t"/>
                      <a:endParaRPr lang="zh-CN" altLang="en-US" sz="9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特征名</a:t>
                      </a: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类型</a:t>
                      </a: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说明</a:t>
                      </a: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1117">
                <a:tc rowSpan="8">
                  <a:txBody>
                    <a:bodyPr/>
                    <a:lstStyle/>
                    <a:p>
                      <a:pPr algn="ctr" fontAlgn="t"/>
                      <a:r>
                        <a:rPr lang="zh-CN" altLang="en-US" sz="900" dirty="0">
                          <a:solidFill>
                            <a:srgbClr val="C00000"/>
                          </a:solidFill>
                          <a:effectLst/>
                          <a:latin typeface="微软雅黑" panose="020B0503020204020204" pitchFamily="34" charset="-122"/>
                          <a:ea typeface="微软雅黑" panose="020B0503020204020204" pitchFamily="34" charset="-122"/>
                        </a:rPr>
                        <a:t>用户画像特征</a:t>
                      </a:r>
                      <a:endParaRPr lang="en-US" sz="900" dirty="0">
                        <a:solidFill>
                          <a:srgbClr val="C00000"/>
                        </a:solidFill>
                        <a:effectLst/>
                        <a:latin typeface="微软雅黑" panose="020B0503020204020204" pitchFamily="34" charset="-122"/>
                        <a:ea typeface="微软雅黑" panose="020B0503020204020204" pitchFamily="34" charset="-122"/>
                      </a:endParaRPr>
                    </a:p>
                  </a:txBody>
                  <a:tcPr marL="42811" marR="42811" marT="29968" marB="29968" anchor="ctr">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a:effectLst/>
                          <a:latin typeface="微软雅黑" panose="020B0503020204020204" pitchFamily="34" charset="-122"/>
                          <a:ea typeface="微软雅黑" panose="020B0503020204020204" pitchFamily="34" charset="-122"/>
                        </a:rPr>
                        <a:t>uprofilec1</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a:effectLst/>
                          <a:latin typeface="微软雅黑" panose="020B0503020204020204" pitchFamily="34" charset="-122"/>
                          <a:ea typeface="微软雅黑" panose="020B0503020204020204" pitchFamily="34" charset="-122"/>
                        </a:rPr>
                        <a:t>用户长期偏好一级类 </a:t>
                      </a:r>
                      <a:r>
                        <a:rPr lang="en-US" altLang="zh-CN" sz="900">
                          <a:effectLst/>
                          <a:latin typeface="微软雅黑" panose="020B0503020204020204" pitchFamily="34" charset="-122"/>
                          <a:ea typeface="微软雅黑" panose="020B0503020204020204" pitchFamily="34" charset="-122"/>
                        </a:rPr>
                        <a:t>top10</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a:effectLst/>
                          <a:latin typeface="微软雅黑" panose="020B0503020204020204" pitchFamily="34" charset="-122"/>
                          <a:ea typeface="微软雅黑" panose="020B0503020204020204" pitchFamily="34" charset="-122"/>
                        </a:rPr>
                        <a:t>uprofilec2</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a:effectLst/>
                          <a:latin typeface="微软雅黑" panose="020B0503020204020204" pitchFamily="34" charset="-122"/>
                          <a:ea typeface="微软雅黑" panose="020B0503020204020204" pitchFamily="34" charset="-122"/>
                        </a:rPr>
                        <a:t>用户长期偏好二级类 </a:t>
                      </a:r>
                      <a:r>
                        <a:rPr lang="en-US" altLang="zh-CN" sz="900">
                          <a:effectLst/>
                          <a:latin typeface="微软雅黑" panose="020B0503020204020204" pitchFamily="34" charset="-122"/>
                          <a:ea typeface="微软雅黑" panose="020B0503020204020204" pitchFamily="34" charset="-122"/>
                        </a:rPr>
                        <a:t>top10</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a:effectLst/>
                          <a:latin typeface="微软雅黑" panose="020B0503020204020204" pitchFamily="34" charset="-122"/>
                          <a:ea typeface="微软雅黑" panose="020B0503020204020204" pitchFamily="34" charset="-122"/>
                        </a:rPr>
                        <a:t>uprofilec3</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a:effectLst/>
                          <a:latin typeface="微软雅黑" panose="020B0503020204020204" pitchFamily="34" charset="-122"/>
                          <a:ea typeface="微软雅黑" panose="020B0503020204020204" pitchFamily="34" charset="-122"/>
                        </a:rPr>
                        <a:t>用户长期偏好三级类 </a:t>
                      </a:r>
                      <a:r>
                        <a:rPr lang="en-US" altLang="zh-CN" sz="900">
                          <a:effectLst/>
                          <a:latin typeface="微软雅黑" panose="020B0503020204020204" pitchFamily="34" charset="-122"/>
                          <a:ea typeface="微软雅黑" panose="020B0503020204020204" pitchFamily="34" charset="-122"/>
                        </a:rPr>
                        <a:t>top10</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uprofilepw</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ID+weight</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用户长期偏好产品词 </a:t>
                      </a:r>
                      <a:r>
                        <a:rPr lang="en-US" altLang="zh-CN" sz="900" dirty="0">
                          <a:effectLst/>
                          <a:latin typeface="微软雅黑" panose="020B0503020204020204" pitchFamily="34" charset="-122"/>
                          <a:ea typeface="微软雅黑" panose="020B0503020204020204" pitchFamily="34" charset="-122"/>
                        </a:rPr>
                        <a:t>top10</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uprofileshop</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用户长期偏好商店 </a:t>
                      </a:r>
                      <a:r>
                        <a:rPr lang="en-US" sz="900" dirty="0">
                          <a:effectLst/>
                          <a:latin typeface="微软雅黑" panose="020B0503020204020204" pitchFamily="34" charset="-122"/>
                          <a:ea typeface="微软雅黑" panose="020B0503020204020204" pitchFamily="34" charset="-122"/>
                        </a:rPr>
                        <a:t>top10</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uprofilebrand</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用户长期偏好品牌 </a:t>
                      </a:r>
                      <a:r>
                        <a:rPr lang="en-US" sz="900" dirty="0">
                          <a:effectLst/>
                          <a:latin typeface="微软雅黑" panose="020B0503020204020204" pitchFamily="34" charset="-122"/>
                          <a:ea typeface="微软雅黑" panose="020B0503020204020204" pitchFamily="34" charset="-122"/>
                        </a:rPr>
                        <a:t>top10</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ugender</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ID+weight</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其他模型预测的用户性别概率分布</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uage</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ID+weight</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其他模型预测的用户</a:t>
                      </a:r>
                      <a:r>
                        <a:rPr lang="en-US" altLang="zh-CN" sz="900" dirty="0">
                          <a:effectLst/>
                          <a:latin typeface="微软雅黑" panose="020B0503020204020204" pitchFamily="34" charset="-122"/>
                          <a:ea typeface="微软雅黑" panose="020B0503020204020204" pitchFamily="34" charset="-122"/>
                        </a:rPr>
                        <a:t>4</a:t>
                      </a:r>
                      <a:r>
                        <a:rPr lang="zh-CN" altLang="en-US" sz="900" dirty="0">
                          <a:effectLst/>
                          <a:latin typeface="微软雅黑" panose="020B0503020204020204" pitchFamily="34" charset="-122"/>
                          <a:ea typeface="微软雅黑" panose="020B0503020204020204" pitchFamily="34" charset="-122"/>
                        </a:rPr>
                        <a:t>段年龄概率分布</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1117">
                <a:tc rowSpan="7">
                  <a:txBody>
                    <a:bodyPr/>
                    <a:lstStyle/>
                    <a:p>
                      <a:pPr algn="ctr" fontAlgn="t"/>
                      <a:r>
                        <a:rPr lang="zh-CN" altLang="en-US" sz="900" dirty="0">
                          <a:solidFill>
                            <a:srgbClr val="FFC000"/>
                          </a:solidFill>
                          <a:effectLst/>
                          <a:latin typeface="微软雅黑" panose="020B0503020204020204" pitchFamily="34" charset="-122"/>
                          <a:ea typeface="微软雅黑" panose="020B0503020204020204" pitchFamily="34" charset="-122"/>
                        </a:rPr>
                        <a:t>用户历史点击商品特征</a:t>
                      </a:r>
                      <a:endParaRPr lang="en-US" sz="900" dirty="0">
                        <a:solidFill>
                          <a:srgbClr val="FFC000"/>
                        </a:solidFill>
                        <a:effectLst/>
                        <a:latin typeface="微软雅黑" panose="020B0503020204020204" pitchFamily="34" charset="-122"/>
                        <a:ea typeface="微软雅黑" panose="020B0503020204020204" pitchFamily="34" charset="-122"/>
                      </a:endParaRPr>
                    </a:p>
                  </a:txBody>
                  <a:tcPr marL="42811" marR="42811" marT="29968" marB="29968" anchor="ctr">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ucid2s</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a:t>
                      </a:r>
                      <a:r>
                        <a:rPr lang="en-US" altLang="zh-CN" sz="900" dirty="0">
                          <a:effectLst/>
                          <a:latin typeface="微软雅黑" panose="020B0503020204020204" pitchFamily="34" charset="-122"/>
                          <a:ea typeface="微软雅黑" panose="020B0503020204020204" pitchFamily="34" charset="-122"/>
                        </a:rPr>
                        <a:t>7</a:t>
                      </a:r>
                      <a:r>
                        <a:rPr lang="zh-CN" altLang="en-US" sz="900" dirty="0">
                          <a:effectLst/>
                          <a:latin typeface="微软雅黑" panose="020B0503020204020204" pitchFamily="34" charset="-122"/>
                          <a:ea typeface="微软雅黑" panose="020B0503020204020204" pitchFamily="34" charset="-122"/>
                        </a:rPr>
                        <a:t>天内最近浏览</a:t>
                      </a:r>
                      <a:r>
                        <a:rPr lang="en-US" altLang="zh-CN" sz="900" dirty="0">
                          <a:effectLst/>
                          <a:latin typeface="微软雅黑" panose="020B0503020204020204" pitchFamily="34" charset="-122"/>
                          <a:ea typeface="微软雅黑" panose="020B0503020204020204" pitchFamily="34" charset="-122"/>
                        </a:rPr>
                        <a:t>20</a:t>
                      </a:r>
                      <a:r>
                        <a:rPr lang="zh-CN" altLang="en-US" sz="900" dirty="0">
                          <a:effectLst/>
                          <a:latin typeface="微软雅黑" panose="020B0503020204020204" pitchFamily="34" charset="-122"/>
                          <a:ea typeface="微软雅黑" panose="020B0503020204020204" pitchFamily="34" charset="-122"/>
                        </a:rPr>
                        <a:t>件商品二级类计数</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ucid3s</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ID+weight</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a:t>
                      </a:r>
                      <a:r>
                        <a:rPr lang="en-US" altLang="zh-CN" sz="900" dirty="0">
                          <a:effectLst/>
                          <a:latin typeface="微软雅黑" panose="020B0503020204020204" pitchFamily="34" charset="-122"/>
                          <a:ea typeface="微软雅黑" panose="020B0503020204020204" pitchFamily="34" charset="-122"/>
                        </a:rPr>
                        <a:t>7</a:t>
                      </a:r>
                      <a:r>
                        <a:rPr lang="zh-CN" altLang="en-US" sz="900" dirty="0">
                          <a:effectLst/>
                          <a:latin typeface="微软雅黑" panose="020B0503020204020204" pitchFamily="34" charset="-122"/>
                          <a:ea typeface="微软雅黑" panose="020B0503020204020204" pitchFamily="34" charset="-122"/>
                        </a:rPr>
                        <a:t>天内最近浏览</a:t>
                      </a:r>
                      <a:r>
                        <a:rPr lang="en-US" altLang="zh-CN" sz="900" dirty="0">
                          <a:effectLst/>
                          <a:latin typeface="微软雅黑" panose="020B0503020204020204" pitchFamily="34" charset="-122"/>
                          <a:ea typeface="微软雅黑" panose="020B0503020204020204" pitchFamily="34" charset="-122"/>
                        </a:rPr>
                        <a:t>20</a:t>
                      </a:r>
                      <a:r>
                        <a:rPr lang="zh-CN" altLang="en-US" sz="900" dirty="0">
                          <a:effectLst/>
                          <a:latin typeface="微软雅黑" panose="020B0503020204020204" pitchFamily="34" charset="-122"/>
                          <a:ea typeface="微软雅黑" panose="020B0503020204020204" pitchFamily="34" charset="-122"/>
                        </a:rPr>
                        <a:t>件商品三级类计数</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ushopid</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a:t>
                      </a:r>
                      <a:r>
                        <a:rPr lang="en-US" altLang="zh-CN" sz="900" dirty="0">
                          <a:effectLst/>
                          <a:latin typeface="微软雅黑" panose="020B0503020204020204" pitchFamily="34" charset="-122"/>
                          <a:ea typeface="微软雅黑" panose="020B0503020204020204" pitchFamily="34" charset="-122"/>
                        </a:rPr>
                        <a:t>7</a:t>
                      </a:r>
                      <a:r>
                        <a:rPr lang="zh-CN" altLang="en-US" sz="900" dirty="0">
                          <a:effectLst/>
                          <a:latin typeface="微软雅黑" panose="020B0503020204020204" pitchFamily="34" charset="-122"/>
                          <a:ea typeface="微软雅黑" panose="020B0503020204020204" pitchFamily="34" charset="-122"/>
                        </a:rPr>
                        <a:t>天内最近浏览</a:t>
                      </a:r>
                      <a:r>
                        <a:rPr lang="en-US" altLang="zh-CN" sz="900" dirty="0">
                          <a:effectLst/>
                          <a:latin typeface="微软雅黑" panose="020B0503020204020204" pitchFamily="34" charset="-122"/>
                          <a:ea typeface="微软雅黑" panose="020B0503020204020204" pitchFamily="34" charset="-122"/>
                        </a:rPr>
                        <a:t>20</a:t>
                      </a:r>
                      <a:r>
                        <a:rPr lang="zh-CN" altLang="en-US" sz="900" dirty="0">
                          <a:effectLst/>
                          <a:latin typeface="微软雅黑" panose="020B0503020204020204" pitchFamily="34" charset="-122"/>
                          <a:ea typeface="微软雅黑" panose="020B0503020204020204" pitchFamily="34" charset="-122"/>
                        </a:rPr>
                        <a:t>件商品所属店铺计数</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a:effectLst/>
                          <a:latin typeface="微软雅黑" panose="020B0503020204020204" pitchFamily="34" charset="-122"/>
                          <a:ea typeface="微软雅黑" panose="020B0503020204020204" pitchFamily="34" charset="-122"/>
                        </a:rPr>
                        <a:t>upw3s</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ID+weight</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a:t>
                      </a:r>
                      <a:r>
                        <a:rPr lang="en-US" altLang="zh-CN" sz="900" dirty="0">
                          <a:effectLst/>
                          <a:latin typeface="微软雅黑" panose="020B0503020204020204" pitchFamily="34" charset="-122"/>
                          <a:ea typeface="微软雅黑" panose="020B0503020204020204" pitchFamily="34" charset="-122"/>
                        </a:rPr>
                        <a:t>7</a:t>
                      </a:r>
                      <a:r>
                        <a:rPr lang="zh-CN" altLang="en-US" sz="900" dirty="0">
                          <a:effectLst/>
                          <a:latin typeface="微软雅黑" panose="020B0503020204020204" pitchFamily="34" charset="-122"/>
                          <a:ea typeface="微软雅黑" panose="020B0503020204020204" pitchFamily="34" charset="-122"/>
                        </a:rPr>
                        <a:t>天内最近浏览</a:t>
                      </a:r>
                      <a:r>
                        <a:rPr lang="en-US" altLang="zh-CN" sz="900" dirty="0">
                          <a:effectLst/>
                          <a:latin typeface="微软雅黑" panose="020B0503020204020204" pitchFamily="34" charset="-122"/>
                          <a:ea typeface="微软雅黑" panose="020B0503020204020204" pitchFamily="34" charset="-122"/>
                        </a:rPr>
                        <a:t>20</a:t>
                      </a:r>
                      <a:r>
                        <a:rPr lang="zh-CN" altLang="en-US" sz="900" dirty="0">
                          <a:effectLst/>
                          <a:latin typeface="微软雅黑" panose="020B0503020204020204" pitchFamily="34" charset="-122"/>
                          <a:ea typeface="微软雅黑" panose="020B0503020204020204" pitchFamily="34" charset="-122"/>
                        </a:rPr>
                        <a:t>件商品产品词计数</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uterms</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ID+weight</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a:t>
                      </a:r>
                      <a:r>
                        <a:rPr lang="en-US" altLang="zh-CN" sz="900" dirty="0">
                          <a:effectLst/>
                          <a:latin typeface="微软雅黑" panose="020B0503020204020204" pitchFamily="34" charset="-122"/>
                          <a:ea typeface="微软雅黑" panose="020B0503020204020204" pitchFamily="34" charset="-122"/>
                        </a:rPr>
                        <a:t>7</a:t>
                      </a:r>
                      <a:r>
                        <a:rPr lang="zh-CN" altLang="en-US" sz="900" dirty="0">
                          <a:effectLst/>
                          <a:latin typeface="微软雅黑" panose="020B0503020204020204" pitchFamily="34" charset="-122"/>
                          <a:ea typeface="微软雅黑" panose="020B0503020204020204" pitchFamily="34" charset="-122"/>
                        </a:rPr>
                        <a:t>天内最近浏览</a:t>
                      </a:r>
                      <a:r>
                        <a:rPr lang="en-US" altLang="zh-CN" sz="900" dirty="0">
                          <a:effectLst/>
                          <a:latin typeface="微软雅黑" panose="020B0503020204020204" pitchFamily="34" charset="-122"/>
                          <a:ea typeface="微软雅黑" panose="020B0503020204020204" pitchFamily="34" charset="-122"/>
                        </a:rPr>
                        <a:t>20</a:t>
                      </a:r>
                      <a:r>
                        <a:rPr lang="zh-CN" altLang="en-US" sz="900" dirty="0">
                          <a:effectLst/>
                          <a:latin typeface="微软雅黑" panose="020B0503020204020204" pitchFamily="34" charset="-122"/>
                          <a:ea typeface="微软雅黑" panose="020B0503020204020204" pitchFamily="34" charset="-122"/>
                        </a:rPr>
                        <a:t>件商品</a:t>
                      </a:r>
                      <a:r>
                        <a:rPr lang="en-US" altLang="zh-CN" sz="900" dirty="0" err="1">
                          <a:effectLst/>
                          <a:latin typeface="微软雅黑" panose="020B0503020204020204" pitchFamily="34" charset="-122"/>
                          <a:ea typeface="微软雅黑" panose="020B0503020204020204" pitchFamily="34" charset="-122"/>
                        </a:rPr>
                        <a:t>sku</a:t>
                      </a:r>
                      <a:r>
                        <a:rPr lang="zh-CN" altLang="en-US" sz="900" dirty="0">
                          <a:effectLst/>
                          <a:latin typeface="微软雅黑" panose="020B0503020204020204" pitchFamily="34" charset="-122"/>
                          <a:ea typeface="微软雅黑" panose="020B0503020204020204" pitchFamily="34" charset="-122"/>
                        </a:rPr>
                        <a:t>标题分词计数</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ubrands</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ID+weight</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a:t>
                      </a:r>
                      <a:r>
                        <a:rPr lang="en-US" altLang="zh-CN" sz="900" dirty="0">
                          <a:effectLst/>
                          <a:latin typeface="微软雅黑" panose="020B0503020204020204" pitchFamily="34" charset="-122"/>
                          <a:ea typeface="微软雅黑" panose="020B0503020204020204" pitchFamily="34" charset="-122"/>
                        </a:rPr>
                        <a:t>7</a:t>
                      </a:r>
                      <a:r>
                        <a:rPr lang="zh-CN" altLang="en-US" sz="900" dirty="0">
                          <a:effectLst/>
                          <a:latin typeface="微软雅黑" panose="020B0503020204020204" pitchFamily="34" charset="-122"/>
                          <a:ea typeface="微软雅黑" panose="020B0503020204020204" pitchFamily="34" charset="-122"/>
                        </a:rPr>
                        <a:t>天内最近浏览</a:t>
                      </a:r>
                      <a:r>
                        <a:rPr lang="en-US" altLang="zh-CN" sz="900" dirty="0">
                          <a:effectLst/>
                          <a:latin typeface="微软雅黑" panose="020B0503020204020204" pitchFamily="34" charset="-122"/>
                          <a:ea typeface="微软雅黑" panose="020B0503020204020204" pitchFamily="34" charset="-122"/>
                        </a:rPr>
                        <a:t>20</a:t>
                      </a:r>
                      <a:r>
                        <a:rPr lang="zh-CN" altLang="en-US" sz="900" dirty="0">
                          <a:effectLst/>
                          <a:latin typeface="微软雅黑" panose="020B0503020204020204" pitchFamily="34" charset="-122"/>
                          <a:ea typeface="微软雅黑" panose="020B0503020204020204" pitchFamily="34" charset="-122"/>
                        </a:rPr>
                        <a:t>件商品品牌计数</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91117">
                <a:tc vMerge="1">
                  <a:txBody>
                    <a:bodyPr/>
                    <a:lstStyle/>
                    <a:p>
                      <a:pPr algn="l" fontAlgn="t"/>
                      <a:endParaRPr lang="en-US" sz="8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dirty="0" err="1">
                          <a:effectLst/>
                          <a:latin typeface="微软雅黑" panose="020B0503020204020204" pitchFamily="34" charset="-122"/>
                          <a:ea typeface="微软雅黑" panose="020B0503020204020204" pitchFamily="34" charset="-122"/>
                        </a:rPr>
                        <a:t>uskus</a:t>
                      </a:r>
                      <a:endParaRPr lang="en-US" sz="900" dirty="0">
                        <a:effectLst/>
                        <a:latin typeface="微软雅黑" panose="020B0503020204020204" pitchFamily="34" charset="-122"/>
                        <a:ea typeface="微软雅黑" panose="020B0503020204020204" pitchFamily="34" charset="-122"/>
                      </a:endParaRP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a:effectLst/>
                          <a:latin typeface="微软雅黑" panose="020B0503020204020204" pitchFamily="34" charset="-122"/>
                          <a:ea typeface="微软雅黑" panose="020B0503020204020204" pitchFamily="34" charset="-122"/>
                        </a:rPr>
                        <a:t>ID+weight</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dirty="0">
                          <a:effectLst/>
                          <a:latin typeface="微软雅黑" panose="020B0503020204020204" pitchFamily="34" charset="-122"/>
                          <a:ea typeface="微软雅黑" panose="020B0503020204020204" pitchFamily="34" charset="-122"/>
                        </a:rPr>
                        <a:t>用户</a:t>
                      </a:r>
                      <a:r>
                        <a:rPr lang="en-US" altLang="zh-CN" sz="900" dirty="0">
                          <a:effectLst/>
                          <a:latin typeface="微软雅黑" panose="020B0503020204020204" pitchFamily="34" charset="-122"/>
                          <a:ea typeface="微软雅黑" panose="020B0503020204020204" pitchFamily="34" charset="-122"/>
                        </a:rPr>
                        <a:t>7</a:t>
                      </a:r>
                      <a:r>
                        <a:rPr lang="zh-CN" altLang="en-US" sz="900" dirty="0">
                          <a:effectLst/>
                          <a:latin typeface="微软雅黑" panose="020B0503020204020204" pitchFamily="34" charset="-122"/>
                          <a:ea typeface="微软雅黑" panose="020B0503020204020204" pitchFamily="34" charset="-122"/>
                        </a:rPr>
                        <a:t>天内最近浏览</a:t>
                      </a:r>
                      <a:r>
                        <a:rPr lang="en-US" altLang="zh-CN" sz="900" dirty="0">
                          <a:effectLst/>
                          <a:latin typeface="微软雅黑" panose="020B0503020204020204" pitchFamily="34" charset="-122"/>
                          <a:ea typeface="微软雅黑" panose="020B0503020204020204" pitchFamily="34" charset="-122"/>
                        </a:rPr>
                        <a:t>20</a:t>
                      </a:r>
                      <a:r>
                        <a:rPr lang="zh-CN" altLang="en-US" sz="900" dirty="0">
                          <a:effectLst/>
                          <a:latin typeface="微软雅黑" panose="020B0503020204020204" pitchFamily="34" charset="-122"/>
                          <a:ea typeface="微软雅黑" panose="020B0503020204020204" pitchFamily="34" charset="-122"/>
                        </a:rPr>
                        <a:t>件商品计数</a:t>
                      </a:r>
                    </a:p>
                  </a:txBody>
                  <a:tcPr marL="42811" marR="42811" marT="29968" marB="29968">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70097279"/>
              </p:ext>
            </p:extLst>
          </p:nvPr>
        </p:nvGraphicFramePr>
        <p:xfrm>
          <a:off x="4498631" y="2465416"/>
          <a:ext cx="4016720" cy="3241660"/>
        </p:xfrm>
        <a:graphic>
          <a:graphicData uri="http://schemas.openxmlformats.org/drawingml/2006/table">
            <a:tbl>
              <a:tblPr/>
              <a:tblGrid>
                <a:gridCol w="1004180">
                  <a:extLst>
                    <a:ext uri="{9D8B030D-6E8A-4147-A177-3AD203B41FA5}">
                      <a16:colId xmlns:a16="http://schemas.microsoft.com/office/drawing/2014/main" val="20000"/>
                    </a:ext>
                  </a:extLst>
                </a:gridCol>
                <a:gridCol w="1004180">
                  <a:extLst>
                    <a:ext uri="{9D8B030D-6E8A-4147-A177-3AD203B41FA5}">
                      <a16:colId xmlns:a16="http://schemas.microsoft.com/office/drawing/2014/main" val="20001"/>
                    </a:ext>
                  </a:extLst>
                </a:gridCol>
                <a:gridCol w="1004180">
                  <a:extLst>
                    <a:ext uri="{9D8B030D-6E8A-4147-A177-3AD203B41FA5}">
                      <a16:colId xmlns:a16="http://schemas.microsoft.com/office/drawing/2014/main" val="20002"/>
                    </a:ext>
                  </a:extLst>
                </a:gridCol>
                <a:gridCol w="1004180">
                  <a:extLst>
                    <a:ext uri="{9D8B030D-6E8A-4147-A177-3AD203B41FA5}">
                      <a16:colId xmlns:a16="http://schemas.microsoft.com/office/drawing/2014/main" val="20003"/>
                    </a:ext>
                  </a:extLst>
                </a:gridCol>
              </a:tblGrid>
              <a:tr h="208798">
                <a:tc>
                  <a:txBody>
                    <a:bodyPr/>
                    <a:lstStyle/>
                    <a:p>
                      <a:pPr algn="l" fontAlgn="t"/>
                      <a:endParaRPr lang="zh-CN" altLang="en-US" sz="9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特征名</a:t>
                      </a: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类型</a:t>
                      </a: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说明</a:t>
                      </a:r>
                    </a:p>
                  </a:txBody>
                  <a:tcPr marL="84591" marR="126886"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10000"/>
                  </a:ext>
                </a:extLst>
              </a:tr>
              <a:tr h="208798">
                <a:tc rowSpan="9">
                  <a:txBody>
                    <a:bodyPr/>
                    <a:lstStyle/>
                    <a:p>
                      <a:pPr algn="l" fontAlgn="t"/>
                      <a:r>
                        <a:rPr lang="zh-CN" altLang="en-US" sz="900" kern="1200" dirty="0">
                          <a:solidFill>
                            <a:srgbClr val="0070C0"/>
                          </a:solidFill>
                          <a:effectLst/>
                          <a:latin typeface="微软雅黑" panose="020B0503020204020204" pitchFamily="34" charset="-122"/>
                          <a:ea typeface="微软雅黑" panose="020B0503020204020204" pitchFamily="34" charset="-122"/>
                          <a:cs typeface="+mn-cs"/>
                        </a:rPr>
                        <a:t>商品画像特征</a:t>
                      </a:r>
                      <a:endParaRPr lang="en-US" sz="900" kern="1200" dirty="0">
                        <a:solidFill>
                          <a:srgbClr val="0070C0"/>
                        </a:solidFill>
                        <a:effectLst/>
                        <a:latin typeface="微软雅黑" panose="020B0503020204020204" pitchFamily="34" charset="-122"/>
                        <a:ea typeface="微软雅黑" panose="020B0503020204020204" pitchFamily="34" charset="-122"/>
                        <a:cs typeface="+mn-cs"/>
                      </a:endParaRPr>
                    </a:p>
                  </a:txBody>
                  <a:tcPr marL="84591" marR="84591" marT="59213" marB="59213" anchor="ctr">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icid2s</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a:solidFill>
                            <a:schemeClr val="tx1"/>
                          </a:solidFill>
                          <a:effectLst/>
                          <a:latin typeface="微软雅黑" panose="020B0503020204020204" pitchFamily="34" charset="-122"/>
                          <a:ea typeface="微软雅黑" panose="020B0503020204020204" pitchFamily="34" charset="-122"/>
                          <a:cs typeface="+mn-cs"/>
                        </a:rPr>
                        <a:t>商品二级类</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8798">
                <a:tc vMerge="1">
                  <a:txBody>
                    <a:bodyPr/>
                    <a:lstStyle/>
                    <a:p>
                      <a:pPr algn="l" fontAlgn="t"/>
                      <a:endParaRPr lang="en-US" sz="8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icid3s</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a:solidFill>
                            <a:schemeClr val="tx1"/>
                          </a:solidFill>
                          <a:effectLst/>
                          <a:latin typeface="微软雅黑" panose="020B0503020204020204" pitchFamily="34" charset="-122"/>
                          <a:ea typeface="微软雅黑" panose="020B0503020204020204" pitchFamily="34" charset="-122"/>
                          <a:cs typeface="+mn-cs"/>
                        </a:rPr>
                        <a:t>商品三级类</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08798">
                <a:tc vMerge="1">
                  <a:txBody>
                    <a:bodyPr/>
                    <a:lstStyle/>
                    <a:p>
                      <a:pPr algn="l" fontAlgn="t"/>
                      <a:endParaRPr lang="en-US" sz="8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err="1">
                          <a:solidFill>
                            <a:schemeClr val="tx1"/>
                          </a:solidFill>
                          <a:effectLst/>
                          <a:latin typeface="微软雅黑" panose="020B0503020204020204" pitchFamily="34" charset="-122"/>
                          <a:ea typeface="微软雅黑" panose="020B0503020204020204" pitchFamily="34" charset="-122"/>
                          <a:cs typeface="+mn-cs"/>
                        </a:rPr>
                        <a:t>ishopid</a:t>
                      </a:r>
                      <a:endParaRPr lang="en-US" sz="9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a:solidFill>
                            <a:schemeClr val="tx1"/>
                          </a:solidFill>
                          <a:effectLst/>
                          <a:latin typeface="微软雅黑" panose="020B0503020204020204" pitchFamily="34" charset="-122"/>
                          <a:ea typeface="微软雅黑" panose="020B0503020204020204" pitchFamily="34" charset="-122"/>
                          <a:cs typeface="+mn-cs"/>
                        </a:rPr>
                        <a:t>商品所属店铺</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8798">
                <a:tc vMerge="1">
                  <a:txBody>
                    <a:bodyPr/>
                    <a:lstStyle/>
                    <a:p>
                      <a:pPr algn="l" fontAlgn="t"/>
                      <a:endParaRPr lang="en-US" sz="8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ipw3s</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a:solidFill>
                            <a:schemeClr val="tx1"/>
                          </a:solidFill>
                          <a:effectLst/>
                          <a:latin typeface="微软雅黑" panose="020B0503020204020204" pitchFamily="34" charset="-122"/>
                          <a:ea typeface="微软雅黑" panose="020B0503020204020204" pitchFamily="34" charset="-122"/>
                          <a:cs typeface="+mn-cs"/>
                        </a:rPr>
                        <a:t>商品产品词</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08798">
                <a:tc vMerge="1">
                  <a:txBody>
                    <a:bodyPr/>
                    <a:lstStyle/>
                    <a:p>
                      <a:pPr algn="l" fontAlgn="t"/>
                      <a:endParaRPr lang="en-US" sz="800" kern="120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err="1">
                          <a:solidFill>
                            <a:schemeClr val="tx1"/>
                          </a:solidFill>
                          <a:effectLst/>
                          <a:latin typeface="微软雅黑" panose="020B0503020204020204" pitchFamily="34" charset="-122"/>
                          <a:ea typeface="微软雅黑" panose="020B0503020204020204" pitchFamily="34" charset="-122"/>
                          <a:cs typeface="+mn-cs"/>
                        </a:rPr>
                        <a:t>iterm</a:t>
                      </a:r>
                      <a:endParaRPr lang="en-US" sz="9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商品标题分词</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8798">
                <a:tc vMerge="1">
                  <a:txBody>
                    <a:bodyPr/>
                    <a:lstStyle/>
                    <a:p>
                      <a:pPr algn="l" fontAlgn="t"/>
                      <a:endParaRPr lang="en-US" sz="8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a:solidFill>
                            <a:schemeClr val="tx1"/>
                          </a:solidFill>
                          <a:effectLst/>
                          <a:latin typeface="微软雅黑" panose="020B0503020204020204" pitchFamily="34" charset="-122"/>
                          <a:ea typeface="微软雅黑" panose="020B0503020204020204" pitchFamily="34" charset="-122"/>
                          <a:cs typeface="+mn-cs"/>
                        </a:rPr>
                        <a:t>ibrand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商品品牌</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9297">
                <a:tc vMerge="1">
                  <a:txBody>
                    <a:bodyPr/>
                    <a:lstStyle/>
                    <a:p>
                      <a:pPr algn="l" fontAlgn="t"/>
                      <a:endParaRPr lang="en-US" sz="8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dirty="0" err="1">
                          <a:solidFill>
                            <a:schemeClr val="tx1"/>
                          </a:solidFill>
                          <a:effectLst/>
                          <a:latin typeface="微软雅黑" panose="020B0503020204020204" pitchFamily="34" charset="-122"/>
                          <a:ea typeface="微软雅黑" panose="020B0503020204020204" pitchFamily="34" charset="-122"/>
                          <a:cs typeface="+mn-cs"/>
                        </a:rPr>
                        <a:t>igender</a:t>
                      </a:r>
                      <a:endParaRPr lang="en-US" sz="9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其他模型预测的商品性别：男、女、通用</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89797">
                <a:tc vMerge="1">
                  <a:txBody>
                    <a:bodyPr/>
                    <a:lstStyle/>
                    <a:p>
                      <a:pPr algn="l" fontAlgn="t"/>
                      <a:endParaRPr lang="en-US" sz="8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a:solidFill>
                            <a:schemeClr val="tx1"/>
                          </a:solidFill>
                          <a:effectLst/>
                          <a:latin typeface="微软雅黑" panose="020B0503020204020204" pitchFamily="34" charset="-122"/>
                          <a:ea typeface="微软雅黑" panose="020B0503020204020204" pitchFamily="34" charset="-122"/>
                          <a:cs typeface="+mn-cs"/>
                        </a:rPr>
                        <a:t>iage</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其他模型预测的商品年龄：同用户侧</a:t>
                      </a:r>
                      <a:r>
                        <a:rPr lang="en-US" altLang="zh-CN" sz="900"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年龄段加“通用”</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08798">
                <a:tc vMerge="1">
                  <a:txBody>
                    <a:bodyPr/>
                    <a:lstStyle/>
                    <a:p>
                      <a:pPr algn="l" fontAlgn="t"/>
                      <a:endParaRPr lang="en-US" sz="800" kern="1200" dirty="0">
                        <a:solidFill>
                          <a:schemeClr val="tx1"/>
                        </a:solidFill>
                        <a:effectLst/>
                        <a:latin typeface="微软雅黑" panose="020B0503020204020204" pitchFamily="34" charset="-122"/>
                        <a:ea typeface="微软雅黑" panose="020B0503020204020204" pitchFamily="34" charset="-122"/>
                        <a:cs typeface="+mn-cs"/>
                      </a:endParaRP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a:solidFill>
                            <a:schemeClr val="tx1"/>
                          </a:solidFill>
                          <a:effectLst/>
                          <a:latin typeface="微软雅黑" panose="020B0503020204020204" pitchFamily="34" charset="-122"/>
                          <a:ea typeface="微软雅黑" panose="020B0503020204020204" pitchFamily="34" charset="-122"/>
                          <a:cs typeface="+mn-cs"/>
                        </a:rPr>
                        <a:t>isku</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900" kern="120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zh-CN" altLang="en-US" sz="900" kern="1200" dirty="0">
                          <a:solidFill>
                            <a:schemeClr val="tx1"/>
                          </a:solidFill>
                          <a:effectLst/>
                          <a:latin typeface="微软雅黑" panose="020B0503020204020204" pitchFamily="34" charset="-122"/>
                          <a:ea typeface="微软雅黑" panose="020B0503020204020204" pitchFamily="34" charset="-122"/>
                          <a:cs typeface="+mn-cs"/>
                        </a:rPr>
                        <a:t>商品</a:t>
                      </a:r>
                      <a:r>
                        <a:rPr lang="en-US" sz="900" kern="1200" dirty="0">
                          <a:solidFill>
                            <a:schemeClr val="tx1"/>
                          </a:solidFill>
                          <a:effectLst/>
                          <a:latin typeface="微软雅黑" panose="020B0503020204020204" pitchFamily="34" charset="-122"/>
                          <a:ea typeface="微软雅黑" panose="020B0503020204020204" pitchFamily="34" charset="-122"/>
                          <a:cs typeface="+mn-cs"/>
                        </a:rPr>
                        <a:t>ID</a:t>
                      </a:r>
                    </a:p>
                  </a:txBody>
                  <a:tcPr marL="84591" marR="84591" marT="59213" marB="59213">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4211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订单</a:t>
            </a:r>
            <a:r>
              <a:rPr lang="en-US" altLang="zh-CN" dirty="0"/>
              <a:t>KNN</a:t>
            </a:r>
            <a:r>
              <a:rPr lang="zh-CN" altLang="en-US" dirty="0"/>
              <a:t>模型</a:t>
            </a:r>
          </a:p>
        </p:txBody>
      </p:sp>
      <p:sp>
        <p:nvSpPr>
          <p:cNvPr id="3" name="内容占位符 2"/>
          <p:cNvSpPr>
            <a:spLocks noGrp="1"/>
          </p:cNvSpPr>
          <p:nvPr>
            <p:ph idx="1"/>
          </p:nvPr>
        </p:nvSpPr>
        <p:spPr/>
        <p:txBody>
          <a:bodyPr>
            <a:normAutofit/>
          </a:bodyPr>
          <a:lstStyle/>
          <a:p>
            <a:pPr marL="0" indent="0">
              <a:buNone/>
            </a:pPr>
            <a:r>
              <a:rPr lang="zh-CN" altLang="en-US" dirty="0">
                <a:solidFill>
                  <a:srgbClr val="FF0000"/>
                </a:solidFill>
              </a:rPr>
              <a:t>订单</a:t>
            </a:r>
            <a:r>
              <a:rPr lang="en-US" altLang="zh-CN" dirty="0">
                <a:solidFill>
                  <a:srgbClr val="FF0000"/>
                </a:solidFill>
              </a:rPr>
              <a:t>KNN</a:t>
            </a:r>
            <a:r>
              <a:rPr lang="zh-CN" altLang="en-US" dirty="0">
                <a:solidFill>
                  <a:srgbClr val="FF0000"/>
                </a:solidFill>
              </a:rPr>
              <a:t>专注于用户长期兴趣，期望发现新的用户感兴趣的商品品类</a:t>
            </a:r>
            <a:endParaRPr lang="en-US" altLang="zh-CN" dirty="0"/>
          </a:p>
          <a:p>
            <a:pPr marL="0" indent="0">
              <a:buNone/>
            </a:pPr>
            <a:endParaRPr lang="en-US" altLang="zh-CN" dirty="0"/>
          </a:p>
          <a:p>
            <a:pPr marL="0" indent="0">
              <a:buNone/>
            </a:pPr>
            <a:r>
              <a:rPr lang="zh-CN" altLang="en-US" dirty="0"/>
              <a:t>特征：</a:t>
            </a:r>
            <a:endParaRPr lang="en-US" altLang="zh-CN" dirty="0"/>
          </a:p>
          <a:p>
            <a:r>
              <a:rPr lang="zh-CN" altLang="en-US" dirty="0"/>
              <a:t>用户画像仅使用年龄和性别，舍弃了用户偏好商品信息。</a:t>
            </a:r>
            <a:endParaRPr lang="en-US" altLang="zh-CN" dirty="0"/>
          </a:p>
          <a:p>
            <a:r>
              <a:rPr lang="zh-CN" altLang="en-US" dirty="0"/>
              <a:t>用户历史交互商品选取</a:t>
            </a:r>
            <a:endParaRPr lang="en-US" altLang="zh-CN" dirty="0"/>
          </a:p>
          <a:p>
            <a:pPr lvl="1"/>
            <a:r>
              <a:rPr lang="zh-CN" altLang="en-US" dirty="0"/>
              <a:t>历史</a:t>
            </a:r>
            <a:r>
              <a:rPr lang="zh-CN" altLang="en-US" b="1" dirty="0"/>
              <a:t>下单</a:t>
            </a:r>
            <a:r>
              <a:rPr lang="zh-CN" altLang="en-US" dirty="0"/>
              <a:t>商品</a:t>
            </a:r>
            <a:endParaRPr lang="en-US" altLang="zh-CN" dirty="0"/>
          </a:p>
          <a:p>
            <a:pPr lvl="1"/>
            <a:r>
              <a:rPr lang="zh-CN" altLang="en-US" dirty="0"/>
              <a:t>时间窗口</a:t>
            </a:r>
            <a:r>
              <a:rPr lang="en-US" altLang="zh-CN" dirty="0"/>
              <a:t>10</a:t>
            </a:r>
            <a:r>
              <a:rPr lang="zh-CN" altLang="en-US" dirty="0"/>
              <a:t>个月，最近</a:t>
            </a:r>
            <a:r>
              <a:rPr lang="en-US" altLang="zh-CN" dirty="0"/>
              <a:t>50</a:t>
            </a:r>
            <a:r>
              <a:rPr lang="zh-CN" altLang="en-US" dirty="0"/>
              <a:t>次</a:t>
            </a:r>
            <a:endParaRPr lang="en-US" altLang="zh-CN" dirty="0"/>
          </a:p>
        </p:txBody>
      </p:sp>
    </p:spTree>
    <p:extLst>
      <p:ext uri="{BB962C8B-B14F-4D97-AF65-F5344CB8AC3E}">
        <p14:creationId xmlns:p14="http://schemas.microsoft.com/office/powerpoint/2010/main" val="237256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目录</a:t>
            </a:r>
          </a:p>
        </p:txBody>
      </p:sp>
      <p:sp>
        <p:nvSpPr>
          <p:cNvPr id="5" name="内容占位符 4"/>
          <p:cNvSpPr>
            <a:spLocks noGrp="1"/>
          </p:cNvSpPr>
          <p:nvPr>
            <p:ph idx="1"/>
          </p:nvPr>
        </p:nvSpPr>
        <p:spPr/>
        <p:txBody>
          <a:bodyPr/>
          <a:lstStyle/>
          <a:p>
            <a:pPr marL="514350" indent="-514350">
              <a:buFont typeface="+mj-lt"/>
              <a:buAutoNum type="arabicPeriod"/>
            </a:pPr>
            <a:r>
              <a:rPr lang="zh-CN" altLang="en-US" dirty="0"/>
              <a:t>背景介绍</a:t>
            </a:r>
            <a:endParaRPr lang="en-US" altLang="zh-CN" dirty="0"/>
          </a:p>
          <a:p>
            <a:pPr marL="514350" indent="-514350">
              <a:buFont typeface="+mj-lt"/>
              <a:buAutoNum type="arabicPeriod"/>
            </a:pPr>
            <a:r>
              <a:rPr lang="en-US" altLang="zh-CN" dirty="0"/>
              <a:t>KNN</a:t>
            </a:r>
            <a:r>
              <a:rPr lang="zh-CN" altLang="en-US" dirty="0"/>
              <a:t>模型</a:t>
            </a:r>
            <a:endParaRPr lang="en-US" altLang="zh-CN" dirty="0"/>
          </a:p>
          <a:p>
            <a:pPr marL="514350" indent="-514350">
              <a:buFont typeface="+mj-lt"/>
              <a:buAutoNum type="arabicPeriod"/>
            </a:pPr>
            <a:r>
              <a:rPr lang="zh-CN" altLang="en-US" dirty="0"/>
              <a:t>模型训练</a:t>
            </a:r>
            <a:endParaRPr lang="en-US" altLang="zh-CN" dirty="0"/>
          </a:p>
          <a:p>
            <a:pPr marL="514350" indent="-514350">
              <a:buFont typeface="+mj-lt"/>
              <a:buAutoNum type="arabicPeriod"/>
            </a:pPr>
            <a:r>
              <a:rPr lang="zh-CN" altLang="en-US" dirty="0"/>
              <a:t>线上服务</a:t>
            </a:r>
            <a:endParaRPr lang="en-US" altLang="zh-CN" dirty="0"/>
          </a:p>
          <a:p>
            <a:pPr marL="514350" indent="-514350">
              <a:buFont typeface="+mj-lt"/>
              <a:buAutoNum type="arabicPeriod"/>
            </a:pPr>
            <a:r>
              <a:rPr lang="zh-CN" altLang="en-US" dirty="0"/>
              <a:t>效果展示</a:t>
            </a:r>
            <a:endParaRPr lang="en-US" altLang="zh-CN" dirty="0"/>
          </a:p>
          <a:p>
            <a:pPr marL="514350" indent="-514350">
              <a:buFont typeface="+mj-lt"/>
              <a:buAutoNum type="arabicPeriod"/>
            </a:pPr>
            <a:r>
              <a:rPr lang="zh-CN" altLang="en-US" dirty="0"/>
              <a:t>未来展望</a:t>
            </a:r>
          </a:p>
        </p:txBody>
      </p:sp>
      <p:sp>
        <p:nvSpPr>
          <p:cNvPr id="6" name="文本占位符 5"/>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289450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订单</a:t>
            </a:r>
            <a:r>
              <a:rPr lang="en-US" altLang="zh-CN" dirty="0"/>
              <a:t>KNN</a:t>
            </a:r>
            <a:r>
              <a:rPr lang="zh-CN" altLang="en-US" dirty="0"/>
              <a:t>模型</a:t>
            </a:r>
          </a:p>
        </p:txBody>
      </p:sp>
      <p:sp>
        <p:nvSpPr>
          <p:cNvPr id="3" name="内容占位符 2"/>
          <p:cNvSpPr>
            <a:spLocks noGrp="1"/>
          </p:cNvSpPr>
          <p:nvPr>
            <p:ph idx="1"/>
          </p:nvPr>
        </p:nvSpPr>
        <p:spPr/>
        <p:txBody>
          <a:bodyPr>
            <a:normAutofit/>
          </a:bodyPr>
          <a:lstStyle/>
          <a:p>
            <a:pPr marL="0" indent="0">
              <a:buNone/>
            </a:pPr>
            <a:endParaRPr lang="en-US" altLang="zh-CN" sz="2100" dirty="0"/>
          </a:p>
          <a:p>
            <a:pPr marL="0" indent="0">
              <a:buNone/>
            </a:pPr>
            <a:r>
              <a:rPr lang="zh-CN" altLang="en-US" dirty="0"/>
              <a:t>数据：</a:t>
            </a:r>
            <a:endParaRPr lang="en-US" altLang="zh-CN" dirty="0"/>
          </a:p>
          <a:p>
            <a:r>
              <a:rPr lang="zh-CN" altLang="en-US" dirty="0"/>
              <a:t>正样本：全站用户下单。样本权重</a:t>
            </a:r>
            <a:r>
              <a:rPr lang="en-US" altLang="zh-CN" dirty="0"/>
              <a:t>6</a:t>
            </a:r>
          </a:p>
          <a:p>
            <a:r>
              <a:rPr lang="zh-CN" altLang="en-US" dirty="0"/>
              <a:t>负样本：当天其他用户下单该用户未下单商品。样本权重</a:t>
            </a:r>
            <a:r>
              <a:rPr lang="en-US" altLang="zh-CN" dirty="0"/>
              <a:t>1</a:t>
            </a:r>
          </a:p>
          <a:p>
            <a:r>
              <a:rPr lang="zh-CN" altLang="en-US" dirty="0"/>
              <a:t>正负样本比例：</a:t>
            </a:r>
            <a:r>
              <a:rPr lang="en-US" altLang="zh-CN" dirty="0"/>
              <a:t>1:4</a:t>
            </a:r>
            <a:endParaRPr lang="zh-CN" altLang="en-US" dirty="0"/>
          </a:p>
          <a:p>
            <a:pPr marL="0" indent="0">
              <a:buNone/>
            </a:pPr>
            <a:r>
              <a:rPr lang="zh-CN" altLang="en-US" dirty="0"/>
              <a:t>模型：</a:t>
            </a:r>
            <a:endParaRPr lang="en-US" altLang="zh-CN" dirty="0"/>
          </a:p>
          <a:p>
            <a:r>
              <a:rPr lang="zh-CN" altLang="en-US" dirty="0"/>
              <a:t>模型</a:t>
            </a:r>
            <a:r>
              <a:rPr lang="en-US" altLang="zh-CN" dirty="0"/>
              <a:t>MLP</a:t>
            </a:r>
            <a:r>
              <a:rPr lang="zh-CN" altLang="en-US" dirty="0"/>
              <a:t>配置</a:t>
            </a:r>
            <a:endParaRPr lang="en-US" altLang="zh-CN" dirty="0"/>
          </a:p>
          <a:p>
            <a:pPr lvl="1"/>
            <a:r>
              <a:rPr lang="zh-CN" altLang="en-US" dirty="0"/>
              <a:t>隐含层</a:t>
            </a:r>
            <a:r>
              <a:rPr lang="en-US" altLang="zh-CN" dirty="0"/>
              <a:t>512</a:t>
            </a:r>
            <a:r>
              <a:rPr lang="zh-CN" altLang="en-US" dirty="0"/>
              <a:t>维</a:t>
            </a:r>
            <a:r>
              <a:rPr lang="en-US" altLang="zh-CN" dirty="0"/>
              <a:t>,256</a:t>
            </a:r>
            <a:r>
              <a:rPr lang="zh-CN" altLang="en-US" dirty="0"/>
              <a:t>维</a:t>
            </a:r>
            <a:endParaRPr lang="en-US" altLang="zh-CN" dirty="0"/>
          </a:p>
          <a:p>
            <a:pPr lvl="1"/>
            <a:r>
              <a:rPr lang="zh-CN" altLang="en-US" dirty="0"/>
              <a:t>输出层</a:t>
            </a:r>
            <a:r>
              <a:rPr lang="en-US" altLang="zh-CN" dirty="0"/>
              <a:t>128</a:t>
            </a:r>
            <a:r>
              <a:rPr lang="zh-CN" altLang="en-US" dirty="0"/>
              <a:t>维</a:t>
            </a:r>
            <a:endParaRPr lang="en-US" altLang="zh-CN" dirty="0"/>
          </a:p>
          <a:p>
            <a:endParaRPr lang="zh-CN" altLang="en-US" dirty="0"/>
          </a:p>
        </p:txBody>
      </p:sp>
    </p:spTree>
    <p:extLst>
      <p:ext uri="{BB962C8B-B14F-4D97-AF65-F5344CB8AC3E}">
        <p14:creationId xmlns:p14="http://schemas.microsoft.com/office/powerpoint/2010/main" val="278402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订单</a:t>
            </a:r>
            <a:r>
              <a:rPr lang="en-US" altLang="zh-CN" dirty="0"/>
              <a:t>KNN</a:t>
            </a:r>
            <a:r>
              <a:rPr lang="zh-CN" altLang="en-US" dirty="0"/>
              <a:t>特征明细</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6071219"/>
              </p:ext>
            </p:extLst>
          </p:nvPr>
        </p:nvGraphicFramePr>
        <p:xfrm>
          <a:off x="895903" y="1690689"/>
          <a:ext cx="3258848" cy="4280126"/>
        </p:xfrm>
        <a:graphic>
          <a:graphicData uri="http://schemas.openxmlformats.org/drawingml/2006/table">
            <a:tbl>
              <a:tblPr/>
              <a:tblGrid>
                <a:gridCol w="559484">
                  <a:extLst>
                    <a:ext uri="{9D8B030D-6E8A-4147-A177-3AD203B41FA5}">
                      <a16:colId xmlns:a16="http://schemas.microsoft.com/office/drawing/2014/main" val="20000"/>
                    </a:ext>
                  </a:extLst>
                </a:gridCol>
                <a:gridCol w="559484">
                  <a:extLst>
                    <a:ext uri="{9D8B030D-6E8A-4147-A177-3AD203B41FA5}">
                      <a16:colId xmlns:a16="http://schemas.microsoft.com/office/drawing/2014/main" val="20001"/>
                    </a:ext>
                  </a:extLst>
                </a:gridCol>
                <a:gridCol w="617697">
                  <a:extLst>
                    <a:ext uri="{9D8B030D-6E8A-4147-A177-3AD203B41FA5}">
                      <a16:colId xmlns:a16="http://schemas.microsoft.com/office/drawing/2014/main" val="20002"/>
                    </a:ext>
                  </a:extLst>
                </a:gridCol>
                <a:gridCol w="1522183">
                  <a:extLst>
                    <a:ext uri="{9D8B030D-6E8A-4147-A177-3AD203B41FA5}">
                      <a16:colId xmlns:a16="http://schemas.microsoft.com/office/drawing/2014/main" val="20003"/>
                    </a:ext>
                  </a:extLst>
                </a:gridCol>
              </a:tblGrid>
              <a:tr h="464161">
                <a:tc>
                  <a:txBody>
                    <a:bodyPr/>
                    <a:lstStyle/>
                    <a:p>
                      <a:pPr algn="l" fontAlgn="t"/>
                      <a:endParaRPr lang="zh-CN" altLang="en-US" sz="1050" b="1" dirty="0">
                        <a:solidFill>
                          <a:srgbClr val="172B4D"/>
                        </a:solidFill>
                        <a:effectLst/>
                      </a:endParaRPr>
                    </a:p>
                  </a:txBody>
                  <a:tcPr marL="61985" marR="92977"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zh-CN" altLang="en-US" sz="1050" b="1" dirty="0">
                          <a:solidFill>
                            <a:srgbClr val="172B4D"/>
                          </a:solidFill>
                          <a:effectLst/>
                        </a:rPr>
                        <a:t>特征名</a:t>
                      </a:r>
                    </a:p>
                  </a:txBody>
                  <a:tcPr marL="61985" marR="92977"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zh-CN" altLang="en-US" sz="1050" b="1">
                          <a:solidFill>
                            <a:srgbClr val="172B4D"/>
                          </a:solidFill>
                          <a:effectLst/>
                        </a:rPr>
                        <a:t>类型</a:t>
                      </a:r>
                    </a:p>
                  </a:txBody>
                  <a:tcPr marL="61985" marR="92977"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zh-CN" altLang="en-US" sz="1050" b="1">
                          <a:solidFill>
                            <a:srgbClr val="172B4D"/>
                          </a:solidFill>
                          <a:effectLst/>
                        </a:rPr>
                        <a:t>说明</a:t>
                      </a:r>
                    </a:p>
                  </a:txBody>
                  <a:tcPr marL="61985" marR="92977"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10000"/>
                  </a:ext>
                </a:extLst>
              </a:tr>
              <a:tr h="464161">
                <a:tc rowSpan="2">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dirty="0">
                          <a:solidFill>
                            <a:srgbClr val="C00000"/>
                          </a:solidFill>
                          <a:effectLst/>
                          <a:latin typeface="微软雅黑" panose="020B0503020204020204" pitchFamily="34" charset="-122"/>
                          <a:ea typeface="微软雅黑" panose="020B0503020204020204" pitchFamily="34" charset="-122"/>
                        </a:rPr>
                        <a:t>用户画像特征</a:t>
                      </a:r>
                      <a:endParaRPr lang="en-US" altLang="zh-CN" sz="1050" dirty="0">
                        <a:solidFill>
                          <a:srgbClr val="C00000"/>
                        </a:solidFill>
                        <a:effectLst/>
                        <a:latin typeface="微软雅黑" panose="020B0503020204020204" pitchFamily="34" charset="-122"/>
                        <a:ea typeface="微软雅黑" panose="020B0503020204020204" pitchFamily="34" charset="-122"/>
                      </a:endParaRPr>
                    </a:p>
                    <a:p>
                      <a:pPr algn="l" fontAlgn="t"/>
                      <a:endParaRPr lang="en-US" sz="1050" dirty="0">
                        <a:effectLst/>
                      </a:endParaRPr>
                    </a:p>
                  </a:txBody>
                  <a:tcPr marL="61985" marR="61985" marT="43389" marB="43389" anchor="ctr">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err="1">
                          <a:effectLst/>
                        </a:rPr>
                        <a:t>uage</a:t>
                      </a:r>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a:effectLst/>
                        </a:rPr>
                        <a:t>ID+weight</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dirty="0">
                          <a:effectLst/>
                        </a:rPr>
                        <a:t>用户年龄</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1"/>
                  </a:ext>
                </a:extLst>
              </a:tr>
              <a:tr h="464161">
                <a:tc vMerge="1">
                  <a:txBody>
                    <a:bodyPr/>
                    <a:lstStyle/>
                    <a:p>
                      <a:pPr algn="l" fontAlgn="t"/>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err="1">
                          <a:effectLst/>
                        </a:rPr>
                        <a:t>ugender</a:t>
                      </a:r>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a:effectLst/>
                        </a:rPr>
                        <a:t>ID+weight</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dirty="0">
                          <a:effectLst/>
                        </a:rPr>
                        <a:t>用户性别</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2"/>
                  </a:ext>
                </a:extLst>
              </a:tr>
              <a:tr h="464161">
                <a:tc rowSpan="6">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zh-CN" altLang="en-US" sz="1050" dirty="0">
                          <a:solidFill>
                            <a:srgbClr val="FFC000"/>
                          </a:solidFill>
                          <a:effectLst/>
                          <a:latin typeface="微软雅黑" panose="020B0503020204020204" pitchFamily="34" charset="-122"/>
                          <a:ea typeface="微软雅黑" panose="020B0503020204020204" pitchFamily="34" charset="-122"/>
                        </a:rPr>
                        <a:t>用户历史下单商品特征</a:t>
                      </a:r>
                      <a:endParaRPr lang="en-US" altLang="zh-CN" sz="1050" dirty="0">
                        <a:solidFill>
                          <a:srgbClr val="FFC000"/>
                        </a:solidFill>
                        <a:effectLst/>
                        <a:latin typeface="微软雅黑" panose="020B0503020204020204" pitchFamily="34" charset="-122"/>
                        <a:ea typeface="微软雅黑" panose="020B0503020204020204" pitchFamily="34" charset="-122"/>
                      </a:endParaRPr>
                    </a:p>
                    <a:p>
                      <a:pPr algn="l" fontAlgn="t"/>
                      <a:endParaRPr lang="en-US" sz="1050" dirty="0">
                        <a:effectLst/>
                      </a:endParaRPr>
                    </a:p>
                  </a:txBody>
                  <a:tcPr marL="61985" marR="61985" marT="43389" marB="43389" anchor="ctr">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err="1">
                          <a:effectLst/>
                        </a:rPr>
                        <a:t>uterms</a:t>
                      </a:r>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err="1">
                          <a:effectLst/>
                        </a:rPr>
                        <a:t>ID+weight</a:t>
                      </a:r>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dirty="0">
                          <a:effectLst/>
                        </a:rPr>
                        <a:t>用户</a:t>
                      </a:r>
                      <a:r>
                        <a:rPr lang="en-US" altLang="zh-CN" sz="1050" dirty="0">
                          <a:effectLst/>
                        </a:rPr>
                        <a:t>10</a:t>
                      </a:r>
                      <a:r>
                        <a:rPr lang="zh-CN" altLang="en-US" sz="1050" dirty="0">
                          <a:effectLst/>
                        </a:rPr>
                        <a:t>个月内最近购买</a:t>
                      </a:r>
                      <a:r>
                        <a:rPr lang="en-US" altLang="zh-CN" sz="1050" dirty="0">
                          <a:effectLst/>
                        </a:rPr>
                        <a:t>50</a:t>
                      </a:r>
                      <a:r>
                        <a:rPr lang="zh-CN" altLang="en-US" sz="1050" dirty="0">
                          <a:effectLst/>
                        </a:rPr>
                        <a:t>件商品</a:t>
                      </a:r>
                      <a:r>
                        <a:rPr lang="en-US" altLang="zh-CN" sz="1050" dirty="0" err="1">
                          <a:effectLst/>
                        </a:rPr>
                        <a:t>sku</a:t>
                      </a:r>
                      <a:r>
                        <a:rPr lang="zh-CN" altLang="en-US" sz="1050" dirty="0">
                          <a:effectLst/>
                        </a:rPr>
                        <a:t>标题分词计数</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3"/>
                  </a:ext>
                </a:extLst>
              </a:tr>
              <a:tr h="464161">
                <a:tc vMerge="1">
                  <a:txBody>
                    <a:bodyPr/>
                    <a:lstStyle/>
                    <a:p>
                      <a:pPr algn="l" fontAlgn="t"/>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err="1">
                          <a:effectLst/>
                        </a:rPr>
                        <a:t>ushopid</a:t>
                      </a:r>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a:effectLst/>
                        </a:rPr>
                        <a:t>ID+weight</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a:effectLst/>
                        </a:rPr>
                        <a:t>用户</a:t>
                      </a:r>
                      <a:r>
                        <a:rPr lang="en-US" altLang="zh-CN" sz="1050">
                          <a:effectLst/>
                        </a:rPr>
                        <a:t>10</a:t>
                      </a:r>
                      <a:r>
                        <a:rPr lang="zh-CN" altLang="en-US" sz="1050">
                          <a:effectLst/>
                        </a:rPr>
                        <a:t>个月内最近购买</a:t>
                      </a:r>
                      <a:r>
                        <a:rPr lang="en-US" altLang="zh-CN" sz="1050">
                          <a:effectLst/>
                        </a:rPr>
                        <a:t>50</a:t>
                      </a:r>
                      <a:r>
                        <a:rPr lang="zh-CN" altLang="en-US" sz="1050">
                          <a:effectLst/>
                        </a:rPr>
                        <a:t>件商品所属店铺计数</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4"/>
                  </a:ext>
                </a:extLst>
              </a:tr>
              <a:tr h="464161">
                <a:tc vMerge="1">
                  <a:txBody>
                    <a:bodyPr/>
                    <a:lstStyle/>
                    <a:p>
                      <a:pPr algn="l" fontAlgn="t"/>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a:effectLst/>
                        </a:rPr>
                        <a:t>upw3s</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err="1">
                          <a:effectLst/>
                        </a:rPr>
                        <a:t>ID+weight</a:t>
                      </a:r>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dirty="0">
                          <a:effectLst/>
                        </a:rPr>
                        <a:t>用户</a:t>
                      </a:r>
                      <a:r>
                        <a:rPr lang="en-US" altLang="zh-CN" sz="1050" dirty="0">
                          <a:effectLst/>
                        </a:rPr>
                        <a:t>10</a:t>
                      </a:r>
                      <a:r>
                        <a:rPr lang="zh-CN" altLang="en-US" sz="1050" dirty="0">
                          <a:effectLst/>
                        </a:rPr>
                        <a:t>个月内最近购买</a:t>
                      </a:r>
                      <a:r>
                        <a:rPr lang="en-US" altLang="zh-CN" sz="1050" dirty="0">
                          <a:effectLst/>
                        </a:rPr>
                        <a:t>50</a:t>
                      </a:r>
                      <a:r>
                        <a:rPr lang="zh-CN" altLang="en-US" sz="1050" dirty="0">
                          <a:effectLst/>
                        </a:rPr>
                        <a:t>件商品产品词计数</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5"/>
                  </a:ext>
                </a:extLst>
              </a:tr>
              <a:tr h="464161">
                <a:tc vMerge="1">
                  <a:txBody>
                    <a:bodyPr/>
                    <a:lstStyle/>
                    <a:p>
                      <a:pPr algn="l" fontAlgn="t"/>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a:effectLst/>
                        </a:rPr>
                        <a:t>ucid3s</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a:effectLst/>
                        </a:rPr>
                        <a:t>ID+weight</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dirty="0">
                          <a:effectLst/>
                        </a:rPr>
                        <a:t>用户</a:t>
                      </a:r>
                      <a:r>
                        <a:rPr lang="en-US" altLang="zh-CN" sz="1050" dirty="0">
                          <a:effectLst/>
                        </a:rPr>
                        <a:t>10</a:t>
                      </a:r>
                      <a:r>
                        <a:rPr lang="zh-CN" altLang="en-US" sz="1050" dirty="0">
                          <a:effectLst/>
                        </a:rPr>
                        <a:t>个月内最近购买</a:t>
                      </a:r>
                      <a:r>
                        <a:rPr lang="en-US" altLang="zh-CN" sz="1050" dirty="0">
                          <a:effectLst/>
                        </a:rPr>
                        <a:t>50</a:t>
                      </a:r>
                      <a:r>
                        <a:rPr lang="zh-CN" altLang="en-US" sz="1050" dirty="0">
                          <a:effectLst/>
                        </a:rPr>
                        <a:t>件商品三级类计数</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6"/>
                  </a:ext>
                </a:extLst>
              </a:tr>
              <a:tr h="464161">
                <a:tc vMerge="1">
                  <a:txBody>
                    <a:bodyPr/>
                    <a:lstStyle/>
                    <a:p>
                      <a:pPr algn="l" fontAlgn="t"/>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a:effectLst/>
                        </a:rPr>
                        <a:t>ucid2s</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dirty="0" err="1">
                          <a:effectLst/>
                        </a:rPr>
                        <a:t>ID+weight</a:t>
                      </a:r>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dirty="0">
                          <a:effectLst/>
                        </a:rPr>
                        <a:t>用户</a:t>
                      </a:r>
                      <a:r>
                        <a:rPr lang="en-US" altLang="zh-CN" sz="1050" dirty="0">
                          <a:effectLst/>
                        </a:rPr>
                        <a:t>10</a:t>
                      </a:r>
                      <a:r>
                        <a:rPr lang="zh-CN" altLang="en-US" sz="1050" dirty="0">
                          <a:effectLst/>
                        </a:rPr>
                        <a:t>个月内最近购买</a:t>
                      </a:r>
                      <a:r>
                        <a:rPr lang="en-US" altLang="zh-CN" sz="1050" dirty="0">
                          <a:effectLst/>
                        </a:rPr>
                        <a:t>50</a:t>
                      </a:r>
                      <a:r>
                        <a:rPr lang="zh-CN" altLang="en-US" sz="1050" dirty="0">
                          <a:effectLst/>
                        </a:rPr>
                        <a:t>件商品二级类计数</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7"/>
                  </a:ext>
                </a:extLst>
              </a:tr>
              <a:tr h="464161">
                <a:tc vMerge="1">
                  <a:txBody>
                    <a:bodyPr/>
                    <a:lstStyle/>
                    <a:p>
                      <a:pPr algn="l" fontAlgn="t"/>
                      <a:endParaRPr lang="en-US" sz="1050" dirty="0">
                        <a:effectLst/>
                      </a:endParaRP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a:effectLst/>
                        </a:rPr>
                        <a:t>ubrands</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en-US" sz="1050">
                          <a:effectLst/>
                        </a:rPr>
                        <a:t>ID+weight</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tc>
                  <a:txBody>
                    <a:bodyPr/>
                    <a:lstStyle/>
                    <a:p>
                      <a:pPr algn="l" fontAlgn="t"/>
                      <a:r>
                        <a:rPr lang="zh-CN" altLang="en-US" sz="1050" dirty="0">
                          <a:effectLst/>
                        </a:rPr>
                        <a:t>用户</a:t>
                      </a:r>
                      <a:r>
                        <a:rPr lang="en-US" altLang="zh-CN" sz="1050" dirty="0">
                          <a:effectLst/>
                        </a:rPr>
                        <a:t>10</a:t>
                      </a:r>
                      <a:r>
                        <a:rPr lang="zh-CN" altLang="en-US" sz="1050" dirty="0">
                          <a:effectLst/>
                        </a:rPr>
                        <a:t>个月内最近购买</a:t>
                      </a:r>
                      <a:r>
                        <a:rPr lang="en-US" altLang="zh-CN" sz="1050" dirty="0">
                          <a:effectLst/>
                        </a:rPr>
                        <a:t>50</a:t>
                      </a:r>
                      <a:r>
                        <a:rPr lang="zh-CN" altLang="en-US" sz="1050" dirty="0">
                          <a:effectLst/>
                        </a:rPr>
                        <a:t>件商品品牌计数</a:t>
                      </a:r>
                    </a:p>
                  </a:txBody>
                  <a:tcPr marL="61985" marR="61985" marT="43389" marB="43389">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378540857"/>
              </p:ext>
            </p:extLst>
          </p:nvPr>
        </p:nvGraphicFramePr>
        <p:xfrm>
          <a:off x="4783401" y="1690689"/>
          <a:ext cx="3099416" cy="3862104"/>
        </p:xfrm>
        <a:graphic>
          <a:graphicData uri="http://schemas.openxmlformats.org/drawingml/2006/table">
            <a:tbl>
              <a:tblPr/>
              <a:tblGrid>
                <a:gridCol w="774854">
                  <a:extLst>
                    <a:ext uri="{9D8B030D-6E8A-4147-A177-3AD203B41FA5}">
                      <a16:colId xmlns:a16="http://schemas.microsoft.com/office/drawing/2014/main" val="20000"/>
                    </a:ext>
                  </a:extLst>
                </a:gridCol>
                <a:gridCol w="774854">
                  <a:extLst>
                    <a:ext uri="{9D8B030D-6E8A-4147-A177-3AD203B41FA5}">
                      <a16:colId xmlns:a16="http://schemas.microsoft.com/office/drawing/2014/main" val="20001"/>
                    </a:ext>
                  </a:extLst>
                </a:gridCol>
                <a:gridCol w="774854">
                  <a:extLst>
                    <a:ext uri="{9D8B030D-6E8A-4147-A177-3AD203B41FA5}">
                      <a16:colId xmlns:a16="http://schemas.microsoft.com/office/drawing/2014/main" val="20002"/>
                    </a:ext>
                  </a:extLst>
                </a:gridCol>
                <a:gridCol w="774854">
                  <a:extLst>
                    <a:ext uri="{9D8B030D-6E8A-4147-A177-3AD203B41FA5}">
                      <a16:colId xmlns:a16="http://schemas.microsoft.com/office/drawing/2014/main" val="20003"/>
                    </a:ext>
                  </a:extLst>
                </a:gridCol>
              </a:tblGrid>
              <a:tr h="344187">
                <a:tc>
                  <a:txBody>
                    <a:bodyPr/>
                    <a:lstStyle/>
                    <a:p>
                      <a:pPr algn="ctr" fontAlgn="t"/>
                      <a:endParaRPr lang="zh-CN" altLang="en-US" sz="1050" b="1" dirty="0">
                        <a:solidFill>
                          <a:srgbClr val="172B4D"/>
                        </a:solidFill>
                        <a:effectLst/>
                        <a:latin typeface="微软雅黑" panose="020B0503020204020204" pitchFamily="34" charset="-122"/>
                        <a:ea typeface="微软雅黑" panose="020B0503020204020204" pitchFamily="34" charset="-122"/>
                      </a:endParaRP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ctr" fontAlgn="t"/>
                      <a:r>
                        <a:rPr lang="zh-CN" altLang="en-US" sz="1050" b="1" dirty="0">
                          <a:solidFill>
                            <a:srgbClr val="172B4D"/>
                          </a:solidFill>
                          <a:effectLst/>
                          <a:latin typeface="微软雅黑" panose="020B0503020204020204" pitchFamily="34" charset="-122"/>
                          <a:ea typeface="微软雅黑" panose="020B0503020204020204" pitchFamily="34" charset="-122"/>
                        </a:rPr>
                        <a:t>特征名</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ctr" fontAlgn="t"/>
                      <a:r>
                        <a:rPr lang="zh-CN" altLang="en-US" sz="1050" b="1">
                          <a:solidFill>
                            <a:srgbClr val="172B4D"/>
                          </a:solidFill>
                          <a:effectLst/>
                          <a:latin typeface="微软雅黑" panose="020B0503020204020204" pitchFamily="34" charset="-122"/>
                          <a:ea typeface="微软雅黑" panose="020B0503020204020204" pitchFamily="34" charset="-122"/>
                        </a:rPr>
                        <a:t>类型</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ctr" fontAlgn="t"/>
                      <a:r>
                        <a:rPr lang="zh-CN" altLang="en-US" sz="1050" b="1">
                          <a:solidFill>
                            <a:srgbClr val="172B4D"/>
                          </a:solidFill>
                          <a:effectLst/>
                          <a:latin typeface="微软雅黑" panose="020B0503020204020204" pitchFamily="34" charset="-122"/>
                          <a:ea typeface="微软雅黑" panose="020B0503020204020204" pitchFamily="34" charset="-122"/>
                        </a:rPr>
                        <a:t>说明</a:t>
                      </a:r>
                    </a:p>
                  </a:txBody>
                  <a:tcPr marL="95250" marR="142875"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10000"/>
                  </a:ext>
                </a:extLst>
              </a:tr>
              <a:tr h="344187">
                <a:tc rowSpan="8">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zh-CN" altLang="en-US" sz="1050" kern="1200" dirty="0">
                          <a:solidFill>
                            <a:srgbClr val="0070C0"/>
                          </a:solidFill>
                          <a:effectLst/>
                          <a:latin typeface="微软雅黑" panose="020B0503020204020204" pitchFamily="34" charset="-122"/>
                          <a:ea typeface="微软雅黑" panose="020B0503020204020204" pitchFamily="34" charset="-122"/>
                          <a:cs typeface="+mn-cs"/>
                        </a:rPr>
                        <a:t>商品画像特征</a:t>
                      </a:r>
                      <a:endParaRPr lang="en-US" altLang="zh-CN" sz="1050" kern="1200" dirty="0">
                        <a:solidFill>
                          <a:srgbClr val="0070C0"/>
                        </a:solidFill>
                        <a:effectLst/>
                        <a:latin typeface="微软雅黑" panose="020B0503020204020204" pitchFamily="34" charset="-122"/>
                        <a:ea typeface="微软雅黑" panose="020B0503020204020204" pitchFamily="34" charset="-122"/>
                        <a:cs typeface="+mn-cs"/>
                      </a:endParaRPr>
                    </a:p>
                    <a:p>
                      <a:pPr algn="ctr" fontAlgn="t"/>
                      <a:endParaRPr lang="en-US" sz="1050" dirty="0">
                        <a:effectLst/>
                        <a:latin typeface="微软雅黑" panose="020B0503020204020204" pitchFamily="34" charset="-122"/>
                        <a:ea typeface="微软雅黑" panose="020B0503020204020204" pitchFamily="34" charset="-122"/>
                      </a:endParaRPr>
                    </a:p>
                  </a:txBody>
                  <a:tcPr marL="95250" marR="95250" marT="66675" marB="66675" anchor="ctr">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dirty="0">
                          <a:effectLst/>
                          <a:latin typeface="微软雅黑" panose="020B0503020204020204" pitchFamily="34" charset="-122"/>
                          <a:ea typeface="微软雅黑" panose="020B0503020204020204" pitchFamily="34" charset="-122"/>
                        </a:rPr>
                        <a:t>icid2s</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a:effectLst/>
                          <a:latin typeface="微软雅黑" panose="020B0503020204020204" pitchFamily="34" charset="-122"/>
                          <a:ea typeface="微软雅黑" panose="020B0503020204020204" pitchFamily="34" charset="-122"/>
                        </a:rPr>
                        <a:t>商品二级类</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4187">
                <a:tc vMerge="1">
                  <a:txBody>
                    <a:bodyPr/>
                    <a:lstStyle/>
                    <a:p>
                      <a:pPr algn="ctr" fontAlgn="t"/>
                      <a:endParaRPr lang="en-US" sz="1050" dirty="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dirty="0">
                          <a:effectLst/>
                          <a:latin typeface="微软雅黑" panose="020B0503020204020204" pitchFamily="34" charset="-122"/>
                          <a:ea typeface="微软雅黑" panose="020B0503020204020204" pitchFamily="34" charset="-122"/>
                        </a:rPr>
                        <a:t>icid3s</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dirty="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a:effectLst/>
                          <a:latin typeface="微软雅黑" panose="020B0503020204020204" pitchFamily="34" charset="-122"/>
                          <a:ea typeface="微软雅黑" panose="020B0503020204020204" pitchFamily="34" charset="-122"/>
                        </a:rPr>
                        <a:t>商品三级类</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4187">
                <a:tc vMerge="1">
                  <a:txBody>
                    <a:bodyPr/>
                    <a:lstStyle/>
                    <a:p>
                      <a:pPr algn="ctr" fontAlgn="t"/>
                      <a:endParaRPr lang="en-US" sz="1050" dirty="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dirty="0" err="1">
                          <a:effectLst/>
                          <a:latin typeface="微软雅黑" panose="020B0503020204020204" pitchFamily="34" charset="-122"/>
                          <a:ea typeface="微软雅黑" panose="020B0503020204020204" pitchFamily="34" charset="-122"/>
                        </a:rPr>
                        <a:t>ishopid</a:t>
                      </a:r>
                      <a:endParaRPr lang="en-US" sz="1050" dirty="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dirty="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a:effectLst/>
                          <a:latin typeface="微软雅黑" panose="020B0503020204020204" pitchFamily="34" charset="-122"/>
                          <a:ea typeface="微软雅黑" panose="020B0503020204020204" pitchFamily="34" charset="-122"/>
                        </a:rPr>
                        <a:t>商品所属店铺</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4187">
                <a:tc vMerge="1">
                  <a:txBody>
                    <a:bodyPr/>
                    <a:lstStyle/>
                    <a:p>
                      <a:pPr algn="ctr" fontAlgn="t"/>
                      <a:endParaRPr lang="en-US" sz="105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ipw3s</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dirty="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dirty="0">
                          <a:effectLst/>
                          <a:latin typeface="微软雅黑" panose="020B0503020204020204" pitchFamily="34" charset="-122"/>
                          <a:ea typeface="微软雅黑" panose="020B0503020204020204" pitchFamily="34" charset="-122"/>
                        </a:rPr>
                        <a:t>商品产品词</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4187">
                <a:tc vMerge="1">
                  <a:txBody>
                    <a:bodyPr/>
                    <a:lstStyle/>
                    <a:p>
                      <a:pPr algn="ctr" fontAlgn="t"/>
                      <a:endParaRPr lang="en-US" sz="1050" dirty="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iterm</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dirty="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dirty="0">
                          <a:effectLst/>
                          <a:latin typeface="微软雅黑" panose="020B0503020204020204" pitchFamily="34" charset="-122"/>
                          <a:ea typeface="微软雅黑" panose="020B0503020204020204" pitchFamily="34" charset="-122"/>
                        </a:rPr>
                        <a:t>商品标题分词</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4187">
                <a:tc vMerge="1">
                  <a:txBody>
                    <a:bodyPr/>
                    <a:lstStyle/>
                    <a:p>
                      <a:pPr algn="ctr" fontAlgn="t"/>
                      <a:endParaRPr lang="en-US" sz="1050" dirty="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ibrand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dirty="0">
                          <a:effectLst/>
                          <a:latin typeface="微软雅黑" panose="020B0503020204020204" pitchFamily="34" charset="-122"/>
                          <a:ea typeface="微软雅黑" panose="020B0503020204020204" pitchFamily="34" charset="-122"/>
                        </a:rPr>
                        <a:t>商品品牌</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4187">
                <a:tc vMerge="1">
                  <a:txBody>
                    <a:bodyPr/>
                    <a:lstStyle/>
                    <a:p>
                      <a:pPr algn="ctr" fontAlgn="t"/>
                      <a:endParaRPr lang="en-US" sz="1050" dirty="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igender</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dirty="0">
                          <a:effectLst/>
                          <a:latin typeface="微软雅黑" panose="020B0503020204020204" pitchFamily="34" charset="-122"/>
                          <a:ea typeface="微软雅黑" panose="020B0503020204020204" pitchFamily="34" charset="-122"/>
                        </a:rPr>
                        <a:t>商品对应性别</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4187">
                <a:tc vMerge="1">
                  <a:txBody>
                    <a:bodyPr/>
                    <a:lstStyle/>
                    <a:p>
                      <a:pPr algn="ctr" fontAlgn="t"/>
                      <a:endParaRPr lang="en-US" sz="1050" dirty="0">
                        <a:effectLst/>
                        <a:latin typeface="微软雅黑" panose="020B0503020204020204" pitchFamily="34" charset="-122"/>
                        <a:ea typeface="微软雅黑" panose="020B0503020204020204" pitchFamily="34" charset="-122"/>
                      </a:endParaRP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iage</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en-US" sz="1050">
                          <a:effectLst/>
                          <a:latin typeface="微软雅黑" panose="020B0503020204020204" pitchFamily="34" charset="-122"/>
                          <a:ea typeface="微软雅黑" panose="020B0503020204020204" pitchFamily="34" charset="-122"/>
                        </a:rPr>
                        <a:t>ID</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ctr" fontAlgn="t"/>
                      <a:r>
                        <a:rPr lang="zh-CN" altLang="en-US" sz="1050" dirty="0">
                          <a:effectLst/>
                          <a:latin typeface="微软雅黑" panose="020B0503020204020204" pitchFamily="34" charset="-122"/>
                          <a:ea typeface="微软雅黑" panose="020B0503020204020204" pitchFamily="34" charset="-122"/>
                        </a:rPr>
                        <a:t>商品对应年龄</a:t>
                      </a:r>
                    </a:p>
                  </a:txBody>
                  <a:tcPr marL="95250" marR="95250" marT="66675" marB="66675">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7357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a:t>
            </a:r>
            <a:r>
              <a:rPr lang="zh-CN" altLang="en-US" dirty="0"/>
              <a:t>线上服务</a:t>
            </a:r>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297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线上服务概览</a:t>
            </a:r>
          </a:p>
        </p:txBody>
      </p:sp>
      <p:pic>
        <p:nvPicPr>
          <p:cNvPr id="7" name="内容占位符 6"/>
          <p:cNvPicPr>
            <a:picLocks noGrp="1" noChangeAspect="1"/>
          </p:cNvPicPr>
          <p:nvPr>
            <p:ph idx="1"/>
          </p:nvPr>
        </p:nvPicPr>
        <p:blipFill>
          <a:blip r:embed="rId2"/>
          <a:stretch>
            <a:fillRect/>
          </a:stretch>
        </p:blipFill>
        <p:spPr>
          <a:xfrm>
            <a:off x="283028" y="2007282"/>
            <a:ext cx="9144000" cy="3462652"/>
          </a:xfrm>
          <a:prstGeom prst="rect">
            <a:avLst/>
          </a:prstGeom>
        </p:spPr>
      </p:pic>
    </p:spTree>
    <p:extLst>
      <p:ext uri="{BB962C8B-B14F-4D97-AF65-F5344CB8AC3E}">
        <p14:creationId xmlns:p14="http://schemas.microsoft.com/office/powerpoint/2010/main" val="228027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矩形 41"/>
          <p:cNvSpPr/>
          <p:nvPr/>
        </p:nvSpPr>
        <p:spPr>
          <a:xfrm>
            <a:off x="4633672" y="1239838"/>
            <a:ext cx="4339819" cy="3829578"/>
          </a:xfrm>
          <a:prstGeom prst="rect">
            <a:avLst/>
          </a:prstGeom>
          <a:ln w="28575">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线上服务概览</a:t>
            </a:r>
          </a:p>
        </p:txBody>
      </p:sp>
      <p:sp>
        <p:nvSpPr>
          <p:cNvPr id="4" name="圆柱形 3"/>
          <p:cNvSpPr/>
          <p:nvPr/>
        </p:nvSpPr>
        <p:spPr>
          <a:xfrm>
            <a:off x="3599214" y="3814824"/>
            <a:ext cx="1619429" cy="896286"/>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最近邻查找服务</a:t>
            </a:r>
          </a:p>
        </p:txBody>
      </p:sp>
      <p:sp>
        <p:nvSpPr>
          <p:cNvPr id="5" name="矩形 4"/>
          <p:cNvSpPr/>
          <p:nvPr/>
        </p:nvSpPr>
        <p:spPr>
          <a:xfrm>
            <a:off x="833799" y="3841585"/>
            <a:ext cx="1763184" cy="815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用户侧模型</a:t>
            </a:r>
          </a:p>
        </p:txBody>
      </p:sp>
      <p:sp>
        <p:nvSpPr>
          <p:cNvPr id="6" name="矩形 5"/>
          <p:cNvSpPr/>
          <p:nvPr/>
        </p:nvSpPr>
        <p:spPr>
          <a:xfrm>
            <a:off x="6390216" y="3865412"/>
            <a:ext cx="1763184" cy="815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商品侧模型</a:t>
            </a:r>
          </a:p>
        </p:txBody>
      </p:sp>
      <p:sp>
        <p:nvSpPr>
          <p:cNvPr id="7" name="椭圆 6"/>
          <p:cNvSpPr/>
          <p:nvPr/>
        </p:nvSpPr>
        <p:spPr>
          <a:xfrm>
            <a:off x="6390216" y="2117726"/>
            <a:ext cx="169333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候选商品库</a:t>
            </a:r>
          </a:p>
        </p:txBody>
      </p:sp>
      <p:sp>
        <p:nvSpPr>
          <p:cNvPr id="8" name="椭圆 7"/>
          <p:cNvSpPr/>
          <p:nvPr/>
        </p:nvSpPr>
        <p:spPr>
          <a:xfrm>
            <a:off x="877901" y="2144713"/>
            <a:ext cx="169333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线上用户请求</a:t>
            </a:r>
          </a:p>
        </p:txBody>
      </p:sp>
      <p:sp>
        <p:nvSpPr>
          <p:cNvPr id="9" name="椭圆 8"/>
          <p:cNvSpPr/>
          <p:nvPr/>
        </p:nvSpPr>
        <p:spPr>
          <a:xfrm>
            <a:off x="3562261" y="5274560"/>
            <a:ext cx="1693333"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用户最可能感兴趣</a:t>
            </a:r>
            <a:r>
              <a:rPr lang="en-US" altLang="zh-CN" dirty="0" err="1">
                <a:latin typeface="微软雅黑" panose="020B0503020204020204" pitchFamily="34" charset="-122"/>
                <a:ea typeface="微软雅黑" panose="020B0503020204020204" pitchFamily="34" charset="-122"/>
              </a:rPr>
              <a:t>TopK</a:t>
            </a:r>
            <a:r>
              <a:rPr lang="zh-CN" altLang="en-US" dirty="0">
                <a:latin typeface="微软雅黑" panose="020B0503020204020204" pitchFamily="34" charset="-122"/>
                <a:ea typeface="微软雅黑" panose="020B0503020204020204" pitchFamily="34" charset="-122"/>
              </a:rPr>
              <a:t>商品</a:t>
            </a:r>
          </a:p>
        </p:txBody>
      </p:sp>
      <p:cxnSp>
        <p:nvCxnSpPr>
          <p:cNvPr id="11" name="直接箭头连接符 10"/>
          <p:cNvCxnSpPr>
            <a:stCxn id="7" idx="4"/>
            <a:endCxn id="6" idx="0"/>
          </p:cNvCxnSpPr>
          <p:nvPr/>
        </p:nvCxnSpPr>
        <p:spPr>
          <a:xfrm>
            <a:off x="7236883" y="3108326"/>
            <a:ext cx="34925" cy="75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1"/>
            <a:endCxn id="4" idx="4"/>
          </p:cNvCxnSpPr>
          <p:nvPr/>
        </p:nvCxnSpPr>
        <p:spPr>
          <a:xfrm flipH="1" flipV="1">
            <a:off x="5218643" y="4262967"/>
            <a:ext cx="1171573" cy="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4"/>
            <a:endCxn id="5" idx="0"/>
          </p:cNvCxnSpPr>
          <p:nvPr/>
        </p:nvCxnSpPr>
        <p:spPr>
          <a:xfrm flipH="1">
            <a:off x="1715391" y="3135313"/>
            <a:ext cx="9177" cy="706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3"/>
            <a:endCxn id="4" idx="2"/>
          </p:cNvCxnSpPr>
          <p:nvPr/>
        </p:nvCxnSpPr>
        <p:spPr>
          <a:xfrm>
            <a:off x="2596983" y="4249322"/>
            <a:ext cx="1002231" cy="1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 idx="3"/>
            <a:endCxn id="9" idx="0"/>
          </p:cNvCxnSpPr>
          <p:nvPr/>
        </p:nvCxnSpPr>
        <p:spPr>
          <a:xfrm flipH="1">
            <a:off x="4408928" y="4711110"/>
            <a:ext cx="1" cy="56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682884" y="3275290"/>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商品画像特征</a:t>
            </a:r>
          </a:p>
        </p:txBody>
      </p:sp>
      <p:sp>
        <p:nvSpPr>
          <p:cNvPr id="31" name="文本框 30"/>
          <p:cNvSpPr txBox="1"/>
          <p:nvPr/>
        </p:nvSpPr>
        <p:spPr>
          <a:xfrm>
            <a:off x="724468" y="3226104"/>
            <a:ext cx="2492990"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用户画像特征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历史交互商品画像特征</a:t>
            </a:r>
          </a:p>
        </p:txBody>
      </p:sp>
      <p:sp>
        <p:nvSpPr>
          <p:cNvPr id="40" name="文本框 39"/>
          <p:cNvSpPr txBox="1"/>
          <p:nvPr/>
        </p:nvSpPr>
        <p:spPr>
          <a:xfrm>
            <a:off x="2592512" y="4284436"/>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用户向量</a:t>
            </a:r>
          </a:p>
        </p:txBody>
      </p:sp>
      <p:sp>
        <p:nvSpPr>
          <p:cNvPr id="41" name="文本框 40"/>
          <p:cNvSpPr txBox="1"/>
          <p:nvPr/>
        </p:nvSpPr>
        <p:spPr>
          <a:xfrm>
            <a:off x="5396528" y="3997060"/>
            <a:ext cx="1107996"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候选商品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向量</a:t>
            </a:r>
            <a:endParaRPr lang="en-US" altLang="zh-CN"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4797472" y="1444982"/>
            <a:ext cx="1107996"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离线建库</a:t>
            </a:r>
          </a:p>
        </p:txBody>
      </p:sp>
      <p:sp>
        <p:nvSpPr>
          <p:cNvPr id="44" name="文本框 43"/>
          <p:cNvSpPr txBox="1"/>
          <p:nvPr/>
        </p:nvSpPr>
        <p:spPr>
          <a:xfrm>
            <a:off x="3320687" y="1444982"/>
            <a:ext cx="1107996"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在线服务</a:t>
            </a:r>
          </a:p>
        </p:txBody>
      </p:sp>
    </p:spTree>
    <p:extLst>
      <p:ext uri="{BB962C8B-B14F-4D97-AF65-F5344CB8AC3E}">
        <p14:creationId xmlns:p14="http://schemas.microsoft.com/office/powerpoint/2010/main" val="3061170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线上检索流程</a:t>
            </a:r>
            <a:endParaRPr lang="zh-CN" altLang="en-US" dirty="0"/>
          </a:p>
        </p:txBody>
      </p:sp>
      <p:sp>
        <p:nvSpPr>
          <p:cNvPr id="5" name="文本框 4"/>
          <p:cNvSpPr txBox="1"/>
          <p:nvPr/>
        </p:nvSpPr>
        <p:spPr>
          <a:xfrm>
            <a:off x="251520" y="4869160"/>
            <a:ext cx="8856984" cy="193899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支持直接用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embedding</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召回</a:t>
            </a:r>
          </a:p>
          <a:p>
            <a:pPr marL="285750" indent="-285750">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支持加载</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dnn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model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user feature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生成</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embedding</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，从而进行召回</a:t>
            </a:r>
          </a:p>
          <a:p>
            <a:pPr marL="285750" indent="-285750">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支持单机加载多个</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dnn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model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，进行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 test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实验</a:t>
            </a:r>
          </a:p>
          <a:p>
            <a:pPr marL="285750" indent="-285750">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支持根据品类打散</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user behaviors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，多次调用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model&amp;faiss</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支持曝光过滤，多样性</a:t>
            </a:r>
          </a:p>
        </p:txBody>
      </p:sp>
      <p:pic>
        <p:nvPicPr>
          <p:cNvPr id="6" name="图片 5"/>
          <p:cNvPicPr>
            <a:picLocks noChangeAspect="1"/>
          </p:cNvPicPr>
          <p:nvPr/>
        </p:nvPicPr>
        <p:blipFill>
          <a:blip r:embed="rId2"/>
          <a:stretch>
            <a:fillRect/>
          </a:stretch>
        </p:blipFill>
        <p:spPr>
          <a:xfrm>
            <a:off x="111770" y="2173710"/>
            <a:ext cx="8920460" cy="2695450"/>
          </a:xfrm>
          <a:prstGeom prst="rect">
            <a:avLst/>
          </a:prstGeom>
        </p:spPr>
      </p:pic>
    </p:spTree>
    <p:extLst>
      <p:ext uri="{BB962C8B-B14F-4D97-AF65-F5344CB8AC3E}">
        <p14:creationId xmlns:p14="http://schemas.microsoft.com/office/powerpoint/2010/main" val="837278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索引建库</a:t>
            </a:r>
          </a:p>
        </p:txBody>
      </p:sp>
      <p:pic>
        <p:nvPicPr>
          <p:cNvPr id="9" name="Picture 4" descr="C:\Users\pengboyu2\Documents\JD\office_dongdong\pengboyu2\Temp\JdOnline20190904153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08" y="1418748"/>
            <a:ext cx="8856984"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0" name="table"/>
          <p:cNvPicPr>
            <a:picLocks noChangeAspect="1"/>
          </p:cNvPicPr>
          <p:nvPr/>
        </p:nvPicPr>
        <p:blipFill>
          <a:blip r:embed="rId4"/>
          <a:stretch>
            <a:fillRect/>
          </a:stretch>
        </p:blipFill>
        <p:spPr>
          <a:xfrm>
            <a:off x="215516" y="3723004"/>
            <a:ext cx="8568950" cy="1478280"/>
          </a:xfrm>
          <a:prstGeom prst="rect">
            <a:avLst/>
          </a:prstGeom>
        </p:spPr>
      </p:pic>
      <p:sp>
        <p:nvSpPr>
          <p:cNvPr id="11" name="文本框 7"/>
          <p:cNvSpPr txBox="1"/>
          <p:nvPr/>
        </p:nvSpPr>
        <p:spPr>
          <a:xfrm>
            <a:off x="143508" y="3290956"/>
            <a:ext cx="2448272" cy="40011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2000" dirty="0">
                <a:latin typeface="微软雅黑" panose="020B0503020204020204" pitchFamily="34" charset="-122"/>
                <a:ea typeface="微软雅黑" panose="020B0503020204020204" pitchFamily="34" charset="-122"/>
              </a:rPr>
              <a:t>线上词典</a:t>
            </a:r>
            <a:r>
              <a:rPr lang="zh-CN" altLang="en-US" dirty="0">
                <a:latin typeface="微软雅黑" panose="020B0503020204020204" pitchFamily="34" charset="-122"/>
                <a:ea typeface="微软雅黑" panose="020B0503020204020204" pitchFamily="34" charset="-122"/>
              </a:rPr>
              <a:t>：</a:t>
            </a:r>
          </a:p>
        </p:txBody>
      </p:sp>
      <p:sp>
        <p:nvSpPr>
          <p:cNvPr id="12" name="文本框 8"/>
          <p:cNvSpPr txBox="1"/>
          <p:nvPr/>
        </p:nvSpPr>
        <p:spPr>
          <a:xfrm>
            <a:off x="215516" y="5235172"/>
            <a:ext cx="2376264" cy="40011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lang="zh-CN" altLang="en-US" sz="2000" dirty="0">
                <a:latin typeface="微软雅黑" panose="020B0503020204020204" pitchFamily="34" charset="-122"/>
                <a:ea typeface="微软雅黑" panose="020B0503020204020204" pitchFamily="34" charset="-122"/>
              </a:rPr>
              <a:t>建库和索引能力</a:t>
            </a:r>
            <a:r>
              <a:rPr lang="zh-CN" altLang="en-US" dirty="0">
                <a:latin typeface="微软雅黑" panose="020B0503020204020204" pitchFamily="34" charset="-122"/>
                <a:ea typeface="微软雅黑" panose="020B0503020204020204" pitchFamily="34" charset="-122"/>
              </a:rPr>
              <a:t>：</a:t>
            </a:r>
          </a:p>
        </p:txBody>
      </p:sp>
      <p:pic>
        <p:nvPicPr>
          <p:cNvPr id="13" name="table"/>
          <p:cNvPicPr>
            <a:picLocks noChangeAspect="1"/>
          </p:cNvPicPr>
          <p:nvPr/>
        </p:nvPicPr>
        <p:blipFill>
          <a:blip r:embed="rId5"/>
          <a:stretch>
            <a:fillRect/>
          </a:stretch>
        </p:blipFill>
        <p:spPr>
          <a:xfrm>
            <a:off x="143509" y="5667220"/>
            <a:ext cx="8856982" cy="1144136"/>
          </a:xfrm>
          <a:prstGeom prst="rect">
            <a:avLst/>
          </a:prstGeom>
        </p:spPr>
      </p:pic>
    </p:spTree>
    <p:extLst>
      <p:ext uri="{BB962C8B-B14F-4D97-AF65-F5344CB8AC3E}">
        <p14:creationId xmlns:p14="http://schemas.microsoft.com/office/powerpoint/2010/main" val="1235032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6.</a:t>
            </a:r>
            <a:r>
              <a:rPr lang="zh-CN" altLang="en-US" dirty="0"/>
              <a:t>未来展望</a:t>
            </a: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483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目前存在问题</a:t>
            </a:r>
          </a:p>
        </p:txBody>
      </p:sp>
      <p:sp>
        <p:nvSpPr>
          <p:cNvPr id="3" name="内容占位符 2"/>
          <p:cNvSpPr>
            <a:spLocks noGrp="1"/>
          </p:cNvSpPr>
          <p:nvPr>
            <p:ph idx="1"/>
          </p:nvPr>
        </p:nvSpPr>
        <p:spPr/>
        <p:txBody>
          <a:bodyPr>
            <a:normAutofit/>
          </a:bodyPr>
          <a:lstStyle/>
          <a:p>
            <a:r>
              <a:rPr lang="zh-CN" altLang="en-US" dirty="0"/>
              <a:t>点击</a:t>
            </a:r>
            <a:r>
              <a:rPr lang="en-US" altLang="zh-CN" dirty="0"/>
              <a:t>KNN</a:t>
            </a:r>
            <a:r>
              <a:rPr lang="zh-CN" altLang="en-US" dirty="0"/>
              <a:t>召回品类集中问题</a:t>
            </a:r>
            <a:endParaRPr lang="en-US" altLang="zh-CN" dirty="0"/>
          </a:p>
          <a:p>
            <a:pPr lvl="1"/>
            <a:r>
              <a:rPr lang="zh-CN" altLang="en-US" dirty="0"/>
              <a:t>模型召回商品容易被用户历史交互商品中占多数商品主导</a:t>
            </a:r>
            <a:endParaRPr lang="en-US" altLang="zh-CN" dirty="0"/>
          </a:p>
          <a:p>
            <a:pPr lvl="1"/>
            <a:r>
              <a:rPr lang="zh-CN" altLang="en-US" dirty="0"/>
              <a:t>改进：</a:t>
            </a:r>
            <a:endParaRPr lang="en-US" altLang="zh-CN" dirty="0"/>
          </a:p>
          <a:p>
            <a:pPr lvl="2"/>
            <a:r>
              <a:rPr lang="zh-CN" altLang="en-US" dirty="0"/>
              <a:t>用户历史交互商品按类目分批次输入用户侧模型，得到多个用户向量后分别召回商品（实验中）</a:t>
            </a:r>
            <a:endParaRPr lang="en-US" altLang="zh-CN" dirty="0"/>
          </a:p>
          <a:p>
            <a:pPr lvl="2"/>
            <a:r>
              <a:rPr lang="zh-CN" altLang="en-US" dirty="0"/>
              <a:t>在用户侧模型内部对历史交互商品聚类，输出多个用户向量</a:t>
            </a:r>
            <a:endParaRPr lang="en-US" altLang="zh-CN" dirty="0"/>
          </a:p>
          <a:p>
            <a:r>
              <a:rPr lang="zh-CN" altLang="en-US" dirty="0"/>
              <a:t>订单</a:t>
            </a:r>
            <a:r>
              <a:rPr lang="en-US" altLang="zh-CN" dirty="0"/>
              <a:t>KNN</a:t>
            </a:r>
            <a:r>
              <a:rPr lang="zh-CN" altLang="en-US" dirty="0"/>
              <a:t>召回发散</a:t>
            </a:r>
            <a:endParaRPr lang="en-US" altLang="zh-CN" dirty="0"/>
          </a:p>
          <a:p>
            <a:pPr lvl="1"/>
            <a:r>
              <a:rPr lang="zh-CN" altLang="en-US" dirty="0"/>
              <a:t>目前仅使用</a:t>
            </a:r>
            <a:r>
              <a:rPr lang="en-US" altLang="zh-CN" dirty="0"/>
              <a:t>app</a:t>
            </a:r>
            <a:r>
              <a:rPr lang="zh-CN" altLang="en-US" dirty="0"/>
              <a:t>端下单商品特征</a:t>
            </a:r>
            <a:endParaRPr lang="en-US" altLang="zh-CN" dirty="0"/>
          </a:p>
          <a:p>
            <a:pPr lvl="1"/>
            <a:r>
              <a:rPr lang="zh-CN" altLang="en-US" dirty="0"/>
              <a:t>改进：</a:t>
            </a:r>
            <a:endParaRPr lang="en-US" altLang="zh-CN" dirty="0"/>
          </a:p>
          <a:p>
            <a:pPr lvl="2"/>
            <a:r>
              <a:rPr lang="zh-CN" altLang="en-US" dirty="0"/>
              <a:t>尝试加入加购信息</a:t>
            </a:r>
          </a:p>
        </p:txBody>
      </p:sp>
    </p:spTree>
    <p:extLst>
      <p:ext uri="{BB962C8B-B14F-4D97-AF65-F5344CB8AC3E}">
        <p14:creationId xmlns:p14="http://schemas.microsoft.com/office/powerpoint/2010/main" val="127974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a:t>
            </a:r>
            <a:r>
              <a:rPr lang="zh-CN" altLang="en-US" dirty="0"/>
              <a:t>背景介绍</a:t>
            </a:r>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038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推荐系统召回技术</a:t>
            </a:r>
          </a:p>
        </p:txBody>
      </p:sp>
      <p:pic>
        <p:nvPicPr>
          <p:cNvPr id="4" name="内容占位符 3"/>
          <p:cNvPicPr>
            <a:picLocks noGrp="1" noChangeAspect="1"/>
          </p:cNvPicPr>
          <p:nvPr>
            <p:ph idx="1"/>
          </p:nvPr>
        </p:nvPicPr>
        <p:blipFill rotWithShape="1">
          <a:blip r:embed="rId2"/>
          <a:srcRect b="7750"/>
          <a:stretch/>
        </p:blipFill>
        <p:spPr>
          <a:xfrm>
            <a:off x="628650" y="2474909"/>
            <a:ext cx="7886700" cy="2816182"/>
          </a:xfrm>
          <a:prstGeom prst="rect">
            <a:avLst/>
          </a:prstGeom>
        </p:spPr>
      </p:pic>
      <p:sp>
        <p:nvSpPr>
          <p:cNvPr id="3" name="文本框 2"/>
          <p:cNvSpPr txBox="1"/>
          <p:nvPr/>
        </p:nvSpPr>
        <p:spPr>
          <a:xfrm>
            <a:off x="1094677" y="5291091"/>
            <a:ext cx="3595856" cy="307777"/>
          </a:xfrm>
          <a:prstGeom prst="rect">
            <a:avLst/>
          </a:prstGeom>
          <a:noFill/>
        </p:spPr>
        <p:txBody>
          <a:bodyPr wrap="none" rtlCol="0">
            <a:spAutoFit/>
          </a:bodyPr>
          <a:lstStyle/>
          <a:p>
            <a:r>
              <a:rPr lang="zh-CN" altLang="en-US" sz="1400" dirty="0">
                <a:solidFill>
                  <a:srgbClr val="FF0000"/>
                </a:solidFill>
                <a:latin typeface="黑体" panose="02010609060101010101" pitchFamily="49" charset="-122"/>
                <a:ea typeface="黑体" panose="02010609060101010101" pitchFamily="49" charset="-122"/>
              </a:rPr>
              <a:t>问题：不能全库索引，发现性多样性能力弱</a:t>
            </a:r>
          </a:p>
        </p:txBody>
      </p:sp>
    </p:spTree>
    <p:extLst>
      <p:ext uri="{BB962C8B-B14F-4D97-AF65-F5344CB8AC3E}">
        <p14:creationId xmlns:p14="http://schemas.microsoft.com/office/powerpoint/2010/main" val="105507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內积模型向量检索法</a:t>
            </a:r>
          </a:p>
        </p:txBody>
      </p:sp>
      <p:sp>
        <p:nvSpPr>
          <p:cNvPr id="3" name="内容占位符 2"/>
          <p:cNvSpPr>
            <a:spLocks noGrp="1"/>
          </p:cNvSpPr>
          <p:nvPr>
            <p:ph idx="1"/>
          </p:nvPr>
        </p:nvSpPr>
        <p:spPr/>
        <p:txBody>
          <a:bodyPr/>
          <a:lstStyle/>
          <a:p>
            <a:r>
              <a:rPr lang="zh-CN" altLang="en-US" dirty="0"/>
              <a:t>用户和商品分别用相同长度向量表示，模型训练保证用户向量和商品向量处于同一空间，用两者相近程度对用户对商品感兴趣的可能性建模</a:t>
            </a:r>
            <a:endParaRPr lang="en-US" altLang="zh-CN" dirty="0"/>
          </a:p>
          <a:p>
            <a:r>
              <a:rPr lang="zh-CN" altLang="en-US" dirty="0"/>
              <a:t>召回商品时，用户向量在候选商品向量集合中找到与其最相近的</a:t>
            </a:r>
            <a:r>
              <a:rPr lang="en-US" altLang="zh-CN" dirty="0"/>
              <a:t>K</a:t>
            </a:r>
            <a:r>
              <a:rPr lang="zh-CN" altLang="en-US" dirty="0"/>
              <a:t>个向量，这</a:t>
            </a:r>
            <a:r>
              <a:rPr lang="en-US" altLang="zh-CN" dirty="0"/>
              <a:t>K</a:t>
            </a:r>
            <a:r>
              <a:rPr lang="zh-CN" altLang="en-US" dirty="0"/>
              <a:t>个向量代表的商品即用户最可能感兴趣的商品。</a:t>
            </a:r>
            <a:endParaRPr lang="en-US" altLang="zh-CN" dirty="0"/>
          </a:p>
          <a:p>
            <a:r>
              <a:rPr lang="zh-CN" altLang="en-US" dirty="0"/>
              <a:t>相似向量快速索引方法的出现使得从全库索引</a:t>
            </a:r>
            <a:r>
              <a:rPr lang="en-US" altLang="zh-CN" dirty="0" err="1"/>
              <a:t>topK</a:t>
            </a:r>
            <a:r>
              <a:rPr lang="zh-CN" altLang="en-US" dirty="0"/>
              <a:t>商品成为可能</a:t>
            </a:r>
            <a:endParaRPr lang="en-US" altLang="zh-CN" dirty="0"/>
          </a:p>
        </p:txBody>
      </p:sp>
      <p:pic>
        <p:nvPicPr>
          <p:cNvPr id="4" name="Picture 2" descr="An example of matrix factorizationÂ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4325693"/>
            <a:ext cx="8096250" cy="21145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512783" y="6256738"/>
            <a:ext cx="5631217" cy="369332"/>
          </a:xfrm>
          <a:prstGeom prst="rect">
            <a:avLst/>
          </a:prstGeom>
        </p:spPr>
        <p:txBody>
          <a:bodyPr wrap="square">
            <a:spAutoFit/>
          </a:bodyPr>
          <a:lstStyle/>
          <a:p>
            <a:r>
              <a:rPr lang="zh-CN" altLang="en-US" i="1" dirty="0">
                <a:latin typeface="微软雅黑" panose="020B0503020204020204" pitchFamily="34" charset="-122"/>
                <a:ea typeface="微软雅黑" panose="020B0503020204020204" pitchFamily="34" charset="-122"/>
              </a:rPr>
              <a:t>向量间相似程度可以用向量间点积大小表示</a:t>
            </a:r>
          </a:p>
        </p:txBody>
      </p:sp>
    </p:spTree>
    <p:extLst>
      <p:ext uri="{BB962C8B-B14F-4D97-AF65-F5344CB8AC3E}">
        <p14:creationId xmlns:p14="http://schemas.microsoft.com/office/powerpoint/2010/main" val="267084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2.KNN</a:t>
            </a:r>
            <a:r>
              <a:rPr lang="zh-CN" altLang="en-US" dirty="0"/>
              <a:t>模型</a:t>
            </a:r>
          </a:p>
        </p:txBody>
      </p:sp>
      <p:sp>
        <p:nvSpPr>
          <p:cNvPr id="6" name="文本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0838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召回模型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182904"/>
                <a:ext cx="7886700" cy="4351338"/>
              </a:xfrm>
            </p:spPr>
            <p:txBody>
              <a:bodyPr>
                <a:normAutofit/>
              </a:bodyPr>
              <a:lstStyle/>
              <a:p>
                <a:pPr marL="0" indent="0">
                  <a:buNone/>
                </a:pPr>
                <a:r>
                  <a:rPr lang="zh-CN" altLang="en-US" dirty="0">
                    <a:latin typeface="Cambria Math" panose="02040503050406030204" pitchFamily="18" charset="0"/>
                  </a:rPr>
                  <a:t>用户对商品的兴趣建模：</a:t>
                </a:r>
                <a:endParaRPr lang="en-US" altLang="zh-CN" b="0"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𝑃𝑟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𝐼</m:t>
                            </m:r>
                          </m:sub>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𝑢</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e>
                        </m:nary>
                      </m:den>
                    </m:f>
                  </m:oMath>
                </a14:m>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𝑢𝑠𝑒𝑟</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𝑢</m:t>
                            </m:r>
                          </m:sub>
                        </m:sSub>
                      </m:e>
                    </m:d>
                  </m:oMath>
                </a14:m>
                <a:r>
                  <a:rPr lang="zh-CN" altLang="en-US" dirty="0">
                    <a:latin typeface="Cambria Math" panose="02040503050406030204" pitchFamily="18" charset="0"/>
                  </a:rPr>
                  <a:t> </a:t>
                </a:r>
                <a:endParaRPr lang="en-US" altLang="zh-CN" b="0" i="1" dirty="0">
                  <a:latin typeface="Cambria Math" panose="02040503050406030204" pitchFamily="18" charset="0"/>
                </a:endParaRPr>
              </a:p>
              <a:p>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𝑒</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𝑖𝑡𝑒𝑚</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𝐹</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oMath>
                </a14:m>
                <a:endParaRPr lang="en-US" altLang="zh-CN" dirty="0"/>
              </a:p>
              <a:p>
                <a:endParaRPr lang="en-US" altLang="zh-CN" dirty="0"/>
              </a:p>
              <a:p>
                <a14:m>
                  <m:oMath xmlns:m="http://schemas.openxmlformats.org/officeDocument/2006/math">
                    <m:r>
                      <a:rPr lang="en-US" altLang="zh-CN" i="1">
                        <a:latin typeface="Cambria Math" panose="02040503050406030204" pitchFamily="18" charset="0"/>
                      </a:rPr>
                      <m:t>𝑃𝑟</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𝑢</m:t>
                        </m:r>
                      </m:e>
                    </m:d>
                  </m:oMath>
                </a14:m>
                <a:r>
                  <a:rPr lang="zh-CN" altLang="en-US" dirty="0"/>
                  <a:t>是用户</a:t>
                </a:r>
                <a:r>
                  <a:rPr lang="en-US" altLang="zh-CN" dirty="0"/>
                  <a:t>u</a:t>
                </a:r>
                <a:r>
                  <a:rPr lang="zh-CN" altLang="en-US" dirty="0"/>
                  <a:t>对属于商品集合</a:t>
                </a:r>
                <a:r>
                  <a:rPr lang="en-US" altLang="zh-CN" dirty="0"/>
                  <a:t>I</a:t>
                </a:r>
                <a:r>
                  <a:rPr lang="zh-CN" altLang="en-US" dirty="0"/>
                  <a:t>中商品</a:t>
                </a:r>
                <a:r>
                  <a:rPr lang="en-US" altLang="zh-CN" dirty="0" err="1"/>
                  <a:t>i</a:t>
                </a:r>
                <a:r>
                  <a:rPr lang="zh-CN" altLang="en-US" dirty="0"/>
                  <a:t>感兴趣的概率</a:t>
                </a:r>
                <a:r>
                  <a:rPr lang="zh-CN" altLang="en-US" dirty="0">
                    <a:latin typeface="Cambria Math" panose="02040503050406030204" pitchFamily="18" charset="0"/>
                  </a:rPr>
                  <a:t>。</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𝑣</m:t>
                        </m:r>
                      </m:e>
                      <m:sub>
                        <m:r>
                          <a:rPr lang="en-US" altLang="zh-CN" i="1">
                            <a:latin typeface="Cambria Math" panose="02040503050406030204" pitchFamily="18" charset="0"/>
                          </a:rPr>
                          <m:t>𝑢</m:t>
                        </m:r>
                      </m:sub>
                      <m:sup>
                        <m:r>
                          <a:rPr lang="en-US" altLang="zh-CN" i="1">
                            <a:latin typeface="Cambria Math" panose="02040503050406030204" pitchFamily="18" charset="0"/>
                          </a:rPr>
                          <m:t>𝑇</m:t>
                        </m:r>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𝑖</m:t>
                        </m:r>
                      </m:sub>
                    </m:sSub>
                  </m:oMath>
                </a14:m>
                <a:r>
                  <a:rPr lang="zh-CN" altLang="en-US" dirty="0">
                    <a:latin typeface="Cambria Math" panose="02040503050406030204" pitchFamily="18" charset="0"/>
                  </a:rPr>
                  <a:t>是对用户商品兴趣概率矩阵的非线性矩阵分解。</a:t>
                </a:r>
                <a:r>
                  <a:rPr lang="en-US" altLang="zh-CN" dirty="0">
                    <a:latin typeface="Cambria Math" panose="02040503050406030204" pitchFamily="18" charset="0"/>
                  </a:rPr>
                  <a:t>b</a:t>
                </a:r>
                <a:r>
                  <a:rPr lang="zh-CN" altLang="en-US" dirty="0">
                    <a:latin typeface="Cambria Math" panose="02040503050406030204" pitchFamily="18" charset="0"/>
                  </a:rPr>
                  <a:t>是全局偏置项</a:t>
                </a:r>
                <a:endParaRPr lang="en-US" altLang="zh-CN" dirty="0"/>
              </a:p>
              <a:p>
                <a:r>
                  <a:rPr lang="zh-CN" altLang="en-US" dirty="0">
                    <a:latin typeface="Cambria Math" panose="02040503050406030204" pitchFamily="18" charset="0"/>
                  </a:rPr>
                  <a:t>用户向量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𝑢</m:t>
                        </m:r>
                      </m:sub>
                    </m:sSub>
                  </m:oMath>
                </a14:m>
                <a:r>
                  <a:rPr lang="zh-CN" altLang="en-US" dirty="0"/>
                  <a:t>从用户历史交互商品</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𝑢</m:t>
                        </m:r>
                      </m:sub>
                    </m:sSub>
                  </m:oMath>
                </a14:m>
                <a:r>
                  <a:rPr lang="zh-CN" altLang="en-US" dirty="0"/>
                  <a:t>和用户画像</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𝑢</m:t>
                        </m:r>
                      </m:sub>
                    </m:sSub>
                  </m:oMath>
                </a14:m>
                <a:r>
                  <a:rPr lang="zh-CN" altLang="en-US" dirty="0"/>
                  <a:t>中建模，商品向量</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𝑒</m:t>
                        </m:r>
                      </m:e>
                      <m:sub>
                        <m:r>
                          <a:rPr lang="en-US" altLang="zh-CN" i="1" dirty="0">
                            <a:latin typeface="Cambria Math" panose="02040503050406030204" pitchFamily="18" charset="0"/>
                          </a:rPr>
                          <m:t>𝑖</m:t>
                        </m:r>
                      </m:sub>
                    </m:sSub>
                  </m:oMath>
                </a14:m>
                <a:r>
                  <a:rPr lang="zh-CN" altLang="en-US" dirty="0"/>
                  <a:t>从商品画像</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𝐹</m:t>
                        </m:r>
                      </m:e>
                      <m:sub>
                        <m:r>
                          <a:rPr lang="en-US" altLang="zh-CN" i="1" dirty="0">
                            <a:latin typeface="Cambria Math" panose="02040503050406030204" pitchFamily="18" charset="0"/>
                          </a:rPr>
                          <m:t>𝑖</m:t>
                        </m:r>
                      </m:sub>
                    </m:sSub>
                  </m:oMath>
                </a14:m>
                <a:r>
                  <a:rPr lang="zh-CN" altLang="en-US" dirty="0"/>
                  <a:t>中建模</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182904"/>
                <a:ext cx="7886700" cy="4351338"/>
              </a:xfrm>
              <a:blipFill rotWithShape="0">
                <a:blip r:embed="rId2"/>
                <a:stretch>
                  <a:fillRect l="-618" t="-700" r="-696"/>
                </a:stretch>
              </a:blipFill>
            </p:spPr>
            <p:txBody>
              <a:bodyPr/>
              <a:lstStyle/>
              <a:p>
                <a:r>
                  <a:rPr lang="zh-CN" altLang="en-US">
                    <a:noFill/>
                  </a:rPr>
                  <a:t> </a:t>
                </a:r>
              </a:p>
            </p:txBody>
          </p:sp>
        </mc:Fallback>
      </mc:AlternateContent>
      <p:pic>
        <p:nvPicPr>
          <p:cNvPr id="1026" name="Picture 2" descr="An example of matrix factorizationÂ "/>
          <p:cNvPicPr>
            <a:picLocks noChangeAspect="1" noChangeArrowheads="1"/>
          </p:cNvPicPr>
          <p:nvPr/>
        </p:nvPicPr>
        <p:blipFill rotWithShape="1">
          <a:blip r:embed="rId3">
            <a:extLst>
              <a:ext uri="{28A0092B-C50C-407E-A947-70E740481C1C}">
                <a14:useLocalDpi xmlns:a14="http://schemas.microsoft.com/office/drawing/2010/main" val="0"/>
              </a:ext>
            </a:extLst>
          </a:blip>
          <a:srcRect l="14341" r="13837"/>
          <a:stretch/>
        </p:blipFill>
        <p:spPr bwMode="auto">
          <a:xfrm>
            <a:off x="3604333" y="1825625"/>
            <a:ext cx="5408877" cy="19669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矩形 3"/>
              <p:cNvSpPr/>
              <p:nvPr/>
            </p:nvSpPr>
            <p:spPr>
              <a:xfrm>
                <a:off x="5916969" y="2624414"/>
                <a:ext cx="470513"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𝑢</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5916969" y="2624414"/>
                <a:ext cx="470513"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798018" y="1690689"/>
                <a:ext cx="419281"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𝑒</m:t>
                          </m:r>
                        </m:e>
                        <m:sub>
                          <m:r>
                            <a:rPr lang="en-US" altLang="zh-CN" i="1" dirty="0">
                              <a:latin typeface="Cambria Math" panose="02040503050406030204" pitchFamily="18" charset="0"/>
                            </a:rPr>
                            <m:t>𝑖</m:t>
                          </m:r>
                        </m:sub>
                      </m:sSub>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7798018" y="1690689"/>
                <a:ext cx="419281"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366304" y="3423204"/>
                <a:ext cx="979564"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𝑃𝑟</m:t>
                      </m:r>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𝑢</m:t>
                          </m:r>
                        </m:e>
                      </m:d>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366304" y="3423204"/>
                <a:ext cx="979564" cy="369332"/>
              </a:xfrm>
              <a:prstGeom prst="rect">
                <a:avLst/>
              </a:prstGeom>
              <a:blipFill rotWithShape="0">
                <a:blip r:embed="rId6"/>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28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主要特征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46392" y="1487901"/>
                <a:ext cx="7886700" cy="4882993"/>
              </a:xfrm>
            </p:spPr>
            <p:txBody>
              <a:bodyPr>
                <a:normAutofit/>
              </a:bodyPr>
              <a:lstStyle/>
              <a:p>
                <a:pPr marL="0" indent="0">
                  <a:buNone/>
                </a:pPr>
                <a:r>
                  <a:rPr lang="zh-CN" altLang="en-US" b="1" dirty="0"/>
                  <a:t>商品侧特征</a:t>
                </a:r>
                <a:endParaRPr lang="en-US" altLang="zh-CN" b="1" dirty="0"/>
              </a:p>
              <a:p>
                <a:r>
                  <a:rPr lang="zh-CN" altLang="en-US" dirty="0">
                    <a:solidFill>
                      <a:srgbClr val="0070C0"/>
                    </a:solidFill>
                  </a:rPr>
                  <a:t>商品画像</a:t>
                </a:r>
                <a14:m>
                  <m:oMath xmlns:m="http://schemas.openxmlformats.org/officeDocument/2006/math">
                    <m:sSub>
                      <m:sSubPr>
                        <m:ctrlPr>
                          <a:rPr lang="en-US" altLang="zh-CN" b="1" i="1" dirty="0">
                            <a:solidFill>
                              <a:srgbClr val="0070C0"/>
                            </a:solidFill>
                            <a:latin typeface="Cambria Math" panose="02040503050406030204" pitchFamily="18" charset="0"/>
                          </a:rPr>
                        </m:ctrlPr>
                      </m:sSubPr>
                      <m:e>
                        <m:r>
                          <a:rPr lang="en-US" altLang="zh-CN" b="1" i="1" dirty="0">
                            <a:solidFill>
                              <a:srgbClr val="0070C0"/>
                            </a:solidFill>
                            <a:latin typeface="Cambria Math" panose="02040503050406030204" pitchFamily="18" charset="0"/>
                          </a:rPr>
                          <m:t>𝑭</m:t>
                        </m:r>
                      </m:e>
                      <m:sub>
                        <m:r>
                          <a:rPr lang="en-US" altLang="zh-CN" b="1" i="1" dirty="0">
                            <a:solidFill>
                              <a:srgbClr val="0070C0"/>
                            </a:solidFill>
                            <a:latin typeface="Cambria Math" panose="02040503050406030204" pitchFamily="18" charset="0"/>
                          </a:rPr>
                          <m:t>𝒊</m:t>
                        </m:r>
                      </m:sub>
                    </m:sSub>
                  </m:oMath>
                </a14:m>
                <a:r>
                  <a:rPr lang="zh-CN" altLang="en-US" dirty="0"/>
                  <a:t>：</a:t>
                </a:r>
                <a:r>
                  <a:rPr lang="en-US" altLang="zh-CN" dirty="0"/>
                  <a:t> SKU ID</a:t>
                </a:r>
                <a:r>
                  <a:rPr lang="zh-CN" altLang="en-US" dirty="0"/>
                  <a:t>、二级类目、三级类目、品牌、产品词、店铺、商品标题，商品面向群体年龄、性别等</a:t>
                </a:r>
                <a:endParaRPr lang="en-US" altLang="zh-CN" dirty="0"/>
              </a:p>
              <a:p>
                <a:pPr marL="0" indent="0">
                  <a:buNone/>
                </a:pPr>
                <a:r>
                  <a:rPr lang="zh-CN" altLang="en-US" b="1" dirty="0">
                    <a:solidFill>
                      <a:schemeClr val="tx1"/>
                    </a:solidFill>
                  </a:rPr>
                  <a:t>用户侧特征</a:t>
                </a:r>
                <a14:m>
                  <m:oMath xmlns:m="http://schemas.openxmlformats.org/officeDocument/2006/math">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𝑷</m:t>
                        </m:r>
                      </m:e>
                      <m:sub>
                        <m:r>
                          <a:rPr lang="en-US" altLang="zh-CN" b="1" i="1">
                            <a:solidFill>
                              <a:schemeClr val="tx1"/>
                            </a:solidFill>
                            <a:latin typeface="Cambria Math" panose="02040503050406030204" pitchFamily="18" charset="0"/>
                          </a:rPr>
                          <m:t>𝒖</m:t>
                        </m:r>
                      </m:sub>
                    </m:sSub>
                    <m:r>
                      <a:rPr lang="en-US" altLang="zh-CN" b="1" i="1" smtClean="0">
                        <a:solidFill>
                          <a:schemeClr val="tx1"/>
                        </a:solidFill>
                        <a:latin typeface="Cambria Math" panose="02040503050406030204" pitchFamily="18" charset="0"/>
                      </a:rPr>
                      <m:t>&amp;</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𝑰</m:t>
                        </m:r>
                      </m:e>
                      <m:sub>
                        <m:r>
                          <a:rPr lang="en-US" altLang="zh-CN" b="1" i="1">
                            <a:solidFill>
                              <a:schemeClr val="tx1"/>
                            </a:solidFill>
                            <a:latin typeface="Cambria Math" panose="02040503050406030204" pitchFamily="18" charset="0"/>
                          </a:rPr>
                          <m:t>𝒖</m:t>
                        </m:r>
                      </m:sub>
                    </m:sSub>
                  </m:oMath>
                </a14:m>
                <a:endParaRPr lang="en-US" altLang="zh-CN" b="1" dirty="0"/>
              </a:p>
              <a:p>
                <a:r>
                  <a:rPr lang="zh-CN" altLang="en-US" dirty="0">
                    <a:solidFill>
                      <a:srgbClr val="C00000"/>
                    </a:solidFill>
                  </a:rPr>
                  <a:t>用户画像特征</a:t>
                </a:r>
                <a14:m>
                  <m:oMath xmlns:m="http://schemas.openxmlformats.org/officeDocument/2006/math">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𝑃</m:t>
                        </m:r>
                      </m:e>
                      <m:sub>
                        <m:r>
                          <a:rPr lang="en-US" altLang="zh-CN" i="1">
                            <a:solidFill>
                              <a:srgbClr val="C00000"/>
                            </a:solidFill>
                            <a:latin typeface="Cambria Math" panose="02040503050406030204" pitchFamily="18" charset="0"/>
                          </a:rPr>
                          <m:t>𝑢</m:t>
                        </m:r>
                      </m:sub>
                    </m:sSub>
                  </m:oMath>
                </a14:m>
                <a:endParaRPr lang="en-US" altLang="zh-CN" dirty="0"/>
              </a:p>
              <a:p>
                <a:pPr lvl="1"/>
                <a:r>
                  <a:rPr lang="zh-CN" altLang="en-US" dirty="0"/>
                  <a:t>用户偏好商品信息：三级类目、品牌、产品词、店铺等</a:t>
                </a:r>
                <a:endParaRPr lang="en-US" altLang="zh-CN" dirty="0"/>
              </a:p>
              <a:p>
                <a:pPr lvl="1"/>
                <a:r>
                  <a:rPr lang="zh-CN" altLang="en-US" dirty="0"/>
                  <a:t>用户人口统计信息：性别、年龄</a:t>
                </a:r>
              </a:p>
              <a:p>
                <a:r>
                  <a:rPr lang="zh-CN" altLang="en-US" dirty="0">
                    <a:solidFill>
                      <a:srgbClr val="FFC000"/>
                    </a:solidFill>
                  </a:rPr>
                  <a:t>用户交互商品特征</a:t>
                </a:r>
                <a14:m>
                  <m:oMath xmlns:m="http://schemas.openxmlformats.org/officeDocument/2006/math">
                    <m:sSub>
                      <m:sSubPr>
                        <m:ctrlPr>
                          <a:rPr lang="en-US" altLang="zh-CN" i="1">
                            <a:solidFill>
                              <a:srgbClr val="FFC000"/>
                            </a:solidFill>
                            <a:latin typeface="Cambria Math" panose="02040503050406030204" pitchFamily="18" charset="0"/>
                          </a:rPr>
                        </m:ctrlPr>
                      </m:sSubPr>
                      <m:e>
                        <m:r>
                          <a:rPr lang="en-US" altLang="zh-CN" i="1">
                            <a:solidFill>
                              <a:srgbClr val="FFC000"/>
                            </a:solidFill>
                            <a:latin typeface="Cambria Math" panose="02040503050406030204" pitchFamily="18" charset="0"/>
                          </a:rPr>
                          <m:t>𝐼</m:t>
                        </m:r>
                      </m:e>
                      <m:sub>
                        <m:r>
                          <a:rPr lang="en-US" altLang="zh-CN" i="1">
                            <a:solidFill>
                              <a:srgbClr val="FFC000"/>
                            </a:solidFill>
                            <a:latin typeface="Cambria Math" panose="02040503050406030204" pitchFamily="18" charset="0"/>
                          </a:rPr>
                          <m:t>𝑢</m:t>
                        </m:r>
                      </m:sub>
                    </m:sSub>
                  </m:oMath>
                </a14:m>
                <a:endParaRPr lang="en-US" altLang="zh-CN" dirty="0"/>
              </a:p>
              <a:p>
                <a:pPr lvl="1"/>
                <a:r>
                  <a:rPr lang="zh-CN" altLang="en-US" dirty="0"/>
                  <a:t>用户历史交互商品的画像特征，同商品侧特征。</a:t>
                </a:r>
                <a:endParaRPr lang="en-US" altLang="zh-CN" dirty="0"/>
              </a:p>
              <a:p>
                <a:pPr lvl="1"/>
                <a:endParaRPr lang="en-US" altLang="zh-CN" dirty="0"/>
              </a:p>
              <a:p>
                <a:pPr lvl="1"/>
                <a:endParaRPr lang="en-US" altLang="zh-CN" dirty="0"/>
              </a:p>
              <a:p>
                <a:pPr lvl="1"/>
                <a:endParaRPr lang="en-US" altLang="zh-CN" dirty="0"/>
              </a:p>
              <a:p>
                <a:pPr lvl="2"/>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46392" y="1487901"/>
                <a:ext cx="7886700" cy="4882993"/>
              </a:xfrm>
              <a:blipFill rotWithShape="0">
                <a:blip r:embed="rId2"/>
                <a:stretch>
                  <a:fillRect l="-618" t="-624" r="-541"/>
                </a:stretch>
              </a:blipFill>
            </p:spPr>
            <p:txBody>
              <a:bodyPr/>
              <a:lstStyle/>
              <a:p>
                <a:r>
                  <a:rPr lang="zh-CN" altLang="en-US">
                    <a:noFill/>
                  </a:rPr>
                  <a:t> </a:t>
                </a:r>
              </a:p>
            </p:txBody>
          </p:sp>
        </mc:Fallback>
      </mc:AlternateContent>
      <p:grpSp>
        <p:nvGrpSpPr>
          <p:cNvPr id="4" name="组合 3"/>
          <p:cNvGrpSpPr/>
          <p:nvPr/>
        </p:nvGrpSpPr>
        <p:grpSpPr>
          <a:xfrm>
            <a:off x="5192789" y="5150994"/>
            <a:ext cx="3597726" cy="1223619"/>
            <a:chOff x="946150" y="2463693"/>
            <a:chExt cx="3597726" cy="1223619"/>
          </a:xfrm>
        </p:grpSpPr>
        <p:cxnSp>
          <p:nvCxnSpPr>
            <p:cNvPr id="5" name="直接连接符 4"/>
            <p:cNvCxnSpPr/>
            <p:nvPr/>
          </p:nvCxnSpPr>
          <p:spPr>
            <a:xfrm>
              <a:off x="3177116" y="3191934"/>
              <a:ext cx="86360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151715" y="3158066"/>
              <a:ext cx="59267" cy="592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36484" y="3158065"/>
              <a:ext cx="59267" cy="592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1246716" y="3191933"/>
              <a:ext cx="86360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221315" y="3158065"/>
              <a:ext cx="59267" cy="59267"/>
            </a:xfrm>
            <a:prstGeom prst="ellipse">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106084" y="3158064"/>
              <a:ext cx="59267" cy="59267"/>
            </a:xfrm>
            <a:prstGeom prst="ellipse">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endCxn id="6" idx="2"/>
            </p:cNvCxnSpPr>
            <p:nvPr/>
          </p:nvCxnSpPr>
          <p:spPr>
            <a:xfrm flipV="1">
              <a:off x="2698747" y="3187700"/>
              <a:ext cx="452968" cy="423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673346" y="3158065"/>
              <a:ext cx="59267" cy="59267"/>
            </a:xfrm>
            <a:prstGeom prst="ellipse">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大括号 12"/>
            <p:cNvSpPr/>
            <p:nvPr/>
          </p:nvSpPr>
          <p:spPr>
            <a:xfrm rot="16200000">
              <a:off x="1965558" y="1896995"/>
              <a:ext cx="192151" cy="223096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1827034" y="2463693"/>
              <a:ext cx="769763" cy="369332"/>
            </a:xfrm>
            <a:prstGeom prst="rect">
              <a:avLst/>
            </a:prstGeom>
            <a:noFill/>
          </p:spPr>
          <p:txBody>
            <a:bodyPr wrap="none" rtlCol="0">
              <a:spAutoFit/>
            </a:bodyPr>
            <a:lstStyle/>
            <a:p>
              <a:r>
                <a:rPr lang="en-US" altLang="zh-CN" dirty="0"/>
                <a:t>inputs</a:t>
              </a:r>
              <a:endParaRPr lang="zh-CN" altLang="en-US" dirty="0"/>
            </a:p>
          </p:txBody>
        </p:sp>
        <p:sp>
          <p:nvSpPr>
            <p:cNvPr id="15" name="文本框 14"/>
            <p:cNvSpPr txBox="1"/>
            <p:nvPr/>
          </p:nvSpPr>
          <p:spPr>
            <a:xfrm>
              <a:off x="2887483" y="2463693"/>
              <a:ext cx="638316" cy="369332"/>
            </a:xfrm>
            <a:prstGeom prst="rect">
              <a:avLst/>
            </a:prstGeom>
            <a:noFill/>
          </p:spPr>
          <p:txBody>
            <a:bodyPr wrap="none" rtlCol="0">
              <a:spAutoFit/>
            </a:bodyPr>
            <a:lstStyle/>
            <a:p>
              <a:r>
                <a:rPr lang="en-US" altLang="zh-CN" dirty="0"/>
                <a:t>label</a:t>
              </a:r>
              <a:endParaRPr lang="zh-CN" altLang="en-US" dirty="0"/>
            </a:p>
          </p:txBody>
        </p:sp>
        <mc:AlternateContent xmlns:mc="http://schemas.openxmlformats.org/markup-compatibility/2006" xmlns:a14="http://schemas.microsoft.com/office/drawing/2010/main">
          <mc:Choice Requires="a14">
            <p:sp>
              <p:nvSpPr>
                <p:cNvPr id="16" name="矩形 15"/>
                <p:cNvSpPr/>
                <p:nvPr/>
              </p:nvSpPr>
              <p:spPr>
                <a:xfrm>
                  <a:off x="1004493" y="3274891"/>
                  <a:ext cx="505075" cy="408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1</m:t>
                                </m:r>
                              </m:sub>
                            </m:sSub>
                          </m:sup>
                        </m:sSubSup>
                      </m:oMath>
                    </m:oMathPara>
                  </a14:m>
                  <a:endParaRPr lang="zh-CN" altLang="en-US" i="1" dirty="0"/>
                </a:p>
              </p:txBody>
            </p:sp>
          </mc:Choice>
          <mc:Fallback xmlns="">
            <p:sp>
              <p:nvSpPr>
                <p:cNvPr id="25" name="矩形 24"/>
                <p:cNvSpPr>
                  <a:spLocks noRot="1" noChangeAspect="1" noMove="1" noResize="1" noEditPoints="1" noAdjustHandles="1" noChangeArrowheads="1" noChangeShapeType="1" noTextEdit="1"/>
                </p:cNvSpPr>
                <p:nvPr/>
              </p:nvSpPr>
              <p:spPr>
                <a:xfrm>
                  <a:off x="1004493" y="3274891"/>
                  <a:ext cx="505075" cy="40870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1827034" y="3274891"/>
                  <a:ext cx="505074" cy="408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2</m:t>
                                </m:r>
                              </m:sub>
                            </m:sSub>
                          </m:sup>
                        </m:sSubSup>
                      </m:oMath>
                    </m:oMathPara>
                  </a14:m>
                  <a:endParaRPr lang="zh-CN" altLang="en-US" i="1" dirty="0"/>
                </a:p>
              </p:txBody>
            </p:sp>
          </mc:Choice>
          <mc:Fallback xmlns="">
            <p:sp>
              <p:nvSpPr>
                <p:cNvPr id="26" name="矩形 25"/>
                <p:cNvSpPr>
                  <a:spLocks noRot="1" noChangeAspect="1" noMove="1" noResize="1" noEditPoints="1" noAdjustHandles="1" noChangeArrowheads="1" noChangeShapeType="1" noTextEdit="1"/>
                </p:cNvSpPr>
                <p:nvPr/>
              </p:nvSpPr>
              <p:spPr>
                <a:xfrm>
                  <a:off x="1827034" y="3274891"/>
                  <a:ext cx="505074" cy="40870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450217" y="3274891"/>
                  <a:ext cx="726289" cy="40870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Sub>
                          </m:sup>
                        </m:sSubSup>
                      </m:oMath>
                    </m:oMathPara>
                  </a14:m>
                  <a:endParaRPr lang="zh-CN" altLang="en-US" i="1" dirty="0"/>
                </a:p>
              </p:txBody>
            </p:sp>
          </mc:Choice>
          <mc:Fallback xmlns="">
            <p:sp>
              <p:nvSpPr>
                <p:cNvPr id="27" name="矩形 26"/>
                <p:cNvSpPr>
                  <a:spLocks noRot="1" noChangeAspect="1" noMove="1" noResize="1" noEditPoints="1" noAdjustHandles="1" noChangeArrowheads="1" noChangeShapeType="1" noTextEdit="1"/>
                </p:cNvSpPr>
                <p:nvPr/>
              </p:nvSpPr>
              <p:spPr>
                <a:xfrm>
                  <a:off x="2450217" y="3274891"/>
                  <a:ext cx="726289" cy="40870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2962452" y="3274891"/>
                  <a:ext cx="540341" cy="40870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𝑁</m:t>
                                </m:r>
                              </m:sub>
                            </m:sSub>
                          </m:sup>
                        </m:sSubSup>
                      </m:oMath>
                    </m:oMathPara>
                  </a14:m>
                  <a:endParaRPr lang="zh-CN" altLang="en-US" i="1" dirty="0"/>
                </a:p>
              </p:txBody>
            </p:sp>
          </mc:Choice>
          <mc:Fallback xmlns="">
            <p:sp>
              <p:nvSpPr>
                <p:cNvPr id="28" name="矩形 27"/>
                <p:cNvSpPr>
                  <a:spLocks noRot="1" noChangeAspect="1" noMove="1" noResize="1" noEditPoints="1" noAdjustHandles="1" noChangeArrowheads="1" noChangeShapeType="1" noTextEdit="1"/>
                </p:cNvSpPr>
                <p:nvPr/>
              </p:nvSpPr>
              <p:spPr>
                <a:xfrm>
                  <a:off x="2962452" y="3274891"/>
                  <a:ext cx="540341" cy="40870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817587" y="3274891"/>
                  <a:ext cx="726289" cy="41242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𝑢</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Sub>
                          </m:sup>
                        </m:sSubSup>
                      </m:oMath>
                    </m:oMathPara>
                  </a14:m>
                  <a:endParaRPr lang="zh-CN" altLang="en-US" i="1" dirty="0"/>
                </a:p>
              </p:txBody>
            </p:sp>
          </mc:Choice>
          <mc:Fallback xmlns="">
            <p:sp>
              <p:nvSpPr>
                <p:cNvPr id="29" name="矩形 28"/>
                <p:cNvSpPr>
                  <a:spLocks noRot="1" noChangeAspect="1" noMove="1" noResize="1" noEditPoints="1" noAdjustHandles="1" noChangeArrowheads="1" noChangeShapeType="1" noTextEdit="1"/>
                </p:cNvSpPr>
                <p:nvPr/>
              </p:nvSpPr>
              <p:spPr>
                <a:xfrm>
                  <a:off x="3817587" y="3274891"/>
                  <a:ext cx="726289" cy="412421"/>
                </a:xfrm>
                <a:prstGeom prst="rect">
                  <a:avLst/>
                </a:prstGeom>
                <a:blipFill rotWithShape="0">
                  <a:blip r:embed="rId7"/>
                  <a:stretch>
                    <a:fillRect/>
                  </a:stretch>
                </a:blipFill>
              </p:spPr>
              <p:txBody>
                <a:bodyPr/>
                <a:lstStyle/>
                <a:p>
                  <a:r>
                    <a:rPr lang="zh-CN" altLang="en-US">
                      <a:noFill/>
                    </a:rPr>
                    <a:t> </a:t>
                  </a:r>
                </a:p>
              </p:txBody>
            </p:sp>
          </mc:Fallback>
        </mc:AlternateContent>
        <p:sp>
          <p:nvSpPr>
            <p:cNvPr id="21" name="文本框 20"/>
            <p:cNvSpPr txBox="1"/>
            <p:nvPr/>
          </p:nvSpPr>
          <p:spPr>
            <a:xfrm>
              <a:off x="2211915" y="2973398"/>
              <a:ext cx="343364" cy="369332"/>
            </a:xfrm>
            <a:prstGeom prst="rect">
              <a:avLst/>
            </a:prstGeom>
            <a:noFill/>
          </p:spPr>
          <p:txBody>
            <a:bodyPr wrap="none" rtlCol="0">
              <a:spAutoFit/>
            </a:bodyPr>
            <a:lstStyle/>
            <a:p>
              <a:r>
                <a:rPr lang="en-US" altLang="zh-CN" dirty="0"/>
                <a:t>…</a:t>
              </a:r>
              <a:endParaRPr lang="zh-CN" altLang="en-US" dirty="0"/>
            </a:p>
          </p:txBody>
        </p:sp>
        <p:cxnSp>
          <p:nvCxnSpPr>
            <p:cNvPr id="22" name="直接箭头连接符 21"/>
            <p:cNvCxnSpPr>
              <a:stCxn id="15" idx="2"/>
            </p:cNvCxnSpPr>
            <p:nvPr/>
          </p:nvCxnSpPr>
          <p:spPr>
            <a:xfrm>
              <a:off x="3206641" y="2833025"/>
              <a:ext cx="0" cy="2755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165028" y="2970790"/>
              <a:ext cx="343364" cy="369332"/>
            </a:xfrm>
            <a:prstGeom prst="rect">
              <a:avLst/>
            </a:prstGeom>
            <a:noFill/>
          </p:spPr>
          <p:txBody>
            <a:bodyPr wrap="none" rtlCol="0">
              <a:spAutoFit/>
            </a:bodyPr>
            <a:lstStyle/>
            <a:p>
              <a:r>
                <a:rPr lang="en-US" altLang="zh-CN" dirty="0"/>
                <a:t>…</a:t>
              </a:r>
              <a:endParaRPr lang="zh-CN" altLang="en-US" dirty="0"/>
            </a:p>
          </p:txBody>
        </p:sp>
      </p:grpSp>
      <p:sp>
        <p:nvSpPr>
          <p:cNvPr id="24" name="矩形 23"/>
          <p:cNvSpPr/>
          <p:nvPr/>
        </p:nvSpPr>
        <p:spPr>
          <a:xfrm>
            <a:off x="628650" y="4684116"/>
            <a:ext cx="4572000" cy="2031325"/>
          </a:xfrm>
          <a:prstGeom prst="rect">
            <a:avLst/>
          </a:prstGeom>
        </p:spPr>
        <p:txBody>
          <a:bodyPr wrap="square">
            <a:spAutoFit/>
          </a:bodyPr>
          <a:lstStyle/>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上下文选择</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截取同用户交互当前商品前，固定时间段内，最近固定数目的交互商品。防止未来信息泄露到当前。</a:t>
            </a:r>
            <a:endParaRPr lang="en-US" altLang="zh-CN"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无序化处理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用户交互商品序列打乱，丢弃时间序列信息。防止模型仅仅注意最近交互的商品</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115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样本选择</a:t>
            </a:r>
          </a:p>
        </p:txBody>
      </p:sp>
      <p:sp>
        <p:nvSpPr>
          <p:cNvPr id="3" name="内容占位符 2"/>
          <p:cNvSpPr>
            <a:spLocks noGrp="1"/>
          </p:cNvSpPr>
          <p:nvPr>
            <p:ph idx="1"/>
          </p:nvPr>
        </p:nvSpPr>
        <p:spPr>
          <a:xfrm>
            <a:off x="628650" y="1690689"/>
            <a:ext cx="7886700" cy="4351338"/>
          </a:xfrm>
        </p:spPr>
        <p:txBody>
          <a:bodyPr>
            <a:noAutofit/>
          </a:bodyPr>
          <a:lstStyle/>
          <a:p>
            <a:r>
              <a:rPr lang="zh-CN" altLang="en-US" dirty="0"/>
              <a:t>正样本</a:t>
            </a:r>
            <a:r>
              <a:rPr lang="en-US" altLang="zh-CN" dirty="0"/>
              <a:t>——</a:t>
            </a:r>
            <a:r>
              <a:rPr lang="zh-CN" altLang="en-US" dirty="0"/>
              <a:t>点击，加购，下单</a:t>
            </a:r>
            <a:endParaRPr lang="en-US" altLang="zh-CN" dirty="0"/>
          </a:p>
          <a:p>
            <a:pPr lvl="1"/>
            <a:r>
              <a:rPr lang="zh-CN" altLang="en-US" dirty="0"/>
              <a:t>排除异常活跃用户，排除偶然点击行为</a:t>
            </a:r>
            <a:endParaRPr lang="en-US" altLang="zh-CN" dirty="0"/>
          </a:p>
          <a:p>
            <a:pPr lvl="1"/>
            <a:r>
              <a:rPr lang="zh-CN" altLang="en-US" dirty="0"/>
              <a:t>限制每个用户每天的样本数，防止活跃用户主导模型预测</a:t>
            </a:r>
            <a:endParaRPr lang="en-US" altLang="zh-CN" dirty="0"/>
          </a:p>
          <a:p>
            <a:pPr lvl="1"/>
            <a:endParaRPr lang="en-US" altLang="zh-CN" dirty="0"/>
          </a:p>
          <a:p>
            <a:r>
              <a:rPr lang="zh-CN" altLang="en-US" dirty="0"/>
              <a:t>负样本</a:t>
            </a:r>
            <a:r>
              <a:rPr lang="en-US" altLang="zh-CN" dirty="0"/>
              <a:t>——</a:t>
            </a:r>
            <a:r>
              <a:rPr lang="zh-CN" altLang="en-US" dirty="0"/>
              <a:t>负采样</a:t>
            </a:r>
            <a:endParaRPr lang="en-US" altLang="zh-CN" dirty="0"/>
          </a:p>
          <a:p>
            <a:pPr lvl="1"/>
            <a:r>
              <a:rPr lang="zh-CN" altLang="en-US" dirty="0"/>
              <a:t>动机：候选商品数目庞大，训练时预测用户对全部候选商品兴趣不可行</a:t>
            </a:r>
            <a:endParaRPr lang="en-US" altLang="zh-CN" dirty="0"/>
          </a:p>
          <a:p>
            <a:pPr lvl="1"/>
            <a:r>
              <a:rPr lang="zh-CN" altLang="en-US" dirty="0"/>
              <a:t>方法：从当日用户未交互，但其他用户交互过的商品中依据商品被点击的频率采样商品作为负样本</a:t>
            </a:r>
            <a:endParaRPr lang="en-US" altLang="zh-CN" dirty="0"/>
          </a:p>
        </p:txBody>
      </p:sp>
    </p:spTree>
    <p:extLst>
      <p:ext uri="{BB962C8B-B14F-4D97-AF65-F5344CB8AC3E}">
        <p14:creationId xmlns:p14="http://schemas.microsoft.com/office/powerpoint/2010/main" val="21089535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1062</TotalTime>
  <Words>1993</Words>
  <Application>Microsoft Macintosh PowerPoint</Application>
  <PresentationFormat>全屏显示(4:3)</PresentationFormat>
  <Paragraphs>407</Paragraphs>
  <Slides>28</Slides>
  <Notes>6</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黑体</vt:lpstr>
      <vt:lpstr>宋体</vt:lpstr>
      <vt:lpstr>微软雅黑</vt:lpstr>
      <vt:lpstr>Arial</vt:lpstr>
      <vt:lpstr>Calibri</vt:lpstr>
      <vt:lpstr>Cambria Math</vt:lpstr>
      <vt:lpstr>Times New Roman</vt:lpstr>
      <vt:lpstr>Office 主题</vt:lpstr>
      <vt:lpstr>KNN召回介绍</vt:lpstr>
      <vt:lpstr>目录</vt:lpstr>
      <vt:lpstr>1.背景介绍</vt:lpstr>
      <vt:lpstr>推荐系统召回技术</vt:lpstr>
      <vt:lpstr>內积模型向量检索法</vt:lpstr>
      <vt:lpstr>2.KNN模型</vt:lpstr>
      <vt:lpstr>KNN召回模型</vt:lpstr>
      <vt:lpstr>主要特征</vt:lpstr>
      <vt:lpstr>样本选择</vt:lpstr>
      <vt:lpstr>模型结构</vt:lpstr>
      <vt:lpstr>特征处理</vt:lpstr>
      <vt:lpstr>用户侧模型</vt:lpstr>
      <vt:lpstr>商品侧模型</vt:lpstr>
      <vt:lpstr>预测兴趣</vt:lpstr>
      <vt:lpstr>4.模型训练</vt:lpstr>
      <vt:lpstr>点击KNN模型</vt:lpstr>
      <vt:lpstr>点击KNN模型</vt:lpstr>
      <vt:lpstr>点击KNN特征明细</vt:lpstr>
      <vt:lpstr>订单KNN模型</vt:lpstr>
      <vt:lpstr>订单KNN模型</vt:lpstr>
      <vt:lpstr>订单KNN特征明细</vt:lpstr>
      <vt:lpstr>3.线上服务</vt:lpstr>
      <vt:lpstr>线上服务概览</vt:lpstr>
      <vt:lpstr>线上服务概览</vt:lpstr>
      <vt:lpstr>KNN线上检索流程</vt:lpstr>
      <vt:lpstr>KNN索引建库</vt:lpstr>
      <vt:lpstr>6.未来展望</vt:lpstr>
      <vt:lpstr>KNN目前存在问题</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huangxuxuan</dc:creator>
  <cp:lastModifiedBy>崔宁</cp:lastModifiedBy>
  <cp:revision>97</cp:revision>
  <dcterms:created xsi:type="dcterms:W3CDTF">2019-08-28T02:53:53Z</dcterms:created>
  <dcterms:modified xsi:type="dcterms:W3CDTF">2022-02-21T12:27:35Z</dcterms:modified>
</cp:coreProperties>
</file>