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3"/>
    <p:sldId id="259" r:id="rId4"/>
    <p:sldId id="267" r:id="rId5"/>
    <p:sldId id="270" r:id="rId6"/>
    <p:sldId id="260" r:id="rId7"/>
    <p:sldId id="271" r:id="rId8"/>
    <p:sldId id="272" r:id="rId9"/>
    <p:sldId id="273" r:id="rId10"/>
    <p:sldId id="274" r:id="rId11"/>
    <p:sldId id="284" r:id="rId12"/>
    <p:sldId id="283" r:id="rId13"/>
    <p:sldId id="285" r:id="rId14"/>
    <p:sldId id="268" r:id="rId15"/>
    <p:sldId id="261" r:id="rId16"/>
    <p:sldId id="262" r:id="rId17"/>
    <p:sldId id="263" r:id="rId18"/>
    <p:sldId id="266" r:id="rId19"/>
    <p:sldId id="269" r:id="rId20"/>
    <p:sldId id="26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60"/>
  </p:normalViewPr>
  <p:slideViewPr>
    <p:cSldViewPr snapToGrid="0">
      <p:cViewPr varScale="1">
        <p:scale>
          <a:sx n="66" d="100"/>
          <a:sy n="66" d="100"/>
        </p:scale>
        <p:origin x="-1530" y="-96"/>
      </p:cViewPr>
      <p:guideLst>
        <p:guide orient="horz" pos="2183"/>
        <p:guide pos="2837"/>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25400" y="1985607"/>
            <a:ext cx="9351440" cy="2676714"/>
            <a:chOff x="1130606" y="1477567"/>
            <a:chExt cx="6157780" cy="2100013"/>
          </a:xfrm>
        </p:grpSpPr>
        <p:sp>
          <p:nvSpPr>
            <p:cNvPr id="21" name="填充层"/>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itchFamily="34" charset="-122"/>
                <a:ea typeface="微软雅黑" pitchFamily="34" charset="-122"/>
              </a:rPr>
              <a:t>姓   名</a:t>
            </a:r>
            <a:endParaRPr lang="zh-CN" altLang="en-US" b="1" dirty="0">
              <a:solidFill>
                <a:srgbClr val="287ED3"/>
              </a:solidFill>
              <a:latin typeface="微软雅黑" pitchFamily="34" charset="-122"/>
              <a:ea typeface="微软雅黑"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itchFamily="34" charset="-122"/>
                <a:ea typeface="微软雅黑" pitchFamily="34" charset="-122"/>
              </a:rPr>
              <a:t>导   师</a:t>
            </a:r>
            <a:endParaRPr lang="zh-CN" altLang="en-US" b="1" dirty="0">
              <a:solidFill>
                <a:srgbClr val="287ED3"/>
              </a:solidFill>
              <a:latin typeface="微软雅黑" pitchFamily="34" charset="-122"/>
              <a:ea typeface="微软雅黑"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868680" cy="384810"/>
          </a:xfrm>
          <a:prstGeom prst="rect">
            <a:avLst/>
          </a:prstGeom>
          <a:noFill/>
        </p:spPr>
        <p:txBody>
          <a:bodyPr wrap="none" rtlCol="0">
            <a:spAutoFit/>
          </a:bodyPr>
          <a:lstStyle/>
          <a:p>
            <a:r>
              <a:rPr lang="zh-CN" altLang="en-US" dirty="0">
                <a:latin typeface="微软雅黑" pitchFamily="34" charset="-122"/>
                <a:ea typeface="微软雅黑" pitchFamily="34" charset="-122"/>
              </a:rPr>
              <a:t>崔正阳</a:t>
            </a:r>
            <a:endParaRPr lang="zh-CN" altLang="en-US" dirty="0">
              <a:latin typeface="微软雅黑" pitchFamily="34" charset="-122"/>
              <a:ea typeface="微软雅黑" pitchFamily="34" charset="-122"/>
            </a:endParaRPr>
          </a:p>
        </p:txBody>
      </p:sp>
      <p:sp>
        <p:nvSpPr>
          <p:cNvPr id="32" name="文本框 31"/>
          <p:cNvSpPr txBox="1"/>
          <p:nvPr/>
        </p:nvSpPr>
        <p:spPr>
          <a:xfrm>
            <a:off x="6012607" y="5347650"/>
            <a:ext cx="868680" cy="365760"/>
          </a:xfrm>
          <a:prstGeom prst="rect">
            <a:avLst/>
          </a:prstGeom>
          <a:noFill/>
        </p:spPr>
        <p:txBody>
          <a:bodyPr wrap="none" rtlCol="0">
            <a:spAutoFit/>
          </a:bodyPr>
          <a:lstStyle/>
          <a:p>
            <a:r>
              <a:rPr lang="zh-CN" b="1"/>
              <a:t>刘小锋</a:t>
            </a:r>
            <a:endParaRPr lang="zh-CN" b="1"/>
          </a:p>
        </p:txBody>
      </p:sp>
      <p:sp>
        <p:nvSpPr>
          <p:cNvPr id="33" name="文本框 32"/>
          <p:cNvSpPr txBox="1"/>
          <p:nvPr/>
        </p:nvSpPr>
        <p:spPr>
          <a:xfrm>
            <a:off x="1687675" y="2763954"/>
            <a:ext cx="6229350" cy="483235"/>
          </a:xfrm>
          <a:prstGeom prst="rect">
            <a:avLst/>
          </a:prstGeom>
          <a:noFill/>
        </p:spPr>
        <p:txBody>
          <a:bodyPr wrap="square" rtlCol="0">
            <a:spAutoFit/>
          </a:bodyPr>
          <a:lstStyle/>
          <a:p>
            <a:r>
              <a:rPr sz="2400" b="1" dirty="0" smtClean="0">
                <a:solidFill>
                  <a:schemeClr val="bg1"/>
                </a:solidFill>
                <a:latin typeface="微软雅黑" pitchFamily="34" charset="-122"/>
                <a:ea typeface="微软雅黑" pitchFamily="34" charset="-122"/>
              </a:rPr>
              <a:t>基于Web的预付费管理系统的设计与实现</a:t>
            </a:r>
            <a:endParaRPr sz="2400" b="1" dirty="0" smtClean="0">
              <a:solidFill>
                <a:schemeClr val="bg1"/>
              </a:solidFill>
              <a:latin typeface="微软雅黑" pitchFamily="34" charset="-122"/>
              <a:ea typeface="微软雅黑"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3938504" y="13328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2"/>
          <a:srcRect l="5006" t="15371" r="5006" b="15897"/>
          <a:stretch>
            <a:fillRect/>
          </a:stretch>
        </p:blipFill>
        <p:spPr>
          <a:xfrm>
            <a:off x="3837305" y="10795"/>
            <a:ext cx="1323975" cy="1223010"/>
          </a:xfrm>
          <a:prstGeom prst="ellipse">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000" fill="hold"/>
                                        <p:tgtEl>
                                          <p:spTgt spid="31"/>
                                        </p:tgtEl>
                                        <p:attrNameLst>
                                          <p:attrName>ppt_x</p:attrName>
                                        </p:attrNameLst>
                                      </p:cBhvr>
                                      <p:tavLst>
                                        <p:tav tm="0">
                                          <p:val>
                                            <p:strVal val="#ppt_x"/>
                                          </p:val>
                                        </p:tav>
                                        <p:tav tm="100000">
                                          <p:val>
                                            <p:strVal val="#ppt_x"/>
                                          </p:val>
                                        </p:tav>
                                      </p:tavLst>
                                    </p:anim>
                                    <p:anim calcmode="lin" valueType="num">
                                      <p:cBhvr additive="base">
                                        <p:cTn id="12" dur="10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000" fill="hold"/>
                                        <p:tgtEl>
                                          <p:spTgt spid="32"/>
                                        </p:tgtEl>
                                        <p:attrNameLst>
                                          <p:attrName>ppt_x</p:attrName>
                                        </p:attrNameLst>
                                      </p:cBhvr>
                                      <p:tavLst>
                                        <p:tav tm="0">
                                          <p:val>
                                            <p:strVal val="#ppt_x"/>
                                          </p:val>
                                        </p:tav>
                                        <p:tav tm="100000">
                                          <p:val>
                                            <p:strVal val="#ppt_x"/>
                                          </p:val>
                                        </p:tav>
                                      </p:tavLst>
                                    </p:anim>
                                    <p:anim calcmode="lin" valueType="num">
                                      <p:cBhvr additive="base">
                                        <p:cTn id="16" dur="2000" fill="hold"/>
                                        <p:tgtEl>
                                          <p:spTgt spid="32"/>
                                        </p:tgtEl>
                                        <p:attrNameLst>
                                          <p:attrName>ppt_y</p:attrName>
                                        </p:attrNameLst>
                                      </p:cBhvr>
                                      <p:tavLst>
                                        <p:tav tm="0">
                                          <p:val>
                                            <p:strVal val="1+#ppt_h/2"/>
                                          </p:val>
                                        </p:tav>
                                        <p:tav tm="100000">
                                          <p:val>
                                            <p:strVal val="#ppt_y"/>
                                          </p:val>
                                        </p:tav>
                                      </p:tavLst>
                                    </p:anim>
                                  </p:childTnLst>
                                </p:cTn>
                              </p:par>
                              <p:par>
                                <p:cTn id="17" presetID="5" presetClass="entr" presetSubtype="5"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3</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smtClean="0">
                <a:latin typeface="微软雅黑" pitchFamily="34" charset="-122"/>
                <a:ea typeface="微软雅黑" pitchFamily="34" charset="-122"/>
                <a:sym typeface="+mn-ea"/>
              </a:rPr>
              <a:t>系统需求分析</a:t>
            </a:r>
            <a:endParaRPr lang="zh-CN" altLang="en-US" sz="3600" b="1" dirty="0">
              <a:latin typeface="微软雅黑" pitchFamily="34" charset="-122"/>
              <a:ea typeface="微软雅黑" pitchFamily="34" charset="-122"/>
            </a:endParaRPr>
          </a:p>
        </p:txBody>
      </p:sp>
      <p:pic>
        <p:nvPicPr>
          <p:cNvPr id="6" name="图片 1"/>
          <p:cNvPicPr>
            <a:picLocks noChangeAspect="1"/>
          </p:cNvPicPr>
          <p:nvPr/>
        </p:nvPicPr>
        <p:blipFill>
          <a:blip r:embed="rId1"/>
          <a:srcRect/>
          <a:stretch>
            <a:fillRect/>
          </a:stretch>
        </p:blipFill>
        <p:spPr>
          <a:xfrm>
            <a:off x="1824990" y="1535430"/>
            <a:ext cx="5476875" cy="3402965"/>
          </a:xfrm>
          <a:prstGeom prst="rect">
            <a:avLst/>
          </a:prstGeom>
          <a:noFill/>
          <a:ln w="9525">
            <a:noFill/>
            <a:miter/>
          </a:ln>
        </p:spPr>
      </p:pic>
      <p:sp>
        <p:nvSpPr>
          <p:cNvPr id="7" name="文本框 6"/>
          <p:cNvSpPr txBox="1"/>
          <p:nvPr/>
        </p:nvSpPr>
        <p:spPr>
          <a:xfrm>
            <a:off x="845820" y="4897755"/>
            <a:ext cx="7787005" cy="1737360"/>
          </a:xfrm>
          <a:prstGeom prst="rect">
            <a:avLst/>
          </a:prstGeom>
          <a:noFill/>
        </p:spPr>
        <p:txBody>
          <a:bodyPr wrap="square" rtlCol="0">
            <a:spAutoFit/>
          </a:bodyPr>
          <a:p>
            <a:r>
              <a:rPr lang="zh-CN" altLang="en-US"/>
              <a:t>普通操作员在通过身份验证的前提条件下，可以可以根据自己所拥有的角色中包含的权限进行具体的功能操作，完成他权限以内的工作，一般包括，对自己本身管辖范围内的开户，销户，退电，售点，总清，执行换表的业务，并且可以根据情况在远端对用户的电表进行拉合闸的操作，可以查看管辖范围内的各种数据记录和统计报表，结束后，系统会对其操作进行记录以方便以后进行查询。</a:t>
            </a:r>
            <a:endParaRPr lang="zh-CN" altLang="en-US"/>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3</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smtClean="0">
                <a:latin typeface="微软雅黑" pitchFamily="34" charset="-122"/>
                <a:ea typeface="微软雅黑" pitchFamily="34" charset="-122"/>
                <a:sym typeface="+mn-ea"/>
              </a:rPr>
              <a:t>系统需求分析</a:t>
            </a:r>
            <a:endParaRPr lang="zh-CN" altLang="en-US" sz="3600" b="1" dirty="0">
              <a:latin typeface="微软雅黑" pitchFamily="34" charset="-122"/>
              <a:ea typeface="微软雅黑" pitchFamily="34" charset="-122"/>
            </a:endParaRPr>
          </a:p>
        </p:txBody>
      </p:sp>
      <p:pic>
        <p:nvPicPr>
          <p:cNvPr id="7" name="图片 6" descr="阿斯蒂芬"/>
          <p:cNvPicPr>
            <a:picLocks noChangeAspect="1"/>
          </p:cNvPicPr>
          <p:nvPr/>
        </p:nvPicPr>
        <p:blipFill>
          <a:blip r:embed="rId1"/>
          <a:srcRect/>
          <a:stretch>
            <a:fillRect/>
          </a:stretch>
        </p:blipFill>
        <p:spPr>
          <a:xfrm>
            <a:off x="2051685" y="1383030"/>
            <a:ext cx="4134485" cy="3515360"/>
          </a:xfrm>
          <a:prstGeom prst="rect">
            <a:avLst/>
          </a:prstGeom>
        </p:spPr>
      </p:pic>
      <p:sp>
        <p:nvSpPr>
          <p:cNvPr id="100" name="文本框 99"/>
          <p:cNvSpPr txBox="1"/>
          <p:nvPr/>
        </p:nvSpPr>
        <p:spPr>
          <a:xfrm>
            <a:off x="715645" y="5380990"/>
            <a:ext cx="7920355" cy="914400"/>
          </a:xfrm>
          <a:prstGeom prst="rect">
            <a:avLst/>
          </a:prstGeom>
          <a:noFill/>
          <a:ln w="9525">
            <a:noFill/>
            <a:miter/>
          </a:ln>
        </p:spPr>
        <p:txBody>
          <a:bodyPr wrap="square">
            <a:spAutoFit/>
          </a:bodyPr>
          <a:p>
            <a:pPr marL="0" algn="l"/>
            <a:r>
              <a:rPr lang="zh-CN" altLang="en-US" sz="1800">
                <a:sym typeface="+mn-ea"/>
              </a:rPr>
              <a:t>普通电表用户所具有的权限比较简单，他在通过系统的登陆验证以后可以查看自己的用户信息，并有权利对其进行编辑，同时用户可以查看自己在过去两个月或72小时内的用电情况。</a:t>
            </a:r>
            <a:endParaRPr lang="zh-CN" altLang="en-US" sz="1800">
              <a:sym typeface="+mn-ea"/>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9254" y="191523"/>
            <a:ext cx="1741269" cy="1087884"/>
            <a:chOff x="429349" y="294657"/>
            <a:chExt cx="1910403" cy="1411094"/>
          </a:xfrm>
        </p:grpSpPr>
        <p:sp>
          <p:nvSpPr>
            <p:cNvPr id="20" name="填充层"/>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lstStyle/>
            <a:p>
              <a:pPr algn="r"/>
              <a:r>
                <a:rPr lang="zh-CN" altLang="en-US" sz="4000" b="1" dirty="0">
                  <a:latin typeface="微软雅黑" pitchFamily="34" charset="-122"/>
                  <a:ea typeface="微软雅黑" pitchFamily="34" charset="-122"/>
                </a:rPr>
                <a:t>目录</a:t>
              </a:r>
            </a:p>
          </p:txBody>
        </p:sp>
        <p:pic>
          <p:nvPicPr>
            <p:cNvPr id="21" name="图片 20"/>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835275" y="62801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70973" y="42799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835910" y="164211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70973" y="144212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835910" y="2656205"/>
            <a:ext cx="551878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70973" y="245625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818765" y="3662045"/>
            <a:ext cx="55511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70973" y="3470383"/>
            <a:ext cx="911788" cy="911788"/>
          </a:xfrm>
          <a:prstGeom prst="ellipse">
            <a:avLst/>
          </a:prstGeom>
          <a:solidFill>
            <a:schemeClr val="bg2"/>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630930" y="622274"/>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41" name="文本框 40"/>
          <p:cNvSpPr txBox="1"/>
          <p:nvPr/>
        </p:nvSpPr>
        <p:spPr>
          <a:xfrm>
            <a:off x="3630930" y="1629451"/>
            <a:ext cx="317500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42" name="文本框 41"/>
          <p:cNvSpPr txBox="1"/>
          <p:nvPr/>
        </p:nvSpPr>
        <p:spPr>
          <a:xfrm>
            <a:off x="3533140" y="2595245"/>
            <a:ext cx="427736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43" name="文本框 42"/>
          <p:cNvSpPr txBox="1"/>
          <p:nvPr/>
        </p:nvSpPr>
        <p:spPr>
          <a:xfrm>
            <a:off x="3630930" y="3643805"/>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2" name="矩形 1"/>
          <p:cNvSpPr/>
          <p:nvPr/>
        </p:nvSpPr>
        <p:spPr>
          <a:xfrm>
            <a:off x="2839720" y="4760595"/>
            <a:ext cx="556831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183038" y="456067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5</a:t>
            </a:r>
            <a:endParaRPr lang="en-US" sz="4400" b="1" dirty="0">
              <a:solidFill>
                <a:srgbClr val="287ED3"/>
              </a:solidFill>
            </a:endParaRPr>
          </a:p>
        </p:txBody>
      </p:sp>
      <p:sp>
        <p:nvSpPr>
          <p:cNvPr id="4" name="文本框 3"/>
          <p:cNvSpPr txBox="1"/>
          <p:nvPr/>
        </p:nvSpPr>
        <p:spPr>
          <a:xfrm>
            <a:off x="3642995" y="473410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5" name="矩形 4"/>
          <p:cNvSpPr/>
          <p:nvPr/>
        </p:nvSpPr>
        <p:spPr>
          <a:xfrm>
            <a:off x="2859405" y="5826125"/>
            <a:ext cx="55022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194468" y="562620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6</a:t>
            </a:r>
            <a:endParaRPr lang="en-US" sz="4400" b="1" dirty="0">
              <a:solidFill>
                <a:srgbClr val="287ED3"/>
              </a:solidFill>
            </a:endParaRPr>
          </a:p>
        </p:txBody>
      </p:sp>
      <p:sp>
        <p:nvSpPr>
          <p:cNvPr id="7" name="文本框 6"/>
          <p:cNvSpPr txBox="1"/>
          <p:nvPr/>
        </p:nvSpPr>
        <p:spPr>
          <a:xfrm>
            <a:off x="3654425" y="579963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
        <p:nvSpPr>
          <p:cNvPr id="8" name="椭圆 7"/>
          <p:cNvSpPr/>
          <p:nvPr/>
        </p:nvSpPr>
        <p:spPr>
          <a:xfrm>
            <a:off x="2174783" y="3465938"/>
            <a:ext cx="911788" cy="911788"/>
          </a:xfrm>
          <a:prstGeom prst="ellipse">
            <a:avLst/>
          </a:prstGeom>
          <a:solidFill>
            <a:srgbClr val="FF0000"/>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4</a:t>
            </a:r>
            <a:endParaRPr lang="zh-CN" altLang="en-US" sz="4400" b="1" dirty="0">
              <a:solidFill>
                <a:srgbClr val="287ED3"/>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2</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a:latin typeface="微软雅黑" pitchFamily="34" charset="-122"/>
                <a:ea typeface="微软雅黑" pitchFamily="34" charset="-122"/>
                <a:sym typeface="+mn-ea"/>
              </a:rPr>
              <a:t> </a:t>
            </a:r>
            <a:endParaRPr lang="en-US" altLang="zh-CN" sz="3600" b="1" dirty="0">
              <a:latin typeface="微软雅黑" pitchFamily="34" charset="-122"/>
              <a:ea typeface="微软雅黑" pitchFamily="34" charset="-122"/>
              <a:sym typeface="+mn-ea"/>
            </a:endParaRPr>
          </a:p>
        </p:txBody>
      </p:sp>
      <p:sp>
        <p:nvSpPr>
          <p:cNvPr id="29" name="矩形 28"/>
          <p:cNvSpPr/>
          <p:nvPr/>
        </p:nvSpPr>
        <p:spPr>
          <a:xfrm>
            <a:off x="3143250" y="3643313"/>
            <a:ext cx="4572000" cy="1500188"/>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0" name="圆角矩形 29"/>
          <p:cNvSpPr/>
          <p:nvPr/>
        </p:nvSpPr>
        <p:spPr>
          <a:xfrm>
            <a:off x="3214688" y="3714750"/>
            <a:ext cx="3214688" cy="285750"/>
          </a:xfrm>
          <a:prstGeom prst="round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1" name="矩形 30"/>
          <p:cNvSpPr/>
          <p:nvPr/>
        </p:nvSpPr>
        <p:spPr>
          <a:xfrm>
            <a:off x="3071813" y="1500188"/>
            <a:ext cx="4572000" cy="1500188"/>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2" name="圆角矩形 31"/>
          <p:cNvSpPr/>
          <p:nvPr/>
        </p:nvSpPr>
        <p:spPr>
          <a:xfrm>
            <a:off x="3143250" y="1571625"/>
            <a:ext cx="3214688" cy="285750"/>
          </a:xfrm>
          <a:prstGeom prst="round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3" name="流程图: 顺序访问存储器 32"/>
          <p:cNvSpPr/>
          <p:nvPr/>
        </p:nvSpPr>
        <p:spPr>
          <a:xfrm>
            <a:off x="1428750" y="1500188"/>
            <a:ext cx="1500188" cy="1500188"/>
          </a:xfrm>
          <a:prstGeom prst="flowChartMagneticTape">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4" name="流程图: 顺序访问存储器 33"/>
          <p:cNvSpPr/>
          <p:nvPr/>
        </p:nvSpPr>
        <p:spPr>
          <a:xfrm>
            <a:off x="1500188" y="3643313"/>
            <a:ext cx="1500188" cy="1500188"/>
          </a:xfrm>
          <a:prstGeom prst="flowChartMagneticTape">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5" name="矩形 12"/>
          <p:cNvSpPr/>
          <p:nvPr/>
        </p:nvSpPr>
        <p:spPr>
          <a:xfrm>
            <a:off x="1749425" y="4286250"/>
            <a:ext cx="1108075" cy="369888"/>
          </a:xfrm>
          <a:prstGeom prst="rect">
            <a:avLst/>
          </a:prstGeom>
          <a:solidFill>
            <a:srgbClr val="287ED3"/>
          </a:solidFill>
          <a:ln w="9525">
            <a:noFill/>
            <a:miter/>
          </a:ln>
        </p:spPr>
        <p:txBody>
          <a:bodyPr wrap="none">
            <a:spAutoFit/>
          </a:bodyPr>
          <a:p>
            <a:pPr lvl="0" eaLnBrk="1" hangingPunct="1"/>
            <a:r>
              <a:rPr lang="zh-CN" altLang="en-US" dirty="0">
                <a:latin typeface="微软雅黑" pitchFamily="34" charset="-122"/>
                <a:ea typeface="微软雅黑" pitchFamily="34" charset="-122"/>
              </a:rPr>
              <a:t>地区现状</a:t>
            </a:r>
            <a:endParaRPr lang="zh-CN" altLang="en-US" dirty="0">
              <a:latin typeface="微软雅黑" pitchFamily="34" charset="-122"/>
              <a:ea typeface="微软雅黑" pitchFamily="34" charset="-122"/>
            </a:endParaRPr>
          </a:p>
        </p:txBody>
      </p:sp>
      <p:sp>
        <p:nvSpPr>
          <p:cNvPr id="36" name="矩形 13"/>
          <p:cNvSpPr/>
          <p:nvPr/>
        </p:nvSpPr>
        <p:spPr>
          <a:xfrm>
            <a:off x="3095625" y="1581150"/>
            <a:ext cx="3262313" cy="276225"/>
          </a:xfrm>
          <a:prstGeom prst="rect">
            <a:avLst/>
          </a:prstGeom>
          <a:solidFill>
            <a:srgbClr val="287ED3"/>
          </a:solidFill>
          <a:ln w="9525">
            <a:noFill/>
            <a:miter/>
          </a:ln>
        </p:spPr>
        <p:txBody>
          <a:bodyPr wrap="none">
            <a:spAutoFit/>
          </a:bodyPr>
          <a:p>
            <a:pPr lvl="0" eaLnBrk="1" hangingPunct="1"/>
            <a:r>
              <a:rPr lang="zh-CN" altLang="en-US" sz="1200" dirty="0">
                <a:latin typeface="微软雅黑" pitchFamily="34" charset="-122"/>
                <a:ea typeface="微软雅黑" pitchFamily="34" charset="-122"/>
              </a:rPr>
              <a:t>综合行业的发展现状，发展趋势及存在的问题</a:t>
            </a:r>
            <a:endParaRPr lang="zh-CN" altLang="en-US" sz="1200" dirty="0">
              <a:latin typeface="微软雅黑" pitchFamily="34" charset="-122"/>
              <a:ea typeface="微软雅黑" pitchFamily="34" charset="-122"/>
            </a:endParaRPr>
          </a:p>
        </p:txBody>
      </p:sp>
      <p:sp>
        <p:nvSpPr>
          <p:cNvPr id="37" name="矩形 14"/>
          <p:cNvSpPr/>
          <p:nvPr/>
        </p:nvSpPr>
        <p:spPr>
          <a:xfrm>
            <a:off x="3143250" y="2071688"/>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38" name="矩形 15"/>
          <p:cNvSpPr/>
          <p:nvPr/>
        </p:nvSpPr>
        <p:spPr>
          <a:xfrm>
            <a:off x="1643063" y="2071688"/>
            <a:ext cx="1108075" cy="369887"/>
          </a:xfrm>
          <a:prstGeom prst="rect">
            <a:avLst/>
          </a:prstGeom>
          <a:solidFill>
            <a:srgbClr val="287ED3"/>
          </a:solidFill>
          <a:ln w="9525">
            <a:noFill/>
            <a:miter/>
          </a:ln>
        </p:spPr>
        <p:txBody>
          <a:bodyPr wrap="none">
            <a:spAutoFit/>
          </a:bodyPr>
          <a:p>
            <a:pPr lvl="0" eaLnBrk="1" hangingPunct="1"/>
            <a:r>
              <a:rPr lang="zh-CN" altLang="en-US" dirty="0">
                <a:latin typeface="微软雅黑" pitchFamily="34" charset="-122"/>
                <a:ea typeface="微软雅黑" pitchFamily="34" charset="-122"/>
              </a:rPr>
              <a:t>行业现状</a:t>
            </a:r>
            <a:endParaRPr lang="zh-CN" altLang="en-US" dirty="0">
              <a:latin typeface="微软雅黑" pitchFamily="34" charset="-122"/>
              <a:ea typeface="微软雅黑" pitchFamily="34" charset="-122"/>
            </a:endParaRPr>
          </a:p>
        </p:txBody>
      </p:sp>
      <p:cxnSp>
        <p:nvCxnSpPr>
          <p:cNvPr id="39" name="直接连接符 38"/>
          <p:cNvCxnSpPr/>
          <p:nvPr/>
        </p:nvCxnSpPr>
        <p:spPr>
          <a:xfrm>
            <a:off x="1428750" y="3357563"/>
            <a:ext cx="6215063" cy="1588"/>
          </a:xfrm>
          <a:prstGeom prst="line">
            <a:avLst/>
          </a:prstGeom>
          <a:solidFill>
            <a:srgbClr val="287ED3"/>
          </a:solidFill>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矩形 13"/>
          <p:cNvSpPr/>
          <p:nvPr/>
        </p:nvSpPr>
        <p:spPr>
          <a:xfrm>
            <a:off x="3214688" y="3714750"/>
            <a:ext cx="2338387" cy="276225"/>
          </a:xfrm>
          <a:prstGeom prst="rect">
            <a:avLst/>
          </a:prstGeom>
          <a:solidFill>
            <a:srgbClr val="287ED3"/>
          </a:solidFill>
          <a:ln w="9525">
            <a:noFill/>
            <a:miter/>
          </a:ln>
        </p:spPr>
        <p:txBody>
          <a:bodyPr wrap="none">
            <a:spAutoFit/>
          </a:bodyPr>
          <a:p>
            <a:pPr lvl="0" eaLnBrk="1" hangingPunct="1"/>
            <a:r>
              <a:rPr lang="zh-CN" altLang="en-US" sz="1200" dirty="0">
                <a:latin typeface="微软雅黑" pitchFamily="34" charset="-122"/>
                <a:ea typeface="微软雅黑" pitchFamily="34" charset="-122"/>
              </a:rPr>
              <a:t>综合该行业在本地区的实际情况</a:t>
            </a:r>
            <a:endParaRPr lang="zh-CN" altLang="en-US" sz="1200" dirty="0">
              <a:latin typeface="微软雅黑" pitchFamily="34" charset="-122"/>
              <a:ea typeface="微软雅黑" pitchFamily="34" charset="-122"/>
            </a:endParaRPr>
          </a:p>
        </p:txBody>
      </p:sp>
      <p:sp>
        <p:nvSpPr>
          <p:cNvPr id="41" name="矩形 14"/>
          <p:cNvSpPr/>
          <p:nvPr/>
        </p:nvSpPr>
        <p:spPr>
          <a:xfrm>
            <a:off x="3143250" y="2357438"/>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42" name="矩形 14"/>
          <p:cNvSpPr/>
          <p:nvPr/>
        </p:nvSpPr>
        <p:spPr>
          <a:xfrm>
            <a:off x="3143250" y="2627313"/>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43" name="矩形 14"/>
          <p:cNvSpPr/>
          <p:nvPr/>
        </p:nvSpPr>
        <p:spPr>
          <a:xfrm>
            <a:off x="4122738" y="2071688"/>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44" name="矩形 14"/>
          <p:cNvSpPr/>
          <p:nvPr/>
        </p:nvSpPr>
        <p:spPr>
          <a:xfrm>
            <a:off x="4122738" y="2357438"/>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45" name="矩形 14"/>
          <p:cNvSpPr/>
          <p:nvPr/>
        </p:nvSpPr>
        <p:spPr>
          <a:xfrm>
            <a:off x="4122738" y="2627313"/>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49" name="矩形 14"/>
          <p:cNvSpPr/>
          <p:nvPr/>
        </p:nvSpPr>
        <p:spPr>
          <a:xfrm>
            <a:off x="5072063" y="2071688"/>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0" name="矩形 14"/>
          <p:cNvSpPr/>
          <p:nvPr/>
        </p:nvSpPr>
        <p:spPr>
          <a:xfrm>
            <a:off x="5072063" y="2357438"/>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1" name="矩形 14"/>
          <p:cNvSpPr/>
          <p:nvPr/>
        </p:nvSpPr>
        <p:spPr>
          <a:xfrm>
            <a:off x="5072063" y="2627313"/>
            <a:ext cx="877887"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2" name="矩形 14"/>
          <p:cNvSpPr/>
          <p:nvPr/>
        </p:nvSpPr>
        <p:spPr>
          <a:xfrm>
            <a:off x="6051550" y="2071688"/>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3" name="矩形 14"/>
          <p:cNvSpPr/>
          <p:nvPr/>
        </p:nvSpPr>
        <p:spPr>
          <a:xfrm>
            <a:off x="6051550" y="2357438"/>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4" name="矩形 14"/>
          <p:cNvSpPr/>
          <p:nvPr/>
        </p:nvSpPr>
        <p:spPr>
          <a:xfrm>
            <a:off x="6051550" y="2627313"/>
            <a:ext cx="877888" cy="230187"/>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5" name="矩形 14"/>
          <p:cNvSpPr/>
          <p:nvPr/>
        </p:nvSpPr>
        <p:spPr>
          <a:xfrm>
            <a:off x="3235325" y="4143375"/>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6" name="矩形 14"/>
          <p:cNvSpPr/>
          <p:nvPr/>
        </p:nvSpPr>
        <p:spPr>
          <a:xfrm>
            <a:off x="3235325" y="4429125"/>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7" name="矩形 14"/>
          <p:cNvSpPr/>
          <p:nvPr/>
        </p:nvSpPr>
        <p:spPr>
          <a:xfrm>
            <a:off x="3235325" y="4699000"/>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8" name="矩形 14"/>
          <p:cNvSpPr/>
          <p:nvPr/>
        </p:nvSpPr>
        <p:spPr>
          <a:xfrm>
            <a:off x="4214813" y="4143375"/>
            <a:ext cx="877887"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59" name="矩形 14"/>
          <p:cNvSpPr/>
          <p:nvPr/>
        </p:nvSpPr>
        <p:spPr>
          <a:xfrm>
            <a:off x="4214813" y="4429125"/>
            <a:ext cx="877887"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0" name="矩形 14"/>
          <p:cNvSpPr/>
          <p:nvPr/>
        </p:nvSpPr>
        <p:spPr>
          <a:xfrm>
            <a:off x="4214813" y="4699000"/>
            <a:ext cx="877887"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1" name="矩形 14"/>
          <p:cNvSpPr/>
          <p:nvPr/>
        </p:nvSpPr>
        <p:spPr>
          <a:xfrm>
            <a:off x="5164138" y="4143375"/>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2" name="矩形 14"/>
          <p:cNvSpPr/>
          <p:nvPr/>
        </p:nvSpPr>
        <p:spPr>
          <a:xfrm>
            <a:off x="5164138" y="4429125"/>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3" name="矩形 14"/>
          <p:cNvSpPr/>
          <p:nvPr/>
        </p:nvSpPr>
        <p:spPr>
          <a:xfrm>
            <a:off x="5164138" y="4699000"/>
            <a:ext cx="876300"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4" name="矩形 14"/>
          <p:cNvSpPr/>
          <p:nvPr/>
        </p:nvSpPr>
        <p:spPr>
          <a:xfrm>
            <a:off x="6143625" y="4143375"/>
            <a:ext cx="877888"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5" name="矩形 14"/>
          <p:cNvSpPr/>
          <p:nvPr/>
        </p:nvSpPr>
        <p:spPr>
          <a:xfrm>
            <a:off x="6143625" y="4429125"/>
            <a:ext cx="877888"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
        <p:nvSpPr>
          <p:cNvPr id="66" name="矩形 14"/>
          <p:cNvSpPr/>
          <p:nvPr/>
        </p:nvSpPr>
        <p:spPr>
          <a:xfrm>
            <a:off x="6143625" y="4699000"/>
            <a:ext cx="877888" cy="230188"/>
          </a:xfrm>
          <a:prstGeom prst="rect">
            <a:avLst/>
          </a:prstGeom>
          <a:solidFill>
            <a:srgbClr val="287ED3"/>
          </a:solidFill>
          <a:ln w="9525">
            <a:noFill/>
            <a:miter/>
          </a:ln>
        </p:spPr>
        <p:txBody>
          <a:bodyPr wrap="none">
            <a:spAutoFit/>
          </a:bodyPr>
          <a:p>
            <a:pPr lvl="0" eaLnBrk="1" hangingPunct="1"/>
            <a:r>
              <a:rPr lang="zh-CN" altLang="en-US" sz="900" dirty="0">
                <a:latin typeface="微软雅黑" pitchFamily="34" charset="-122"/>
                <a:ea typeface="微软雅黑" pitchFamily="34" charset="-122"/>
              </a:rPr>
              <a:t>点击添加文本</a:t>
            </a:r>
            <a:endParaRPr lang="zh-CN" altLang="en-US" sz="900" dirty="0">
              <a:latin typeface="微软雅黑" pitchFamily="34" charset="-122"/>
              <a:ea typeface="微软雅黑" pitchFamily="34"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a:latin typeface="微软雅黑" pitchFamily="34" charset="-122"/>
                <a:ea typeface="微软雅黑" pitchFamily="34" charset="-122"/>
              </a:rPr>
              <a:t>研究</a:t>
            </a:r>
            <a:r>
              <a:rPr lang="zh-CN" altLang="en-US" sz="3600" b="1" dirty="0" smtClean="0">
                <a:latin typeface="微软雅黑" pitchFamily="34" charset="-122"/>
                <a:ea typeface="微软雅黑" pitchFamily="34" charset="-122"/>
              </a:rPr>
              <a:t>内容及方法</a:t>
            </a:r>
            <a:endParaRPr lang="zh-CN" altLang="en-US" sz="3600" b="1" dirty="0">
              <a:latin typeface="微软雅黑" pitchFamily="34" charset="-122"/>
              <a:ea typeface="微软雅黑" pitchFamily="34" charset="-122"/>
            </a:endParaRPr>
          </a:p>
        </p:txBody>
      </p:sp>
      <p:sp>
        <p:nvSpPr>
          <p:cNvPr id="6" name="矩形 5"/>
          <p:cNvSpPr/>
          <p:nvPr/>
        </p:nvSpPr>
        <p:spPr>
          <a:xfrm>
            <a:off x="2074862" y="1959429"/>
            <a:ext cx="2006600" cy="422184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ea typeface="微软雅黑" pitchFamily="34" charset="-122"/>
              </a:rPr>
              <a:t>点击添加标题</a:t>
            </a:r>
          </a:p>
        </p:txBody>
      </p:sp>
      <p:sp>
        <p:nvSpPr>
          <p:cNvPr id="11" name="TextBox 16"/>
          <p:cNvSpPr txBox="1">
            <a:spLocks noChangeArrowheads="1"/>
          </p:cNvSpPr>
          <p:nvPr/>
        </p:nvSpPr>
        <p:spPr bwMode="auto">
          <a:xfrm>
            <a:off x="2287587" y="372268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点击添加标题</a:t>
            </a:r>
          </a:p>
        </p:txBody>
      </p:sp>
      <p:sp>
        <p:nvSpPr>
          <p:cNvPr id="12" name="TextBox 17"/>
          <p:cNvSpPr txBox="1">
            <a:spLocks noChangeArrowheads="1"/>
          </p:cNvSpPr>
          <p:nvPr/>
        </p:nvSpPr>
        <p:spPr bwMode="auto">
          <a:xfrm>
            <a:off x="2287587" y="50863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点击添加标题</a:t>
            </a:r>
          </a:p>
        </p:txBody>
      </p:sp>
      <p:grpSp>
        <p:nvGrpSpPr>
          <p:cNvPr id="13" name="组合 12"/>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1</a:t>
              </a:r>
              <a:endParaRPr lang="zh-CN" altLang="en-US" sz="3600" dirty="0">
                <a:solidFill>
                  <a:schemeClr val="bg1"/>
                </a:solidFill>
                <a:latin typeface="Impact" pitchFamily="34" charset="0"/>
                <a:ea typeface="微软雅黑" pitchFamily="34" charset="-122"/>
              </a:endParaRPr>
            </a:p>
          </p:txBody>
        </p:sp>
      </p:grpSp>
      <p:grpSp>
        <p:nvGrpSpPr>
          <p:cNvPr id="16" name="组合 15"/>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2</a:t>
              </a:r>
              <a:endParaRPr lang="zh-CN" altLang="en-US" sz="3600" dirty="0">
                <a:solidFill>
                  <a:schemeClr val="bg1"/>
                </a:solidFill>
                <a:latin typeface="Impact" pitchFamily="34" charset="0"/>
                <a:ea typeface="微软雅黑" pitchFamily="34" charset="-122"/>
              </a:endParaRPr>
            </a:p>
          </p:txBody>
        </p:sp>
      </p:grpSp>
      <p:grpSp>
        <p:nvGrpSpPr>
          <p:cNvPr id="19" name="组合 18"/>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3</a:t>
              </a:r>
              <a:endParaRPr lang="zh-CN" altLang="en-US" sz="3600" dirty="0">
                <a:solidFill>
                  <a:schemeClr val="bg1"/>
                </a:solidFill>
                <a:latin typeface="Impact" pitchFamily="34" charset="0"/>
                <a:ea typeface="微软雅黑" pitchFamily="34" charset="-122"/>
              </a:endParaRPr>
            </a:p>
          </p:txBody>
        </p:sp>
      </p:grpSp>
      <p:cxnSp>
        <p:nvCxnSpPr>
          <p:cNvPr id="22" name="直接连接符 21"/>
          <p:cNvCxnSpPr/>
          <p:nvPr/>
        </p:nvCxnSpPr>
        <p:spPr>
          <a:xfrm>
            <a:off x="4079875" y="2749550"/>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079875" y="4092575"/>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083050" y="5437188"/>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bwMode="auto">
          <a:xfrm>
            <a:off x="4583112" y="4848225"/>
            <a:ext cx="2673350" cy="595313"/>
            <a:chOff x="5067856" y="3349715"/>
            <a:chExt cx="2672496" cy="595173"/>
          </a:xfrm>
        </p:grpSpPr>
        <p:grpSp>
          <p:nvGrpSpPr>
            <p:cNvPr id="26" name="组合 26"/>
            <p:cNvGrpSpPr/>
            <p:nvPr/>
          </p:nvGrpSpPr>
          <p:grpSpPr bwMode="auto">
            <a:xfrm>
              <a:off x="5067856" y="3349715"/>
              <a:ext cx="1415772" cy="588169"/>
              <a:chOff x="4116142" y="3534384"/>
              <a:chExt cx="1415772" cy="588169"/>
            </a:xfrm>
          </p:grpSpPr>
          <p:sp>
            <p:nvSpPr>
              <p:cNvPr id="30" name="TextBox 29"/>
              <p:cNvSpPr txBox="1"/>
              <p:nvPr/>
            </p:nvSpPr>
            <p:spPr>
              <a:xfrm>
                <a:off x="4116142" y="3534384"/>
                <a:ext cx="1415598" cy="33964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1" name="TextBox 30"/>
              <p:cNvSpPr txBox="1"/>
              <p:nvPr/>
            </p:nvSpPr>
            <p:spPr>
              <a:xfrm>
                <a:off x="4116142" y="3783564"/>
                <a:ext cx="1415598" cy="33964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nvGrpSpPr>
            <p:cNvPr id="27" name="组合 35"/>
            <p:cNvGrpSpPr/>
            <p:nvPr/>
          </p:nvGrpSpPr>
          <p:grpSpPr bwMode="auto">
            <a:xfrm>
              <a:off x="6324580" y="3356719"/>
              <a:ext cx="1415772" cy="588169"/>
              <a:chOff x="4116142" y="3534384"/>
              <a:chExt cx="1415772" cy="588169"/>
            </a:xfrm>
          </p:grpSpPr>
          <p:sp>
            <p:nvSpPr>
              <p:cNvPr id="28" name="TextBox 37"/>
              <p:cNvSpPr txBox="1"/>
              <p:nvPr/>
            </p:nvSpPr>
            <p:spPr>
              <a:xfrm>
                <a:off x="4116316" y="3533728"/>
                <a:ext cx="1415598" cy="33964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29" name="TextBox 38"/>
              <p:cNvSpPr txBox="1"/>
              <p:nvPr/>
            </p:nvSpPr>
            <p:spPr>
              <a:xfrm>
                <a:off x="4116316" y="3782908"/>
                <a:ext cx="1415598" cy="33964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grpSp>
        <p:nvGrpSpPr>
          <p:cNvPr id="32" name="组合 31"/>
          <p:cNvGrpSpPr/>
          <p:nvPr/>
        </p:nvGrpSpPr>
        <p:grpSpPr bwMode="auto">
          <a:xfrm>
            <a:off x="4583112" y="3490913"/>
            <a:ext cx="2673350" cy="600075"/>
            <a:chOff x="5067856" y="1992948"/>
            <a:chExt cx="2672496" cy="599237"/>
          </a:xfrm>
        </p:grpSpPr>
        <p:grpSp>
          <p:nvGrpSpPr>
            <p:cNvPr id="33" name="组合 31"/>
            <p:cNvGrpSpPr/>
            <p:nvPr/>
          </p:nvGrpSpPr>
          <p:grpSpPr bwMode="auto">
            <a:xfrm>
              <a:off x="6324580" y="2004016"/>
              <a:ext cx="1415772" cy="588169"/>
              <a:chOff x="4116142" y="3534384"/>
              <a:chExt cx="1415772" cy="588169"/>
            </a:xfrm>
          </p:grpSpPr>
          <p:sp>
            <p:nvSpPr>
              <p:cNvPr id="37" name="TextBox 33"/>
              <p:cNvSpPr txBox="1"/>
              <p:nvPr/>
            </p:nvSpPr>
            <p:spPr>
              <a:xfrm>
                <a:off x="4116316" y="3534413"/>
                <a:ext cx="1415598" cy="339250"/>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8" name="TextBox 34"/>
              <p:cNvSpPr txBox="1"/>
              <p:nvPr/>
            </p:nvSpPr>
            <p:spPr>
              <a:xfrm>
                <a:off x="4116316" y="3783303"/>
                <a:ext cx="1415598" cy="339250"/>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nvGrpSpPr>
            <p:cNvPr id="34" name="组合 42"/>
            <p:cNvGrpSpPr/>
            <p:nvPr/>
          </p:nvGrpSpPr>
          <p:grpSpPr bwMode="auto">
            <a:xfrm>
              <a:off x="5067856" y="1992948"/>
              <a:ext cx="1415772" cy="588169"/>
              <a:chOff x="4116142" y="3534384"/>
              <a:chExt cx="1415772" cy="588169"/>
            </a:xfrm>
          </p:grpSpPr>
          <p:sp>
            <p:nvSpPr>
              <p:cNvPr id="35" name="TextBox 43"/>
              <p:cNvSpPr txBox="1"/>
              <p:nvPr/>
            </p:nvSpPr>
            <p:spPr>
              <a:xfrm>
                <a:off x="4116142" y="3534384"/>
                <a:ext cx="1415598" cy="339250"/>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6" name="TextBox 44"/>
              <p:cNvSpPr txBox="1"/>
              <p:nvPr/>
            </p:nvSpPr>
            <p:spPr>
              <a:xfrm>
                <a:off x="4116142" y="3783273"/>
                <a:ext cx="1415598" cy="339250"/>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grpSp>
        <p:nvGrpSpPr>
          <p:cNvPr id="39" name="组合 38"/>
          <p:cNvGrpSpPr/>
          <p:nvPr/>
        </p:nvGrpSpPr>
        <p:grpSpPr bwMode="auto">
          <a:xfrm>
            <a:off x="4583112" y="2185988"/>
            <a:ext cx="2673350" cy="588962"/>
            <a:chOff x="5067856" y="687437"/>
            <a:chExt cx="2672496" cy="588169"/>
          </a:xfrm>
        </p:grpSpPr>
        <p:grpSp>
          <p:nvGrpSpPr>
            <p:cNvPr id="40" name="组合 39"/>
            <p:cNvGrpSpPr/>
            <p:nvPr/>
          </p:nvGrpSpPr>
          <p:grpSpPr bwMode="auto">
            <a:xfrm>
              <a:off x="5067856" y="687437"/>
              <a:ext cx="1415772" cy="588169"/>
              <a:chOff x="4116142" y="3534384"/>
              <a:chExt cx="1415772" cy="588169"/>
            </a:xfrm>
          </p:grpSpPr>
          <p:sp>
            <p:nvSpPr>
              <p:cNvPr id="44" name="TextBox 40"/>
              <p:cNvSpPr txBox="1"/>
              <p:nvPr/>
            </p:nvSpPr>
            <p:spPr>
              <a:xfrm>
                <a:off x="4116142" y="3534384"/>
                <a:ext cx="1415598" cy="339268"/>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45" name="TextBox 41"/>
              <p:cNvSpPr txBox="1"/>
              <p:nvPr/>
            </p:nvSpPr>
            <p:spPr>
              <a:xfrm>
                <a:off x="4116142" y="3783285"/>
                <a:ext cx="1415598" cy="339268"/>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nvGrpSpPr>
            <p:cNvPr id="41" name="组合 45"/>
            <p:cNvGrpSpPr/>
            <p:nvPr/>
          </p:nvGrpSpPr>
          <p:grpSpPr bwMode="auto">
            <a:xfrm>
              <a:off x="6324580" y="687437"/>
              <a:ext cx="1415772" cy="588169"/>
              <a:chOff x="4116142" y="3534384"/>
              <a:chExt cx="1415772" cy="588169"/>
            </a:xfrm>
          </p:grpSpPr>
          <p:sp>
            <p:nvSpPr>
              <p:cNvPr id="42" name="TextBox 46"/>
              <p:cNvSpPr txBox="1"/>
              <p:nvPr/>
            </p:nvSpPr>
            <p:spPr>
              <a:xfrm>
                <a:off x="4116316" y="3534384"/>
                <a:ext cx="1415598" cy="339268"/>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43" name="TextBox 47"/>
              <p:cNvSpPr txBox="1"/>
              <p:nvPr/>
            </p:nvSpPr>
            <p:spPr>
              <a:xfrm>
                <a:off x="4116316" y="3783285"/>
                <a:ext cx="1415598" cy="339268"/>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itchFamily="34" charset="-122"/>
                <a:ea typeface="微软雅黑" pitchFamily="34" charset="-122"/>
              </a:rPr>
              <a:t>实验创新及难度</a:t>
            </a:r>
            <a:endParaRPr lang="zh-CN" altLang="en-US" sz="3600" b="1" dirty="0">
              <a:latin typeface="微软雅黑" pitchFamily="34" charset="-122"/>
              <a:ea typeface="微软雅黑" pitchFamily="34" charset="-122"/>
            </a:endParaRPr>
          </a:p>
        </p:txBody>
      </p:sp>
      <p:grpSp>
        <p:nvGrpSpPr>
          <p:cNvPr id="6" name="组合 5"/>
          <p:cNvGrpSpPr/>
          <p:nvPr/>
        </p:nvGrpSpPr>
        <p:grpSpPr bwMode="auto">
          <a:xfrm>
            <a:off x="1018494" y="1947410"/>
            <a:ext cx="3956050" cy="1436687"/>
            <a:chOff x="4211960" y="248444"/>
            <a:chExt cx="3956491" cy="1437716"/>
          </a:xfrm>
        </p:grpSpPr>
        <p:sp>
          <p:nvSpPr>
            <p:cNvPr id="7" name="TextBox 6"/>
            <p:cNvSpPr txBox="1">
              <a:spLocks noChangeArrowheads="1"/>
            </p:cNvSpPr>
            <p:nvPr/>
          </p:nvSpPr>
          <p:spPr bwMode="auto">
            <a:xfrm>
              <a:off x="4211960" y="257969"/>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8" name="TextBox 7"/>
            <p:cNvSpPr txBox="1">
              <a:spLocks noChangeArrowheads="1"/>
            </p:cNvSpPr>
            <p:nvPr/>
          </p:nvSpPr>
          <p:spPr bwMode="auto">
            <a:xfrm>
              <a:off x="4211960" y="610922"/>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9" name="TextBox 8"/>
            <p:cNvSpPr txBox="1">
              <a:spLocks noChangeArrowheads="1"/>
            </p:cNvSpPr>
            <p:nvPr/>
          </p:nvSpPr>
          <p:spPr bwMode="auto">
            <a:xfrm>
              <a:off x="4211960" y="96387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10" name="TextBox 9"/>
            <p:cNvSpPr txBox="1">
              <a:spLocks noChangeArrowheads="1"/>
            </p:cNvSpPr>
            <p:nvPr/>
          </p:nvSpPr>
          <p:spPr bwMode="auto">
            <a:xfrm>
              <a:off x="4211960" y="1316828"/>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11" name="TextBox 10"/>
            <p:cNvSpPr txBox="1">
              <a:spLocks noChangeArrowheads="1"/>
            </p:cNvSpPr>
            <p:nvPr/>
          </p:nvSpPr>
          <p:spPr bwMode="auto">
            <a:xfrm>
              <a:off x="6137126" y="24844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12" name="TextBox 11"/>
            <p:cNvSpPr txBox="1">
              <a:spLocks noChangeArrowheads="1"/>
            </p:cNvSpPr>
            <p:nvPr/>
          </p:nvSpPr>
          <p:spPr bwMode="auto">
            <a:xfrm>
              <a:off x="6137126" y="601397"/>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13" name="TextBox 12"/>
            <p:cNvSpPr txBox="1">
              <a:spLocks noChangeArrowheads="1"/>
            </p:cNvSpPr>
            <p:nvPr/>
          </p:nvSpPr>
          <p:spPr bwMode="auto">
            <a:xfrm>
              <a:off x="6137126" y="954350"/>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sp>
          <p:nvSpPr>
            <p:cNvPr id="14" name="TextBox 13"/>
            <p:cNvSpPr txBox="1">
              <a:spLocks noChangeArrowheads="1"/>
            </p:cNvSpPr>
            <p:nvPr/>
          </p:nvSpPr>
          <p:spPr bwMode="auto">
            <a:xfrm>
              <a:off x="6137126" y="1307303"/>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ea typeface="微软雅黑" pitchFamily="34" charset="-122"/>
                </a:rPr>
                <a:t>点击此处添加文本</a:t>
              </a:r>
            </a:p>
          </p:txBody>
        </p:sp>
      </p:grpSp>
      <p:grpSp>
        <p:nvGrpSpPr>
          <p:cNvPr id="15" name="组合 14"/>
          <p:cNvGrpSpPr/>
          <p:nvPr/>
        </p:nvGrpSpPr>
        <p:grpSpPr bwMode="auto">
          <a:xfrm>
            <a:off x="1234394" y="3477760"/>
            <a:ext cx="792162" cy="576262"/>
            <a:chOff x="4427984" y="1779662"/>
            <a:chExt cx="792088" cy="576064"/>
          </a:xfrm>
          <a:solidFill>
            <a:srgbClr val="BFBFBF"/>
          </a:solidFill>
        </p:grpSpPr>
        <p:sp>
          <p:nvSpPr>
            <p:cNvPr id="16" name="菱形 15"/>
            <p:cNvSpPr/>
            <p:nvPr/>
          </p:nvSpPr>
          <p:spPr>
            <a:xfrm>
              <a:off x="4427984" y="1779662"/>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solidFill>
                  <a:schemeClr val="bg1"/>
                </a:solidFill>
              </a:endParaRPr>
            </a:p>
          </p:txBody>
        </p:sp>
        <p:sp>
          <p:nvSpPr>
            <p:cNvPr id="17" name="TextBox 17"/>
            <p:cNvSpPr txBox="1">
              <a:spLocks noChangeArrowheads="1"/>
            </p:cNvSpPr>
            <p:nvPr/>
          </p:nvSpPr>
          <p:spPr bwMode="auto">
            <a:xfrm>
              <a:off x="4682803" y="1858883"/>
              <a:ext cx="28245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dirty="0">
                  <a:solidFill>
                    <a:schemeClr val="bg1"/>
                  </a:solidFill>
                  <a:latin typeface="Impact" pitchFamily="34" charset="0"/>
                  <a:ea typeface="微软雅黑" pitchFamily="34" charset="-122"/>
                </a:rPr>
                <a:t>1</a:t>
              </a:r>
              <a:endParaRPr lang="zh-CN" altLang="en-US" sz="2000" dirty="0">
                <a:solidFill>
                  <a:schemeClr val="bg1"/>
                </a:solidFill>
                <a:latin typeface="Impact" pitchFamily="34" charset="0"/>
                <a:ea typeface="微软雅黑" pitchFamily="34" charset="-122"/>
              </a:endParaRPr>
            </a:p>
          </p:txBody>
        </p:sp>
      </p:grpSp>
      <p:grpSp>
        <p:nvGrpSpPr>
          <p:cNvPr id="18" name="组合 17"/>
          <p:cNvGrpSpPr/>
          <p:nvPr/>
        </p:nvGrpSpPr>
        <p:grpSpPr bwMode="auto">
          <a:xfrm>
            <a:off x="2702831" y="3477760"/>
            <a:ext cx="792163" cy="576262"/>
            <a:chOff x="5896719" y="1779662"/>
            <a:chExt cx="792088" cy="576064"/>
          </a:xfrm>
          <a:solidFill>
            <a:srgbClr val="BFBFBF"/>
          </a:solidFill>
        </p:grpSpPr>
        <p:sp>
          <p:nvSpPr>
            <p:cNvPr id="19" name="菱形 18"/>
            <p:cNvSpPr/>
            <p:nvPr/>
          </p:nvSpPr>
          <p:spPr>
            <a:xfrm>
              <a:off x="5896719" y="1779662"/>
              <a:ext cx="792088" cy="576064"/>
            </a:xfrm>
            <a:prstGeom prst="diamond">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solidFill>
                  <a:schemeClr val="bg1"/>
                </a:solidFill>
              </a:endParaRPr>
            </a:p>
          </p:txBody>
        </p:sp>
        <p:sp>
          <p:nvSpPr>
            <p:cNvPr id="20" name="TextBox 18"/>
            <p:cNvSpPr txBox="1">
              <a:spLocks noChangeArrowheads="1"/>
            </p:cNvSpPr>
            <p:nvPr/>
          </p:nvSpPr>
          <p:spPr bwMode="auto">
            <a:xfrm>
              <a:off x="6151538" y="1870720"/>
              <a:ext cx="312906"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dirty="0">
                  <a:solidFill>
                    <a:schemeClr val="bg1"/>
                  </a:solidFill>
                  <a:latin typeface="Impact" pitchFamily="34" charset="0"/>
                  <a:ea typeface="微软雅黑" pitchFamily="34" charset="-122"/>
                </a:rPr>
                <a:t>2</a:t>
              </a:r>
              <a:endParaRPr lang="zh-CN" altLang="en-US" sz="2000" dirty="0">
                <a:solidFill>
                  <a:schemeClr val="bg1"/>
                </a:solidFill>
                <a:latin typeface="Impact" pitchFamily="34" charset="0"/>
                <a:ea typeface="微软雅黑" pitchFamily="34" charset="-122"/>
              </a:endParaRPr>
            </a:p>
          </p:txBody>
        </p:sp>
      </p:grpSp>
      <p:grpSp>
        <p:nvGrpSpPr>
          <p:cNvPr id="21" name="组合 20"/>
          <p:cNvGrpSpPr/>
          <p:nvPr/>
        </p:nvGrpSpPr>
        <p:grpSpPr bwMode="auto">
          <a:xfrm>
            <a:off x="4187144" y="3469822"/>
            <a:ext cx="792162" cy="574675"/>
            <a:chOff x="7380312" y="1770906"/>
            <a:chExt cx="792088" cy="576064"/>
          </a:xfrm>
          <a:solidFill>
            <a:srgbClr val="BFBFBF"/>
          </a:solidFill>
        </p:grpSpPr>
        <p:sp>
          <p:nvSpPr>
            <p:cNvPr id="22" name="菱形 21"/>
            <p:cNvSpPr/>
            <p:nvPr/>
          </p:nvSpPr>
          <p:spPr>
            <a:xfrm>
              <a:off x="7380312" y="1770906"/>
              <a:ext cx="792088" cy="576064"/>
            </a:xfrm>
            <a:prstGeom prst="diamond">
              <a:avLst/>
            </a:prstGeom>
            <a:solidFill>
              <a:srgbClr val="287ED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solidFill>
                  <a:schemeClr val="bg1"/>
                </a:solidFill>
              </a:endParaRPr>
            </a:p>
          </p:txBody>
        </p:sp>
        <p:sp>
          <p:nvSpPr>
            <p:cNvPr id="23" name="TextBox 19"/>
            <p:cNvSpPr txBox="1">
              <a:spLocks noChangeArrowheads="1"/>
            </p:cNvSpPr>
            <p:nvPr/>
          </p:nvSpPr>
          <p:spPr bwMode="auto">
            <a:xfrm>
              <a:off x="7635131" y="1867639"/>
              <a:ext cx="320922"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dirty="0">
                  <a:solidFill>
                    <a:schemeClr val="bg1"/>
                  </a:solidFill>
                  <a:latin typeface="Impact" pitchFamily="34" charset="0"/>
                  <a:ea typeface="微软雅黑" pitchFamily="34" charset="-122"/>
                </a:rPr>
                <a:t>3</a:t>
              </a:r>
              <a:endParaRPr lang="zh-CN" altLang="en-US" sz="2000" dirty="0">
                <a:solidFill>
                  <a:schemeClr val="bg1"/>
                </a:solidFill>
                <a:latin typeface="Impact" pitchFamily="34" charset="0"/>
                <a:ea typeface="微软雅黑" pitchFamily="34" charset="-122"/>
              </a:endParaRPr>
            </a:p>
          </p:txBody>
        </p:sp>
      </p:grpSp>
      <p:cxnSp>
        <p:nvCxnSpPr>
          <p:cNvPr id="24" name="直接连接符 23"/>
          <p:cNvCxnSpPr>
            <a:stCxn id="16" idx="2"/>
          </p:cNvCxnSpPr>
          <p:nvPr/>
        </p:nvCxnSpPr>
        <p:spPr>
          <a:xfrm>
            <a:off x="1631269" y="405402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62956" y="463028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9231" y="4044497"/>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640919" y="4620760"/>
            <a:ext cx="8715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82431" y="4009572"/>
            <a:ext cx="0" cy="5762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115706" y="4585835"/>
            <a:ext cx="87153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bwMode="auto">
          <a:xfrm>
            <a:off x="904194" y="4727122"/>
            <a:ext cx="1416050" cy="1087438"/>
            <a:chOff x="4116142" y="3035156"/>
            <a:chExt cx="1415772" cy="1087397"/>
          </a:xfrm>
        </p:grpSpPr>
        <p:sp>
          <p:nvSpPr>
            <p:cNvPr id="31" name="TextBox 28"/>
            <p:cNvSpPr txBox="1"/>
            <p:nvPr/>
          </p:nvSpPr>
          <p:spPr>
            <a:xfrm>
              <a:off x="4116142" y="3035156"/>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2" name="TextBox 29"/>
            <p:cNvSpPr txBox="1"/>
            <p:nvPr/>
          </p:nvSpPr>
          <p:spPr>
            <a:xfrm>
              <a:off x="4116142" y="3284385"/>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3" name="TextBox 30"/>
            <p:cNvSpPr txBox="1"/>
            <p:nvPr/>
          </p:nvSpPr>
          <p:spPr>
            <a:xfrm>
              <a:off x="4116142" y="3533612"/>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4" name="TextBox 31"/>
            <p:cNvSpPr txBox="1"/>
            <p:nvPr/>
          </p:nvSpPr>
          <p:spPr>
            <a:xfrm>
              <a:off x="4116142" y="3784428"/>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nvGrpSpPr>
          <p:cNvPr id="35" name="组合 34"/>
          <p:cNvGrpSpPr/>
          <p:nvPr/>
        </p:nvGrpSpPr>
        <p:grpSpPr bwMode="auto">
          <a:xfrm>
            <a:off x="2407556" y="4727122"/>
            <a:ext cx="1414463" cy="1087438"/>
            <a:chOff x="5600105" y="3028212"/>
            <a:chExt cx="1415772" cy="1087397"/>
          </a:xfrm>
        </p:grpSpPr>
        <p:sp>
          <p:nvSpPr>
            <p:cNvPr id="36" name="TextBox 32"/>
            <p:cNvSpPr txBox="1"/>
            <p:nvPr/>
          </p:nvSpPr>
          <p:spPr>
            <a:xfrm>
              <a:off x="5600105" y="3028212"/>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7" name="TextBox 33"/>
            <p:cNvSpPr txBox="1"/>
            <p:nvPr/>
          </p:nvSpPr>
          <p:spPr>
            <a:xfrm>
              <a:off x="5600105" y="3277441"/>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8" name="TextBox 34"/>
            <p:cNvSpPr txBox="1"/>
            <p:nvPr/>
          </p:nvSpPr>
          <p:spPr>
            <a:xfrm>
              <a:off x="5600105" y="3526668"/>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39" name="TextBox 35"/>
            <p:cNvSpPr txBox="1"/>
            <p:nvPr/>
          </p:nvSpPr>
          <p:spPr>
            <a:xfrm>
              <a:off x="5600105" y="3777484"/>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grpSp>
        <p:nvGrpSpPr>
          <p:cNvPr id="40" name="组合 39"/>
          <p:cNvGrpSpPr/>
          <p:nvPr/>
        </p:nvGrpSpPr>
        <p:grpSpPr bwMode="auto">
          <a:xfrm>
            <a:off x="3895044" y="4727122"/>
            <a:ext cx="1416050" cy="1087438"/>
            <a:chOff x="7087706" y="3031941"/>
            <a:chExt cx="1415772" cy="1087397"/>
          </a:xfrm>
        </p:grpSpPr>
        <p:sp>
          <p:nvSpPr>
            <p:cNvPr id="41" name="TextBox 36"/>
            <p:cNvSpPr txBox="1"/>
            <p:nvPr/>
          </p:nvSpPr>
          <p:spPr>
            <a:xfrm>
              <a:off x="7087706" y="3031941"/>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42" name="TextBox 37"/>
            <p:cNvSpPr txBox="1"/>
            <p:nvPr/>
          </p:nvSpPr>
          <p:spPr>
            <a:xfrm>
              <a:off x="7087706" y="3281170"/>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43" name="TextBox 38"/>
            <p:cNvSpPr txBox="1"/>
            <p:nvPr/>
          </p:nvSpPr>
          <p:spPr>
            <a:xfrm>
              <a:off x="7087706" y="3530397"/>
              <a:ext cx="1415772" cy="339712"/>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sp>
          <p:nvSpPr>
            <p:cNvPr id="44" name="TextBox 39"/>
            <p:cNvSpPr txBox="1"/>
            <p:nvPr/>
          </p:nvSpPr>
          <p:spPr>
            <a:xfrm>
              <a:off x="7087706" y="3781213"/>
              <a:ext cx="1415772" cy="338125"/>
            </a:xfrm>
            <a:prstGeom prst="rect">
              <a:avLst/>
            </a:prstGeom>
            <a:noFill/>
          </p:spPr>
          <p:txBody>
            <a:bodyPr wrap="none">
              <a:spAutoFit/>
            </a:bodyPr>
            <a:lstStyle/>
            <a:p>
              <a:pPr>
                <a:spcBef>
                  <a:spcPts val="0"/>
                </a:spcBef>
                <a:spcAft>
                  <a:spcPts val="0"/>
                </a:spcAft>
                <a:defRPr/>
              </a:pPr>
              <a:r>
                <a:rPr lang="zh-CN" altLang="en-US" sz="1600" dirty="0">
                  <a:latin typeface="微软雅黑" pitchFamily="34" charset="-122"/>
                  <a:ea typeface="微软雅黑" pitchFamily="34" charset="-122"/>
                </a:rPr>
                <a:t>点击添加文本</a:t>
              </a:r>
            </a:p>
          </p:txBody>
        </p:sp>
      </p:grpSp>
      <p:pic>
        <p:nvPicPr>
          <p:cNvPr id="45" name="图片 4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5245636" y="2464120"/>
            <a:ext cx="3899928" cy="2599952"/>
          </a:xfrm>
          <a:prstGeom prst="rect">
            <a:avLst/>
          </a:prstGeom>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flipV="1">
            <a:off x="324091" y="1783682"/>
            <a:ext cx="8524577" cy="3305454"/>
            <a:chOff x="324091" y="5962650"/>
            <a:chExt cx="8524577" cy="474741"/>
          </a:xfrm>
        </p:grpSpPr>
        <p:cxnSp>
          <p:nvCxnSpPr>
            <p:cNvPr id="22"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24092" y="5962650"/>
              <a:ext cx="8524576" cy="474741"/>
              <a:chOff x="-456657" y="6352924"/>
              <a:chExt cx="9465697" cy="474741"/>
            </a:xfrm>
          </p:grpSpPr>
          <p:cxnSp>
            <p:nvCxnSpPr>
              <p:cNvPr id="27"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itchFamily="34" charset="-122"/>
                <a:ea typeface="微软雅黑" pitchFamily="34" charset="-122"/>
              </a:rPr>
              <a:t>进度</a:t>
            </a:r>
            <a:r>
              <a:rPr lang="zh-CN" altLang="en-US" sz="3600" b="1" dirty="0">
                <a:latin typeface="微软雅黑" pitchFamily="34" charset="-122"/>
                <a:ea typeface="微软雅黑" pitchFamily="34" charset="-122"/>
              </a:rPr>
              <a:t>安排</a:t>
            </a:r>
            <a:r>
              <a:rPr lang="zh-CN" altLang="en-US" sz="3600" b="1" dirty="0" smtClean="0">
                <a:latin typeface="微软雅黑" pitchFamily="34" charset="-122"/>
                <a:ea typeface="微软雅黑" pitchFamily="34" charset="-122"/>
              </a:rPr>
              <a:t>及完成情况</a:t>
            </a:r>
            <a:endParaRPr lang="zh-CN" altLang="en-US" sz="3600" b="1" dirty="0">
              <a:latin typeface="微软雅黑" pitchFamily="34" charset="-122"/>
              <a:ea typeface="微软雅黑" pitchFamily="34" charset="-122"/>
            </a:endParaRPr>
          </a:p>
        </p:txBody>
      </p:sp>
      <p:sp>
        <p:nvSpPr>
          <p:cNvPr id="8" name="矩形 7"/>
          <p:cNvSpPr/>
          <p:nvPr/>
        </p:nvSpPr>
        <p:spPr>
          <a:xfrm>
            <a:off x="324091" y="5090743"/>
            <a:ext cx="8524576" cy="89194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87ED3"/>
              </a:solidFill>
            </a:endParaRPr>
          </a:p>
        </p:txBody>
      </p:sp>
      <p:pic>
        <p:nvPicPr>
          <p:cNvPr id="148" name="图片 147"/>
          <p:cNvPicPr>
            <a:picLocks noChangeAspect="1"/>
          </p:cNvPicPr>
          <p:nvPr/>
        </p:nvPicPr>
        <p:blipFill>
          <a:blip r:embed="rId1" cstate="print">
            <a:extLst>
              <a:ext uri="{28A0092B-C50C-407E-A947-70E740481C1C}">
                <a14:useLocalDpi xmlns:a14="http://schemas.microsoft.com/office/drawing/2010/main" val="0"/>
              </a:ext>
            </a:extLst>
          </a:blip>
          <a:srcRect l="19329" t="4945" r="19329" b="8653"/>
          <a:stretch>
            <a:fillRect/>
          </a:stretch>
        </p:blipFill>
        <p:spPr>
          <a:xfrm>
            <a:off x="7603431" y="3453264"/>
            <a:ext cx="797198" cy="797198"/>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146" name="图片 145"/>
          <p:cNvPicPr>
            <a:picLocks noChangeAspect="1"/>
          </p:cNvPicPr>
          <p:nvPr/>
        </p:nvPicPr>
        <p:blipFill>
          <a:blip r:embed="rId2">
            <a:extLst>
              <a:ext uri="{28A0092B-C50C-407E-A947-70E740481C1C}">
                <a14:useLocalDpi xmlns:a14="http://schemas.microsoft.com/office/drawing/2010/main" val="0"/>
              </a:ext>
            </a:extLst>
          </a:blip>
          <a:srcRect l="23247" t="11386" r="25282" b="13552"/>
          <a:stretch>
            <a:fillRect/>
          </a:stretch>
        </p:blipFill>
        <p:spPr>
          <a:xfrm>
            <a:off x="5775441" y="2902667"/>
            <a:ext cx="1316838" cy="1316838"/>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140" name="图片 139"/>
          <p:cNvPicPr>
            <a:picLocks noChangeAspect="1"/>
          </p:cNvPicPr>
          <p:nvPr/>
        </p:nvPicPr>
        <p:blipFill>
          <a:blip r:embed="rId3">
            <a:extLst>
              <a:ext uri="{28A0092B-C50C-407E-A947-70E740481C1C}">
                <a14:useLocalDpi xmlns:a14="http://schemas.microsoft.com/office/drawing/2010/main" val="0"/>
              </a:ext>
            </a:extLst>
          </a:blip>
          <a:srcRect l="42373" t="97" r="24757" b="58025"/>
          <a:stretch>
            <a:fillRect/>
          </a:stretch>
        </p:blipFill>
        <p:spPr>
          <a:xfrm>
            <a:off x="4263495" y="3009528"/>
            <a:ext cx="1108688" cy="1108688"/>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139" name="图片 138"/>
          <p:cNvPicPr>
            <a:picLocks noChangeAspect="1"/>
          </p:cNvPicPr>
          <p:nvPr/>
        </p:nvPicPr>
        <p:blipFill>
          <a:blip r:embed="rId3">
            <a:extLst>
              <a:ext uri="{28A0092B-C50C-407E-A947-70E740481C1C}">
                <a14:useLocalDpi xmlns:a14="http://schemas.microsoft.com/office/drawing/2010/main" val="0"/>
              </a:ext>
            </a:extLst>
          </a:blip>
          <a:srcRect l="26052" t="45643" r="56023" b="31520"/>
          <a:stretch>
            <a:fillRect/>
          </a:stretch>
        </p:blipFill>
        <p:spPr>
          <a:xfrm>
            <a:off x="3070797" y="3543685"/>
            <a:ext cx="880512" cy="880512"/>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138" name="图片 137"/>
          <p:cNvPicPr>
            <a:picLocks noChangeAspect="1"/>
          </p:cNvPicPr>
          <p:nvPr/>
        </p:nvPicPr>
        <p:blipFill>
          <a:blip r:embed="rId4" cstate="print">
            <a:extLst>
              <a:ext uri="{28A0092B-C50C-407E-A947-70E740481C1C}">
                <a14:useLocalDpi xmlns:a14="http://schemas.microsoft.com/office/drawing/2010/main" val="0"/>
              </a:ext>
            </a:extLst>
          </a:blip>
          <a:srcRect l="37765" t="39937" r="38008" b="29197"/>
          <a:stretch>
            <a:fillRect/>
          </a:stretch>
        </p:blipFill>
        <p:spPr>
          <a:xfrm>
            <a:off x="2057717" y="4073561"/>
            <a:ext cx="633860" cy="633860"/>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137" name="图片 136"/>
          <p:cNvPicPr>
            <a:picLocks noChangeAspect="1"/>
          </p:cNvPicPr>
          <p:nvPr/>
        </p:nvPicPr>
        <p:blipFill>
          <a:blip r:embed="rId3">
            <a:extLst>
              <a:ext uri="{28A0092B-C50C-407E-A947-70E740481C1C}">
                <a14:useLocalDpi xmlns:a14="http://schemas.microsoft.com/office/drawing/2010/main" val="0"/>
              </a:ext>
            </a:extLst>
          </a:blip>
          <a:srcRect l="13707" t="16180" r="71411" b="64860"/>
          <a:stretch>
            <a:fillRect/>
          </a:stretch>
        </p:blipFill>
        <p:spPr>
          <a:xfrm>
            <a:off x="731483" y="3600691"/>
            <a:ext cx="968622" cy="968622"/>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14" name="TextBox 13"/>
          <p:cNvSpPr txBox="1"/>
          <p:nvPr/>
        </p:nvSpPr>
        <p:spPr>
          <a:xfrm>
            <a:off x="531718" y="3214620"/>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2013.08</a:t>
            </a:r>
            <a:endParaRPr lang="zh-CN" altLang="en-US" sz="1600" b="1" dirty="0">
              <a:solidFill>
                <a:schemeClr val="bg1">
                  <a:lumMod val="50000"/>
                </a:schemeClr>
              </a:solidFill>
            </a:endParaRPr>
          </a:p>
        </p:txBody>
      </p:sp>
      <p:sp>
        <p:nvSpPr>
          <p:cNvPr id="15" name="TextBox 14"/>
          <p:cNvSpPr txBox="1"/>
          <p:nvPr/>
        </p:nvSpPr>
        <p:spPr>
          <a:xfrm>
            <a:off x="1690571" y="3707279"/>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2013.10</a:t>
            </a:r>
            <a:endParaRPr lang="zh-CN" altLang="en-US" sz="1600" b="1" dirty="0">
              <a:solidFill>
                <a:schemeClr val="bg1">
                  <a:lumMod val="50000"/>
                </a:schemeClr>
              </a:solidFill>
            </a:endParaRPr>
          </a:p>
        </p:txBody>
      </p:sp>
      <p:sp>
        <p:nvSpPr>
          <p:cNvPr id="16" name="TextBox 15"/>
          <p:cNvSpPr txBox="1"/>
          <p:nvPr/>
        </p:nvSpPr>
        <p:spPr>
          <a:xfrm>
            <a:off x="2831299" y="3184504"/>
            <a:ext cx="1368152" cy="338554"/>
          </a:xfrm>
          <a:prstGeom prst="rect">
            <a:avLst/>
          </a:prstGeom>
          <a:noFill/>
        </p:spPr>
        <p:txBody>
          <a:bodyPr wrap="square" rtlCol="0">
            <a:spAutoFit/>
          </a:bodyPr>
          <a:lstStyle/>
          <a:p>
            <a:pPr algn="ctr"/>
            <a:r>
              <a:rPr lang="en-US" altLang="zh-CN" sz="1600" b="1" dirty="0" smtClean="0">
                <a:solidFill>
                  <a:srgbClr val="287ED3"/>
                </a:solidFill>
              </a:rPr>
              <a:t>2013.12</a:t>
            </a:r>
            <a:endParaRPr lang="zh-CN" altLang="en-US" sz="1600" b="1" dirty="0">
              <a:solidFill>
                <a:srgbClr val="287ED3"/>
              </a:solidFill>
            </a:endParaRPr>
          </a:p>
        </p:txBody>
      </p:sp>
      <p:sp>
        <p:nvSpPr>
          <p:cNvPr id="17" name="TextBox 16"/>
          <p:cNvSpPr txBox="1"/>
          <p:nvPr/>
        </p:nvSpPr>
        <p:spPr>
          <a:xfrm>
            <a:off x="4100137" y="2644332"/>
            <a:ext cx="1368152" cy="338554"/>
          </a:xfrm>
          <a:prstGeom prst="rect">
            <a:avLst/>
          </a:prstGeom>
          <a:noFill/>
        </p:spPr>
        <p:txBody>
          <a:bodyPr wrap="square" rtlCol="0">
            <a:spAutoFit/>
          </a:bodyPr>
          <a:lstStyle/>
          <a:p>
            <a:pPr algn="ctr"/>
            <a:r>
              <a:rPr lang="en-US" altLang="zh-CN" sz="1600" b="1" dirty="0" smtClean="0">
                <a:solidFill>
                  <a:srgbClr val="287ED3"/>
                </a:solidFill>
              </a:rPr>
              <a:t>2014.06</a:t>
            </a:r>
            <a:endParaRPr lang="zh-CN" altLang="en-US" sz="1600" b="1" dirty="0">
              <a:solidFill>
                <a:srgbClr val="287ED3"/>
              </a:solidFill>
            </a:endParaRPr>
          </a:p>
        </p:txBody>
      </p:sp>
      <p:sp>
        <p:nvSpPr>
          <p:cNvPr id="18" name="TextBox 17"/>
          <p:cNvSpPr txBox="1"/>
          <p:nvPr/>
        </p:nvSpPr>
        <p:spPr>
          <a:xfrm>
            <a:off x="5749784" y="2538903"/>
            <a:ext cx="1368152" cy="338554"/>
          </a:xfrm>
          <a:prstGeom prst="rect">
            <a:avLst/>
          </a:prstGeom>
          <a:noFill/>
        </p:spPr>
        <p:txBody>
          <a:bodyPr wrap="square" rtlCol="0">
            <a:spAutoFit/>
          </a:bodyPr>
          <a:lstStyle/>
          <a:p>
            <a:pPr algn="ctr"/>
            <a:r>
              <a:rPr lang="en-US" altLang="zh-CN" sz="1600" b="1" dirty="0" smtClean="0">
                <a:solidFill>
                  <a:srgbClr val="287ED3"/>
                </a:solidFill>
              </a:rPr>
              <a:t>2014.10</a:t>
            </a:r>
            <a:endParaRPr lang="zh-CN" altLang="en-US" sz="1600" b="1" dirty="0">
              <a:solidFill>
                <a:srgbClr val="287ED3"/>
              </a:solidFill>
            </a:endParaRPr>
          </a:p>
        </p:txBody>
      </p:sp>
      <p:sp>
        <p:nvSpPr>
          <p:cNvPr id="19" name="TextBox 18"/>
          <p:cNvSpPr txBox="1"/>
          <p:nvPr/>
        </p:nvSpPr>
        <p:spPr>
          <a:xfrm>
            <a:off x="7272066" y="3089500"/>
            <a:ext cx="1368152" cy="338554"/>
          </a:xfrm>
          <a:prstGeom prst="rect">
            <a:avLst/>
          </a:prstGeom>
          <a:noFill/>
        </p:spPr>
        <p:txBody>
          <a:bodyPr wrap="square" rtlCol="0">
            <a:spAutoFit/>
          </a:bodyPr>
          <a:lstStyle/>
          <a:p>
            <a:pPr algn="ctr"/>
            <a:r>
              <a:rPr lang="en-US" altLang="zh-CN" sz="1600" b="1" dirty="0" smtClean="0">
                <a:solidFill>
                  <a:srgbClr val="287ED3"/>
                </a:solidFill>
              </a:rPr>
              <a:t>2015.03</a:t>
            </a:r>
            <a:endParaRPr lang="zh-CN" altLang="en-US" sz="1600" b="1" dirty="0">
              <a:solidFill>
                <a:srgbClr val="287ED3"/>
              </a:solidFill>
            </a:endParaRP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p>
            <a:r>
              <a:rPr lang="zh-CN" altLang="en-US" sz="3600" b="1" dirty="0" smtClean="0">
                <a:latin typeface="微软雅黑" pitchFamily="34" charset="-122"/>
                <a:ea typeface="微软雅黑" pitchFamily="34" charset="-122"/>
              </a:rPr>
              <a:t>进度</a:t>
            </a:r>
            <a:r>
              <a:rPr lang="zh-CN" altLang="en-US" sz="3600" b="1" dirty="0">
                <a:latin typeface="微软雅黑" pitchFamily="34" charset="-122"/>
                <a:ea typeface="微软雅黑" pitchFamily="34" charset="-122"/>
              </a:rPr>
              <a:t>安排</a:t>
            </a:r>
            <a:r>
              <a:rPr lang="zh-CN" altLang="en-US" sz="3600" b="1" dirty="0" smtClean="0">
                <a:latin typeface="微软雅黑" pitchFamily="34" charset="-122"/>
                <a:ea typeface="微软雅黑" pitchFamily="34" charset="-122"/>
              </a:rPr>
              <a:t>及完成情况</a:t>
            </a:r>
            <a:endParaRPr lang="zh-CN" altLang="en-US" sz="3600" b="1" dirty="0">
              <a:latin typeface="微软雅黑" pitchFamily="34" charset="-122"/>
              <a:ea typeface="微软雅黑" pitchFamily="34" charset="-122"/>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9254" y="191523"/>
            <a:ext cx="1741269" cy="1087884"/>
            <a:chOff x="429349" y="294657"/>
            <a:chExt cx="1910403" cy="1411094"/>
          </a:xfrm>
        </p:grpSpPr>
        <p:sp>
          <p:nvSpPr>
            <p:cNvPr id="20" name="填充层"/>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lstStyle/>
            <a:p>
              <a:pPr algn="r"/>
              <a:r>
                <a:rPr lang="zh-CN" altLang="en-US" sz="4000" b="1" dirty="0">
                  <a:latin typeface="微软雅黑" pitchFamily="34" charset="-122"/>
                  <a:ea typeface="微软雅黑" pitchFamily="34" charset="-122"/>
                </a:rPr>
                <a:t>目录</a:t>
              </a:r>
            </a:p>
          </p:txBody>
        </p:sp>
        <p:pic>
          <p:nvPicPr>
            <p:cNvPr id="21" name="图片 20"/>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835275" y="62801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70973" y="42799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835910" y="164211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70973" y="144212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835910" y="2656205"/>
            <a:ext cx="551878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70973" y="245625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818765" y="3662045"/>
            <a:ext cx="55511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70973" y="347038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630930" y="622274"/>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41" name="文本框 40"/>
          <p:cNvSpPr txBox="1"/>
          <p:nvPr/>
        </p:nvSpPr>
        <p:spPr>
          <a:xfrm>
            <a:off x="3630930" y="1629451"/>
            <a:ext cx="317500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42" name="文本框 41"/>
          <p:cNvSpPr txBox="1"/>
          <p:nvPr/>
        </p:nvSpPr>
        <p:spPr>
          <a:xfrm>
            <a:off x="3533140" y="2595245"/>
            <a:ext cx="427736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43" name="文本框 42"/>
          <p:cNvSpPr txBox="1"/>
          <p:nvPr/>
        </p:nvSpPr>
        <p:spPr>
          <a:xfrm>
            <a:off x="3630930" y="3643805"/>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2" name="矩形 1"/>
          <p:cNvSpPr/>
          <p:nvPr/>
        </p:nvSpPr>
        <p:spPr>
          <a:xfrm>
            <a:off x="2839720" y="4760595"/>
            <a:ext cx="556831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183038" y="456067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5</a:t>
            </a:r>
            <a:endParaRPr lang="en-US" sz="4400" b="1" dirty="0">
              <a:solidFill>
                <a:srgbClr val="287ED3"/>
              </a:solidFill>
            </a:endParaRPr>
          </a:p>
        </p:txBody>
      </p:sp>
      <p:sp>
        <p:nvSpPr>
          <p:cNvPr id="4" name="文本框 3"/>
          <p:cNvSpPr txBox="1"/>
          <p:nvPr/>
        </p:nvSpPr>
        <p:spPr>
          <a:xfrm>
            <a:off x="3642995" y="473410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5" name="矩形 4"/>
          <p:cNvSpPr/>
          <p:nvPr/>
        </p:nvSpPr>
        <p:spPr>
          <a:xfrm>
            <a:off x="2859405" y="5826125"/>
            <a:ext cx="55022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194468" y="562620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6</a:t>
            </a:r>
            <a:endParaRPr lang="en-US" sz="4400" b="1" dirty="0">
              <a:solidFill>
                <a:srgbClr val="287ED3"/>
              </a:solidFill>
            </a:endParaRPr>
          </a:p>
        </p:txBody>
      </p:sp>
      <p:sp>
        <p:nvSpPr>
          <p:cNvPr id="7" name="文本框 6"/>
          <p:cNvSpPr txBox="1"/>
          <p:nvPr/>
        </p:nvSpPr>
        <p:spPr>
          <a:xfrm>
            <a:off x="3654425" y="579963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itchFamily="34" charset="-122"/>
                <a:ea typeface="微软雅黑" pitchFamily="34" charset="-122"/>
              </a:rPr>
              <a:t>谢谢您的聆听</a:t>
            </a:r>
            <a:endParaRPr lang="zh-CN" altLang="en-US" sz="6000" dirty="0">
              <a:solidFill>
                <a:schemeClr val="bg1"/>
              </a:solidFill>
              <a:latin typeface="微软雅黑" pitchFamily="34" charset="-122"/>
              <a:ea typeface="微软雅黑"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Qijiayebing </a:t>
            </a:r>
            <a:r>
              <a:rPr lang="zh-CN" altLang="en-US" dirty="0" smtClean="0">
                <a:latin typeface="微软雅黑" pitchFamily="34" charset="-122"/>
                <a:ea typeface="微软雅黑" pitchFamily="34" charset="-122"/>
              </a:rPr>
              <a:t>作品</a:t>
            </a:r>
            <a:endParaRPr lang="zh-CN" altLang="en-US" dirty="0">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9254" y="191523"/>
            <a:ext cx="1741269" cy="1087884"/>
            <a:chOff x="429349" y="294657"/>
            <a:chExt cx="1910403" cy="1411094"/>
          </a:xfrm>
        </p:grpSpPr>
        <p:sp>
          <p:nvSpPr>
            <p:cNvPr id="20" name="填充层"/>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lstStyle/>
            <a:p>
              <a:pPr algn="r"/>
              <a:r>
                <a:rPr lang="zh-CN" altLang="en-US" sz="4000" b="1" dirty="0">
                  <a:latin typeface="微软雅黑" pitchFamily="34" charset="-122"/>
                  <a:ea typeface="微软雅黑" pitchFamily="34" charset="-122"/>
                </a:rPr>
                <a:t>目录</a:t>
              </a:r>
            </a:p>
          </p:txBody>
        </p:sp>
        <p:pic>
          <p:nvPicPr>
            <p:cNvPr id="21" name="图片 20"/>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835275" y="62801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35910" y="164211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70973" y="144212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835910" y="2656205"/>
            <a:ext cx="551878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70973" y="245625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818765" y="3662045"/>
            <a:ext cx="55511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70973" y="347038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630930" y="622274"/>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41" name="文本框 40"/>
          <p:cNvSpPr txBox="1"/>
          <p:nvPr/>
        </p:nvSpPr>
        <p:spPr>
          <a:xfrm>
            <a:off x="3630930" y="1629451"/>
            <a:ext cx="317500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42" name="文本框 41"/>
          <p:cNvSpPr txBox="1"/>
          <p:nvPr/>
        </p:nvSpPr>
        <p:spPr>
          <a:xfrm>
            <a:off x="3533140" y="2595245"/>
            <a:ext cx="427736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43" name="文本框 42"/>
          <p:cNvSpPr txBox="1"/>
          <p:nvPr/>
        </p:nvSpPr>
        <p:spPr>
          <a:xfrm>
            <a:off x="3630930" y="3643805"/>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2" name="矩形 1"/>
          <p:cNvSpPr/>
          <p:nvPr/>
        </p:nvSpPr>
        <p:spPr>
          <a:xfrm>
            <a:off x="2839720" y="4760595"/>
            <a:ext cx="556831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183038" y="456067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5</a:t>
            </a:r>
            <a:endParaRPr lang="en-US" sz="4400" b="1" dirty="0">
              <a:solidFill>
                <a:srgbClr val="287ED3"/>
              </a:solidFill>
            </a:endParaRPr>
          </a:p>
        </p:txBody>
      </p:sp>
      <p:sp>
        <p:nvSpPr>
          <p:cNvPr id="4" name="文本框 3"/>
          <p:cNvSpPr txBox="1"/>
          <p:nvPr/>
        </p:nvSpPr>
        <p:spPr>
          <a:xfrm>
            <a:off x="3642995" y="473410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5" name="矩形 4"/>
          <p:cNvSpPr/>
          <p:nvPr/>
        </p:nvSpPr>
        <p:spPr>
          <a:xfrm>
            <a:off x="2859405" y="5826125"/>
            <a:ext cx="55022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194468" y="562620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6</a:t>
            </a:r>
            <a:endParaRPr lang="en-US" sz="4400" b="1" dirty="0">
              <a:solidFill>
                <a:srgbClr val="287ED3"/>
              </a:solidFill>
            </a:endParaRPr>
          </a:p>
        </p:txBody>
      </p:sp>
      <p:sp>
        <p:nvSpPr>
          <p:cNvPr id="7" name="文本框 6"/>
          <p:cNvSpPr txBox="1"/>
          <p:nvPr/>
        </p:nvSpPr>
        <p:spPr>
          <a:xfrm>
            <a:off x="3654425" y="579963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
        <p:nvSpPr>
          <p:cNvPr id="8" name="矩形 7"/>
          <p:cNvSpPr/>
          <p:nvPr/>
        </p:nvSpPr>
        <p:spPr>
          <a:xfrm>
            <a:off x="2835275" y="61150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2137953" y="412115"/>
            <a:ext cx="911788" cy="911788"/>
          </a:xfrm>
          <a:prstGeom prst="ellipse">
            <a:avLst/>
          </a:prstGeom>
          <a:solidFill>
            <a:schemeClr val="bg2"/>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smtClean="0">
                <a:solidFill>
                  <a:srgbClr val="287ED3"/>
                </a:solidFill>
              </a:rPr>
              <a:t>1</a:t>
            </a:r>
            <a:endParaRPr lang="zh-CN" altLang="en-US" sz="4400" b="1" dirty="0">
              <a:solidFill>
                <a:srgbClr val="287ED3"/>
              </a:solidFill>
            </a:endParaRPr>
          </a:p>
        </p:txBody>
      </p:sp>
      <p:sp>
        <p:nvSpPr>
          <p:cNvPr id="10" name="矩形 9"/>
          <p:cNvSpPr/>
          <p:nvPr/>
        </p:nvSpPr>
        <p:spPr>
          <a:xfrm>
            <a:off x="2835910" y="162560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170973" y="142561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2</a:t>
            </a:r>
            <a:endParaRPr lang="zh-CN" altLang="en-US" sz="4400" b="1" dirty="0">
              <a:solidFill>
                <a:srgbClr val="287ED3"/>
              </a:solidFill>
            </a:endParaRPr>
          </a:p>
        </p:txBody>
      </p:sp>
      <p:sp>
        <p:nvSpPr>
          <p:cNvPr id="12" name="文本框 11"/>
          <p:cNvSpPr txBox="1"/>
          <p:nvPr/>
        </p:nvSpPr>
        <p:spPr>
          <a:xfrm>
            <a:off x="3630930" y="605764"/>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13" name="文本框 12"/>
          <p:cNvSpPr txBox="1"/>
          <p:nvPr/>
        </p:nvSpPr>
        <p:spPr>
          <a:xfrm>
            <a:off x="3630930" y="1612941"/>
            <a:ext cx="3175000" cy="548640"/>
          </a:xfrm>
          <a:prstGeom prst="rect">
            <a:avLst/>
          </a:prstGeom>
          <a:noFill/>
        </p:spPr>
        <p:txBody>
          <a:bodyPr wrap="square" rtlCol="0">
            <a:spAutoFit/>
          </a:bodyPr>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14" name="文本框 13"/>
          <p:cNvSpPr txBox="1"/>
          <p:nvPr/>
        </p:nvSpPr>
        <p:spPr>
          <a:xfrm>
            <a:off x="3533140" y="2578735"/>
            <a:ext cx="4277360" cy="548640"/>
          </a:xfrm>
          <a:prstGeom prst="rect">
            <a:avLst/>
          </a:prstGeom>
          <a:noFill/>
        </p:spPr>
        <p:txBody>
          <a:bodyPr wrap="square" rtlCol="0">
            <a:spAutoFit/>
          </a:bodyPr>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15" name="文本框 14"/>
          <p:cNvSpPr txBox="1"/>
          <p:nvPr/>
        </p:nvSpPr>
        <p:spPr>
          <a:xfrm>
            <a:off x="3630930" y="3627295"/>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16" name="文本框 15"/>
          <p:cNvSpPr txBox="1"/>
          <p:nvPr/>
        </p:nvSpPr>
        <p:spPr>
          <a:xfrm>
            <a:off x="3642995" y="471759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17" name="文本框 16"/>
          <p:cNvSpPr txBox="1"/>
          <p:nvPr/>
        </p:nvSpPr>
        <p:spPr>
          <a:xfrm>
            <a:off x="3654425" y="578312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
        <p:nvSpPr>
          <p:cNvPr id="57" name="椭圆 56"/>
          <p:cNvSpPr/>
          <p:nvPr/>
        </p:nvSpPr>
        <p:spPr>
          <a:xfrm>
            <a:off x="2125888" y="390525"/>
            <a:ext cx="911788" cy="911788"/>
          </a:xfrm>
          <a:prstGeom prst="ellipse">
            <a:avLst/>
          </a:prstGeom>
          <a:solidFill>
            <a:srgbClr val="FF0000"/>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smtClean="0">
                <a:solidFill>
                  <a:srgbClr val="287ED3"/>
                </a:solidFill>
              </a:rPr>
              <a:t>1</a:t>
            </a:r>
            <a:endParaRPr lang="zh-CN" altLang="en-US" sz="4400" b="1" dirty="0">
              <a:solidFill>
                <a:srgbClr val="287ED3"/>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heckerboard(across)">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a:latin typeface="微软雅黑" pitchFamily="34" charset="-122"/>
                <a:ea typeface="微软雅黑" pitchFamily="34" charset="-122"/>
                <a:sym typeface="+mn-ea"/>
              </a:rPr>
              <a:t>绪论</a:t>
            </a:r>
            <a:endParaRPr lang="zh-CN" altLang="en-US" sz="3600" b="1" dirty="0">
              <a:latin typeface="微软雅黑" pitchFamily="34" charset="-122"/>
              <a:ea typeface="微软雅黑" pitchFamily="34" charset="-122"/>
            </a:endParaRPr>
          </a:p>
        </p:txBody>
      </p:sp>
      <p:cxnSp>
        <p:nvCxnSpPr>
          <p:cNvPr id="7" name="直接连接符 6"/>
          <p:cNvCxnSpPr>
            <a:stCxn id="14" idx="3"/>
          </p:cNvCxnSpPr>
          <p:nvPr/>
        </p:nvCxnSpPr>
        <p:spPr>
          <a:xfrm>
            <a:off x="2074862" y="2748757"/>
            <a:ext cx="2006600" cy="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7" idx="3"/>
          </p:cNvCxnSpPr>
          <p:nvPr/>
        </p:nvCxnSpPr>
        <p:spPr>
          <a:xfrm flipV="1">
            <a:off x="2074862" y="4092575"/>
            <a:ext cx="2006600"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4387" y="5437188"/>
            <a:ext cx="19954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2287587" y="2379663"/>
            <a:ext cx="178308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lang="zh-CN" altLang="en-US" dirty="0">
                <a:ea typeface="微软雅黑" pitchFamily="34" charset="-122"/>
              </a:rPr>
              <a:t>研究背景与意义</a:t>
            </a:r>
            <a:endParaRPr lang="zh-CN" altLang="en-US" dirty="0">
              <a:ea typeface="微软雅黑" pitchFamily="34" charset="-122"/>
            </a:endParaRPr>
          </a:p>
        </p:txBody>
      </p:sp>
      <p:sp>
        <p:nvSpPr>
          <p:cNvPr id="11" name="TextBox 16"/>
          <p:cNvSpPr txBox="1">
            <a:spLocks noChangeArrowheads="1"/>
          </p:cNvSpPr>
          <p:nvPr/>
        </p:nvSpPr>
        <p:spPr bwMode="auto">
          <a:xfrm>
            <a:off x="2287587" y="3722688"/>
            <a:ext cx="155448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lang="zh-CN" altLang="en-US">
                <a:ea typeface="微软雅黑" pitchFamily="34" charset="-122"/>
              </a:rPr>
              <a:t>国内研究概况</a:t>
            </a:r>
            <a:endParaRPr lang="zh-CN" altLang="en-US">
              <a:ea typeface="微软雅黑" pitchFamily="34" charset="-122"/>
            </a:endParaRPr>
          </a:p>
        </p:txBody>
      </p:sp>
      <p:sp>
        <p:nvSpPr>
          <p:cNvPr id="12" name="TextBox 17"/>
          <p:cNvSpPr txBox="1">
            <a:spLocks noChangeArrowheads="1"/>
          </p:cNvSpPr>
          <p:nvPr/>
        </p:nvSpPr>
        <p:spPr bwMode="auto">
          <a:xfrm>
            <a:off x="2287905" y="5086350"/>
            <a:ext cx="1779905"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lang="zh-CN" altLang="en-US">
                <a:ea typeface="微软雅黑" pitchFamily="34" charset="-122"/>
              </a:rPr>
              <a:t>论文的主要研究内容</a:t>
            </a:r>
            <a:endParaRPr lang="zh-CN" altLang="en-US">
              <a:ea typeface="微软雅黑" pitchFamily="34" charset="-122"/>
            </a:endParaRPr>
          </a:p>
        </p:txBody>
      </p:sp>
      <p:grpSp>
        <p:nvGrpSpPr>
          <p:cNvPr id="13" name="组合 12"/>
          <p:cNvGrpSpPr/>
          <p:nvPr/>
        </p:nvGrpSpPr>
        <p:grpSpPr bwMode="auto">
          <a:xfrm>
            <a:off x="0" y="2332673"/>
            <a:ext cx="2074862" cy="832168"/>
            <a:chOff x="765101" y="962314"/>
            <a:chExt cx="1296144" cy="576064"/>
          </a:xfrm>
          <a:solidFill>
            <a:srgbClr val="287ED3"/>
          </a:solidFill>
        </p:grpSpPr>
        <p:sp>
          <p:nvSpPr>
            <p:cNvPr id="14" name="五边形 13"/>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15" name="TextBox 19"/>
            <p:cNvSpPr txBox="1">
              <a:spLocks noChangeArrowheads="1"/>
            </p:cNvSpPr>
            <p:nvPr/>
          </p:nvSpPr>
          <p:spPr bwMode="auto">
            <a:xfrm>
              <a:off x="1265214" y="1053288"/>
              <a:ext cx="225510"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1</a:t>
              </a:r>
              <a:endParaRPr lang="zh-CN" altLang="en-US" sz="3600" dirty="0">
                <a:solidFill>
                  <a:schemeClr val="bg1"/>
                </a:solidFill>
                <a:latin typeface="Impact" pitchFamily="34" charset="0"/>
                <a:ea typeface="微软雅黑" pitchFamily="34" charset="-122"/>
              </a:endParaRPr>
            </a:p>
          </p:txBody>
        </p:sp>
      </p:grpSp>
      <p:grpSp>
        <p:nvGrpSpPr>
          <p:cNvPr id="16" name="组合 15"/>
          <p:cNvGrpSpPr/>
          <p:nvPr/>
        </p:nvGrpSpPr>
        <p:grpSpPr bwMode="auto">
          <a:xfrm>
            <a:off x="0" y="3677285"/>
            <a:ext cx="2074862" cy="832168"/>
            <a:chOff x="765101" y="2306083"/>
            <a:chExt cx="1296144" cy="576064"/>
          </a:xfrm>
          <a:solidFill>
            <a:srgbClr val="287ED3"/>
          </a:solidFill>
        </p:grpSpPr>
        <p:sp>
          <p:nvSpPr>
            <p:cNvPr id="17" name="五边形 16"/>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18" name="TextBox 20"/>
            <p:cNvSpPr txBox="1">
              <a:spLocks noChangeArrowheads="1"/>
            </p:cNvSpPr>
            <p:nvPr/>
          </p:nvSpPr>
          <p:spPr bwMode="auto">
            <a:xfrm>
              <a:off x="1271948" y="2409975"/>
              <a:ext cx="260559"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2</a:t>
              </a:r>
              <a:endParaRPr lang="zh-CN" altLang="en-US" sz="3600" dirty="0">
                <a:solidFill>
                  <a:schemeClr val="bg1"/>
                </a:solidFill>
                <a:latin typeface="Impact" pitchFamily="34" charset="0"/>
                <a:ea typeface="微软雅黑" pitchFamily="34" charset="-122"/>
              </a:endParaRPr>
            </a:p>
          </p:txBody>
        </p:sp>
      </p:grpSp>
      <p:grpSp>
        <p:nvGrpSpPr>
          <p:cNvPr id="19" name="组合 18"/>
          <p:cNvGrpSpPr/>
          <p:nvPr/>
        </p:nvGrpSpPr>
        <p:grpSpPr bwMode="auto">
          <a:xfrm>
            <a:off x="0" y="5019873"/>
            <a:ext cx="2074862" cy="832168"/>
            <a:chOff x="765101" y="3649852"/>
            <a:chExt cx="1296144" cy="576064"/>
          </a:xfrm>
          <a:solidFill>
            <a:srgbClr val="287ED3"/>
          </a:solidFill>
        </p:grpSpPr>
        <p:sp>
          <p:nvSpPr>
            <p:cNvPr id="20" name="五边形 19"/>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sz="3200">
                <a:solidFill>
                  <a:srgbClr val="287ED3"/>
                </a:solidFill>
              </a:endParaRPr>
            </a:p>
          </p:txBody>
        </p:sp>
        <p:sp>
          <p:nvSpPr>
            <p:cNvPr id="21" name="TextBox 21"/>
            <p:cNvSpPr txBox="1">
              <a:spLocks noChangeArrowheads="1"/>
            </p:cNvSpPr>
            <p:nvPr/>
          </p:nvSpPr>
          <p:spPr bwMode="auto">
            <a:xfrm>
              <a:off x="1271948" y="3766404"/>
              <a:ext cx="268570" cy="447419"/>
            </a:xfrm>
            <a:prstGeom prst="rect">
              <a:avLst/>
            </a:prstGeom>
            <a:noFill/>
            <a:ln w="9525">
              <a:noFill/>
              <a:miter lim="800000"/>
            </a:ln>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3</a:t>
              </a:r>
              <a:endParaRPr lang="zh-CN" altLang="en-US" sz="3600" dirty="0">
                <a:solidFill>
                  <a:schemeClr val="bg1"/>
                </a:solidFill>
                <a:latin typeface="Impact" pitchFamily="34" charset="0"/>
                <a:ea typeface="微软雅黑" pitchFamily="34" charset="-122"/>
              </a:endParaRPr>
            </a:p>
          </p:txBody>
        </p:sp>
      </p:grpSp>
      <p:cxnSp>
        <p:nvCxnSpPr>
          <p:cNvPr id="22" name="直接连接符 21"/>
          <p:cNvCxnSpPr/>
          <p:nvPr/>
        </p:nvCxnSpPr>
        <p:spPr>
          <a:xfrm flipV="1">
            <a:off x="4079875" y="2748915"/>
            <a:ext cx="4068445" cy="635"/>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079875" y="4083050"/>
            <a:ext cx="4093210" cy="9525"/>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083050" y="5630545"/>
            <a:ext cx="4090035" cy="1270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4182745" y="1958975"/>
            <a:ext cx="3902075" cy="731520"/>
          </a:xfrm>
          <a:prstGeom prst="rect">
            <a:avLst/>
          </a:prstGeom>
          <a:noFill/>
        </p:spPr>
        <p:txBody>
          <a:bodyPr wrap="square" rtlCol="0">
            <a:spAutoFit/>
          </a:bodyPr>
          <a:p>
            <a:r>
              <a:rPr lang="zh-CN" altLang="en-US" sz="1400"/>
              <a:t>随着公众对电力消费的增减，以及智能技术的蓬勃发展，一套安全，可以集百家设备于一体的高效管理系统就显得必不可少。</a:t>
            </a:r>
            <a:endParaRPr lang="zh-CN" altLang="en-US" sz="1400"/>
          </a:p>
        </p:txBody>
      </p:sp>
      <p:sp>
        <p:nvSpPr>
          <p:cNvPr id="47" name="文本框 46"/>
          <p:cNvSpPr txBox="1"/>
          <p:nvPr/>
        </p:nvSpPr>
        <p:spPr>
          <a:xfrm>
            <a:off x="4224655" y="3300095"/>
            <a:ext cx="3861435" cy="731520"/>
          </a:xfrm>
          <a:prstGeom prst="rect">
            <a:avLst/>
          </a:prstGeom>
          <a:noFill/>
        </p:spPr>
        <p:txBody>
          <a:bodyPr wrap="square" rtlCol="0">
            <a:spAutoFit/>
          </a:bodyPr>
          <a:p>
            <a:r>
              <a:rPr lang="zh-CN" altLang="en-US" sz="1400"/>
              <a:t>现如今，得益于智能电表和网络的诞生，供电企业可以通过远程通道和智能电表之间建立通讯定时的完成对电表的操作，监督和管理。</a:t>
            </a:r>
            <a:endParaRPr lang="zh-CN" altLang="en-US" sz="1400"/>
          </a:p>
        </p:txBody>
      </p:sp>
      <p:sp>
        <p:nvSpPr>
          <p:cNvPr id="48" name="文本框 47"/>
          <p:cNvSpPr txBox="1"/>
          <p:nvPr/>
        </p:nvSpPr>
        <p:spPr>
          <a:xfrm>
            <a:off x="4164330" y="4488815"/>
            <a:ext cx="4017010" cy="1158240"/>
          </a:xfrm>
          <a:prstGeom prst="rect">
            <a:avLst/>
          </a:prstGeom>
          <a:noFill/>
        </p:spPr>
        <p:txBody>
          <a:bodyPr wrap="square" rtlCol="0">
            <a:spAutoFit/>
          </a:bodyPr>
          <a:p>
            <a:r>
              <a:rPr lang="zh-CN" altLang="en-US" sz="1400"/>
              <a:t>采用系统主站后台预付费模式，开发一套基于web的预付费管理系统，力图开达到安全的、平台无关的、松散耦合、可扩展、低维护成本的特点，使之更具有市场竞争力并且更好的为用户和运营商服务。</a:t>
            </a:r>
            <a:endParaRPr lang="zh-CN" altLang="en-US" sz="1400"/>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9254" y="191523"/>
            <a:ext cx="1741269" cy="1087884"/>
            <a:chOff x="429349" y="294657"/>
            <a:chExt cx="1910403" cy="1411094"/>
          </a:xfrm>
        </p:grpSpPr>
        <p:sp>
          <p:nvSpPr>
            <p:cNvPr id="20" name="填充层"/>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lstStyle/>
            <a:p>
              <a:pPr algn="r"/>
              <a:r>
                <a:rPr lang="zh-CN" altLang="en-US" sz="4000" b="1" dirty="0">
                  <a:latin typeface="微软雅黑" pitchFamily="34" charset="-122"/>
                  <a:ea typeface="微软雅黑" pitchFamily="34" charset="-122"/>
                </a:rPr>
                <a:t>目录</a:t>
              </a:r>
            </a:p>
          </p:txBody>
        </p:sp>
        <p:pic>
          <p:nvPicPr>
            <p:cNvPr id="21" name="图片 20"/>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835275" y="62801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70973" y="42799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835910" y="164211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70973" y="1442121"/>
            <a:ext cx="911788" cy="911788"/>
          </a:xfrm>
          <a:prstGeom prst="ellipse">
            <a:avLst/>
          </a:prstGeom>
          <a:solidFill>
            <a:schemeClr val="bg2"/>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835910" y="2656205"/>
            <a:ext cx="551878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70973" y="245625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818765" y="3662045"/>
            <a:ext cx="55511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70973" y="347038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630930" y="622274"/>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41" name="文本框 40"/>
          <p:cNvSpPr txBox="1"/>
          <p:nvPr/>
        </p:nvSpPr>
        <p:spPr>
          <a:xfrm>
            <a:off x="3630930" y="1629451"/>
            <a:ext cx="317500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42" name="文本框 41"/>
          <p:cNvSpPr txBox="1"/>
          <p:nvPr/>
        </p:nvSpPr>
        <p:spPr>
          <a:xfrm>
            <a:off x="3533140" y="2595245"/>
            <a:ext cx="427736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43" name="文本框 42"/>
          <p:cNvSpPr txBox="1"/>
          <p:nvPr/>
        </p:nvSpPr>
        <p:spPr>
          <a:xfrm>
            <a:off x="3630930" y="3643805"/>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2" name="矩形 1"/>
          <p:cNvSpPr/>
          <p:nvPr/>
        </p:nvSpPr>
        <p:spPr>
          <a:xfrm>
            <a:off x="2839720" y="4760595"/>
            <a:ext cx="556831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183038" y="456067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5</a:t>
            </a:r>
            <a:endParaRPr lang="en-US" sz="4400" b="1" dirty="0">
              <a:solidFill>
                <a:srgbClr val="287ED3"/>
              </a:solidFill>
            </a:endParaRPr>
          </a:p>
        </p:txBody>
      </p:sp>
      <p:sp>
        <p:nvSpPr>
          <p:cNvPr id="4" name="文本框 3"/>
          <p:cNvSpPr txBox="1"/>
          <p:nvPr/>
        </p:nvSpPr>
        <p:spPr>
          <a:xfrm>
            <a:off x="3642995" y="473410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5" name="矩形 4"/>
          <p:cNvSpPr/>
          <p:nvPr/>
        </p:nvSpPr>
        <p:spPr>
          <a:xfrm>
            <a:off x="2859405" y="5826125"/>
            <a:ext cx="55022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194468" y="562620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6</a:t>
            </a:r>
            <a:endParaRPr lang="en-US" sz="4400" b="1" dirty="0">
              <a:solidFill>
                <a:srgbClr val="287ED3"/>
              </a:solidFill>
            </a:endParaRPr>
          </a:p>
        </p:txBody>
      </p:sp>
      <p:sp>
        <p:nvSpPr>
          <p:cNvPr id="7" name="文本框 6"/>
          <p:cNvSpPr txBox="1"/>
          <p:nvPr/>
        </p:nvSpPr>
        <p:spPr>
          <a:xfrm>
            <a:off x="3654425" y="579963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
        <p:nvSpPr>
          <p:cNvPr id="10" name="椭圆 9"/>
          <p:cNvSpPr/>
          <p:nvPr/>
        </p:nvSpPr>
        <p:spPr>
          <a:xfrm>
            <a:off x="2174148" y="1429421"/>
            <a:ext cx="911788" cy="911788"/>
          </a:xfrm>
          <a:prstGeom prst="ellipse">
            <a:avLst/>
          </a:prstGeom>
          <a:solidFill>
            <a:srgbClr val="FF0000"/>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2</a:t>
            </a:r>
            <a:endParaRPr lang="zh-CN" altLang="en-US" sz="4400" b="1" dirty="0">
              <a:solidFill>
                <a:srgbClr val="287ED3"/>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287ED3"/>
                  </a:solidFill>
                </a:rPr>
                <a:t>2</a:t>
              </a:r>
              <a:endParaRPr lang="en-US"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lstStyle/>
          <a:p>
            <a:r>
              <a:rPr lang="zh-CN" altLang="en-US" sz="3600" dirty="0">
                <a:latin typeface="微软雅黑" pitchFamily="34" charset="-122"/>
                <a:ea typeface="微软雅黑" pitchFamily="34" charset="-122"/>
                <a:sym typeface="+mn-ea"/>
              </a:rPr>
              <a:t>关键技术</a:t>
            </a:r>
            <a:endParaRPr lang="zh-CN" altLang="en-US" sz="3600" dirty="0">
              <a:latin typeface="微软雅黑" pitchFamily="34" charset="-122"/>
              <a:ea typeface="微软雅黑" pitchFamily="34" charset="-122"/>
              <a:sym typeface="+mn-ea"/>
            </a:endParaRPr>
          </a:p>
        </p:txBody>
      </p:sp>
      <p:sp>
        <p:nvSpPr>
          <p:cNvPr id="20" name="任意多边形 19"/>
          <p:cNvSpPr/>
          <p:nvPr/>
        </p:nvSpPr>
        <p:spPr>
          <a:xfrm>
            <a:off x="5943045" y="3202478"/>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zh-CN" altLang="en-US" sz="2400" b="1" kern="1200" dirty="0">
                <a:latin typeface="微软雅黑" pitchFamily="34" charset="-122"/>
                <a:ea typeface="微软雅黑" pitchFamily="34" charset="-122"/>
              </a:rPr>
              <a:t>预付费系统</a:t>
            </a:r>
            <a:endParaRPr lang="zh-CN" altLang="en-US" sz="2400" b="1" kern="1200" dirty="0">
              <a:latin typeface="微软雅黑" pitchFamily="34" charset="-122"/>
              <a:ea typeface="微软雅黑" pitchFamily="34" charset="-122"/>
            </a:endParaRPr>
          </a:p>
        </p:txBody>
      </p:sp>
      <p:sp>
        <p:nvSpPr>
          <p:cNvPr id="21" name="任意多边形 20"/>
          <p:cNvSpPr/>
          <p:nvPr/>
        </p:nvSpPr>
        <p:spPr>
          <a:xfrm rot="16200000">
            <a:off x="6382285" y="2995570"/>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2" name="任意多边形 21"/>
          <p:cNvSpPr/>
          <p:nvPr/>
        </p:nvSpPr>
        <p:spPr>
          <a:xfrm>
            <a:off x="5918280" y="145579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smtClean="0">
                <a:solidFill>
                  <a:srgbClr val="287ED3"/>
                </a:solidFill>
              </a:rPr>
              <a:t>1</a:t>
            </a:r>
            <a:endParaRPr lang="zh-CN" altLang="en-US" sz="5800" kern="1200" dirty="0">
              <a:solidFill>
                <a:srgbClr val="287ED3"/>
              </a:solidFill>
            </a:endParaRPr>
          </a:p>
        </p:txBody>
      </p:sp>
      <p:sp>
        <p:nvSpPr>
          <p:cNvPr id="23" name="任意多边形 22"/>
          <p:cNvSpPr/>
          <p:nvPr/>
        </p:nvSpPr>
        <p:spPr>
          <a:xfrm>
            <a:off x="7202289" y="3815574"/>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 name="任意多边形 23"/>
          <p:cNvSpPr/>
          <p:nvPr/>
        </p:nvSpPr>
        <p:spPr>
          <a:xfrm>
            <a:off x="7492883" y="2494453"/>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dirty="0" smtClean="0">
                <a:solidFill>
                  <a:srgbClr val="287ED3"/>
                </a:solidFill>
              </a:rPr>
              <a:t>2</a:t>
            </a:r>
            <a:endParaRPr lang="zh-CN" altLang="en-US" sz="5800" kern="1200" dirty="0">
              <a:solidFill>
                <a:srgbClr val="287ED3"/>
              </a:solidFill>
            </a:endParaRPr>
          </a:p>
        </p:txBody>
      </p:sp>
      <p:sp>
        <p:nvSpPr>
          <p:cNvPr id="25" name="任意多边形 24"/>
          <p:cNvSpPr/>
          <p:nvPr/>
        </p:nvSpPr>
        <p:spPr>
          <a:xfrm rot="5400000">
            <a:off x="6382285" y="4635578"/>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6" name="任意多边形 25"/>
          <p:cNvSpPr/>
          <p:nvPr/>
        </p:nvSpPr>
        <p:spPr>
          <a:xfrm>
            <a:off x="4469210" y="415160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a:solidFill>
                  <a:srgbClr val="287ED3"/>
                </a:solidFill>
              </a:rPr>
              <a:t>5</a:t>
            </a:r>
            <a:endParaRPr lang="en-US" altLang="zh-CN" sz="5800" kern="1200" dirty="0">
              <a:solidFill>
                <a:srgbClr val="287ED3"/>
              </a:solidFill>
            </a:endParaRPr>
          </a:p>
        </p:txBody>
      </p:sp>
      <p:sp>
        <p:nvSpPr>
          <p:cNvPr id="27" name="任意多边形 26"/>
          <p:cNvSpPr/>
          <p:nvPr/>
        </p:nvSpPr>
        <p:spPr>
          <a:xfrm>
            <a:off x="5554026" y="3840338"/>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8" name="任意多边形 27"/>
          <p:cNvSpPr/>
          <p:nvPr/>
        </p:nvSpPr>
        <p:spPr>
          <a:xfrm>
            <a:off x="4361457" y="2560493"/>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lvl="0" algn="ctr" defTabSz="2578100">
              <a:lnSpc>
                <a:spcPct val="90000"/>
              </a:lnSpc>
              <a:spcBef>
                <a:spcPct val="0"/>
              </a:spcBef>
              <a:spcAft>
                <a:spcPct val="35000"/>
              </a:spcAft>
            </a:pPr>
            <a:r>
              <a:rPr lang="en-US" altLang="zh-CN" sz="5800" kern="1200" dirty="0">
                <a:solidFill>
                  <a:srgbClr val="287ED3"/>
                </a:solidFill>
              </a:rPr>
              <a:t>6</a:t>
            </a:r>
            <a:endParaRPr lang="en-US" altLang="zh-CN" sz="5800" kern="1200" dirty="0">
              <a:solidFill>
                <a:srgbClr val="287ED3"/>
              </a:solidFill>
            </a:endParaRPr>
          </a:p>
        </p:txBody>
      </p:sp>
      <p:sp>
        <p:nvSpPr>
          <p:cNvPr id="11" name="矩形 10"/>
          <p:cNvSpPr/>
          <p:nvPr/>
        </p:nvSpPr>
        <p:spPr>
          <a:xfrm>
            <a:off x="687070" y="1513205"/>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2" name="矩形 11"/>
          <p:cNvSpPr/>
          <p:nvPr/>
        </p:nvSpPr>
        <p:spPr>
          <a:xfrm>
            <a:off x="687070" y="2378075"/>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3" name="矩形 12"/>
          <p:cNvSpPr/>
          <p:nvPr/>
        </p:nvSpPr>
        <p:spPr>
          <a:xfrm>
            <a:off x="687070" y="3243580"/>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4" name="矩形 13"/>
          <p:cNvSpPr/>
          <p:nvPr/>
        </p:nvSpPr>
        <p:spPr>
          <a:xfrm>
            <a:off x="687070" y="4108450"/>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5" name="文本框 14"/>
          <p:cNvSpPr txBox="1"/>
          <p:nvPr/>
        </p:nvSpPr>
        <p:spPr>
          <a:xfrm>
            <a:off x="1586865" y="1663700"/>
            <a:ext cx="2493010" cy="384810"/>
          </a:xfrm>
          <a:prstGeom prst="rect">
            <a:avLst/>
          </a:prstGeom>
          <a:noFill/>
        </p:spPr>
        <p:txBody>
          <a:bodyPr wrap="square" rtlCol="0">
            <a:spAutoFit/>
          </a:bodyPr>
          <a:lstStyle/>
          <a:p>
            <a:r>
              <a:rPr lang="zh-CN" altLang="en-US" dirty="0" smtClean="0">
                <a:solidFill>
                  <a:srgbClr val="666666"/>
                </a:solidFill>
                <a:latin typeface="微软雅黑" pitchFamily="34" charset="-122"/>
                <a:ea typeface="微软雅黑" pitchFamily="34" charset="-122"/>
              </a:rPr>
              <a:t>SOA</a:t>
            </a:r>
            <a:endParaRPr lang="zh-CN" altLang="en-US" dirty="0" smtClean="0">
              <a:solidFill>
                <a:srgbClr val="666666"/>
              </a:solidFill>
              <a:latin typeface="微软雅黑" pitchFamily="34" charset="-122"/>
              <a:ea typeface="微软雅黑" pitchFamily="34" charset="-122"/>
            </a:endParaRPr>
          </a:p>
        </p:txBody>
      </p:sp>
      <p:sp>
        <p:nvSpPr>
          <p:cNvPr id="16" name="文本框 15"/>
          <p:cNvSpPr txBox="1"/>
          <p:nvPr/>
        </p:nvSpPr>
        <p:spPr>
          <a:xfrm>
            <a:off x="1587500" y="2529205"/>
            <a:ext cx="2697480" cy="384810"/>
          </a:xfrm>
          <a:prstGeom prst="rect">
            <a:avLst/>
          </a:prstGeom>
          <a:noFill/>
        </p:spPr>
        <p:txBody>
          <a:bodyPr wrap="square" rtlCol="0">
            <a:spAutoFit/>
          </a:bodyPr>
          <a:lstStyle/>
          <a:p>
            <a:r>
              <a:rPr lang="zh-CN" altLang="en-US" dirty="0" smtClean="0">
                <a:solidFill>
                  <a:srgbClr val="666666"/>
                </a:solidFill>
                <a:latin typeface="微软雅黑" pitchFamily="34" charset="-122"/>
                <a:ea typeface="微软雅黑" pitchFamily="34" charset="-122"/>
              </a:rPr>
              <a:t>主站与采集终端通信协议</a:t>
            </a:r>
            <a:endParaRPr lang="zh-CN" altLang="en-US" dirty="0" smtClean="0">
              <a:solidFill>
                <a:srgbClr val="666666"/>
              </a:solidFill>
              <a:latin typeface="微软雅黑" pitchFamily="34" charset="-122"/>
              <a:ea typeface="微软雅黑" pitchFamily="34" charset="-122"/>
            </a:endParaRPr>
          </a:p>
        </p:txBody>
      </p:sp>
      <p:sp>
        <p:nvSpPr>
          <p:cNvPr id="17" name="文本框 16"/>
          <p:cNvSpPr txBox="1"/>
          <p:nvPr/>
        </p:nvSpPr>
        <p:spPr>
          <a:xfrm>
            <a:off x="1596390" y="3377565"/>
            <a:ext cx="2436495" cy="384810"/>
          </a:xfrm>
          <a:prstGeom prst="rect">
            <a:avLst/>
          </a:prstGeom>
          <a:noFill/>
        </p:spPr>
        <p:txBody>
          <a:bodyPr wrap="square" rtlCol="0">
            <a:spAutoFit/>
          </a:bodyPr>
          <a:lstStyle/>
          <a:p>
            <a:r>
              <a:rPr dirty="0" smtClean="0">
                <a:solidFill>
                  <a:srgbClr val="666666"/>
                </a:solidFill>
                <a:latin typeface="微软雅黑" pitchFamily="34" charset="-122"/>
                <a:ea typeface="微软雅黑" pitchFamily="34" charset="-122"/>
              </a:rPr>
              <a:t>策略设计模式</a:t>
            </a:r>
            <a:endParaRPr dirty="0" smtClean="0">
              <a:solidFill>
                <a:srgbClr val="666666"/>
              </a:solidFill>
              <a:latin typeface="微软雅黑" pitchFamily="34" charset="-122"/>
              <a:ea typeface="微软雅黑" pitchFamily="34" charset="-122"/>
            </a:endParaRPr>
          </a:p>
        </p:txBody>
      </p:sp>
      <p:sp>
        <p:nvSpPr>
          <p:cNvPr id="18" name="文本框 17"/>
          <p:cNvSpPr txBox="1"/>
          <p:nvPr/>
        </p:nvSpPr>
        <p:spPr>
          <a:xfrm>
            <a:off x="1586865" y="4259580"/>
            <a:ext cx="2493010" cy="384810"/>
          </a:xfrm>
          <a:prstGeom prst="rect">
            <a:avLst/>
          </a:prstGeom>
          <a:noFill/>
        </p:spPr>
        <p:txBody>
          <a:bodyPr wrap="square" rtlCol="0">
            <a:spAutoFit/>
          </a:bodyPr>
          <a:lstStyle/>
          <a:p>
            <a:r>
              <a:rPr lang="zh-CN" altLang="en-US" dirty="0" smtClean="0">
                <a:solidFill>
                  <a:srgbClr val="666666"/>
                </a:solidFill>
                <a:latin typeface="微软雅黑" pitchFamily="34" charset="-122"/>
                <a:ea typeface="微软雅黑" pitchFamily="34" charset="-122"/>
              </a:rPr>
              <a:t>MVC 设计模式</a:t>
            </a:r>
            <a:endParaRPr lang="zh-CN" altLang="en-US" dirty="0" smtClean="0">
              <a:solidFill>
                <a:srgbClr val="666666"/>
              </a:solidFill>
              <a:latin typeface="微软雅黑" pitchFamily="34" charset="-122"/>
              <a:ea typeface="微软雅黑" pitchFamily="34" charset="-122"/>
            </a:endParaRPr>
          </a:p>
        </p:txBody>
      </p:sp>
      <p:sp>
        <p:nvSpPr>
          <p:cNvPr id="6" name="任意多边形 5"/>
          <p:cNvSpPr/>
          <p:nvPr/>
        </p:nvSpPr>
        <p:spPr>
          <a:xfrm>
            <a:off x="7519750" y="411477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p>
            <a:pPr lvl="0" algn="ctr" defTabSz="2578100">
              <a:lnSpc>
                <a:spcPct val="90000"/>
              </a:lnSpc>
              <a:spcBef>
                <a:spcPct val="0"/>
              </a:spcBef>
              <a:spcAft>
                <a:spcPct val="35000"/>
              </a:spcAft>
            </a:pPr>
            <a:r>
              <a:rPr lang="en-US" altLang="zh-CN" sz="5800" kern="1200" dirty="0" smtClean="0">
                <a:solidFill>
                  <a:srgbClr val="287ED3"/>
                </a:solidFill>
              </a:rPr>
              <a:t>3</a:t>
            </a:r>
            <a:endParaRPr lang="zh-CN" altLang="en-US" sz="5800" kern="1200" dirty="0">
              <a:solidFill>
                <a:srgbClr val="287ED3"/>
              </a:solidFill>
            </a:endParaRPr>
          </a:p>
        </p:txBody>
      </p:sp>
      <p:sp>
        <p:nvSpPr>
          <p:cNvPr id="7" name="矩形 6"/>
          <p:cNvSpPr/>
          <p:nvPr/>
        </p:nvSpPr>
        <p:spPr>
          <a:xfrm>
            <a:off x="692150" y="4959350"/>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t>5</a:t>
            </a:r>
            <a:endParaRPr lang="en-US" altLang="zh-CN" sz="3200" b="1" dirty="0"/>
          </a:p>
        </p:txBody>
      </p:sp>
      <p:sp>
        <p:nvSpPr>
          <p:cNvPr id="8" name="文本框 7"/>
          <p:cNvSpPr txBox="1"/>
          <p:nvPr/>
        </p:nvSpPr>
        <p:spPr>
          <a:xfrm>
            <a:off x="1591945" y="5110480"/>
            <a:ext cx="2493010" cy="384810"/>
          </a:xfrm>
          <a:prstGeom prst="rect">
            <a:avLst/>
          </a:prstGeom>
          <a:noFill/>
        </p:spPr>
        <p:txBody>
          <a:bodyPr wrap="square" rtlCol="0">
            <a:spAutoFit/>
          </a:bodyPr>
          <a:p>
            <a:r>
              <a:rPr lang="zh-CN" altLang="en-US" dirty="0" smtClean="0">
                <a:solidFill>
                  <a:srgbClr val="666666"/>
                </a:solidFill>
                <a:latin typeface="微软雅黑" pitchFamily="34" charset="-122"/>
                <a:ea typeface="微软雅黑" pitchFamily="34" charset="-122"/>
              </a:rPr>
              <a:t>HTML+JSP＋J</a:t>
            </a:r>
            <a:r>
              <a:rPr lang="en-US" altLang="zh-CN" dirty="0" smtClean="0">
                <a:solidFill>
                  <a:srgbClr val="666666"/>
                </a:solidFill>
                <a:latin typeface="微软雅黑" pitchFamily="34" charset="-122"/>
                <a:ea typeface="微软雅黑" pitchFamily="34" charset="-122"/>
              </a:rPr>
              <a:t>Query</a:t>
            </a:r>
            <a:endParaRPr lang="en-US" altLang="zh-CN" dirty="0" smtClean="0">
              <a:solidFill>
                <a:srgbClr val="666666"/>
              </a:solidFill>
              <a:latin typeface="微软雅黑" pitchFamily="34" charset="-122"/>
              <a:ea typeface="微软雅黑" pitchFamily="34" charset="-122"/>
            </a:endParaRPr>
          </a:p>
        </p:txBody>
      </p:sp>
      <p:sp>
        <p:nvSpPr>
          <p:cNvPr id="9" name="任意多边形 8"/>
          <p:cNvSpPr/>
          <p:nvPr/>
        </p:nvSpPr>
        <p:spPr>
          <a:xfrm>
            <a:off x="5983685" y="4917416"/>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p>
            <a:pPr lvl="0" algn="ctr" defTabSz="2578100">
              <a:lnSpc>
                <a:spcPct val="90000"/>
              </a:lnSpc>
              <a:spcBef>
                <a:spcPct val="0"/>
              </a:spcBef>
              <a:spcAft>
                <a:spcPct val="35000"/>
              </a:spcAft>
            </a:pPr>
            <a:r>
              <a:rPr lang="en-US" altLang="zh-CN" sz="5800" kern="1200" dirty="0">
                <a:solidFill>
                  <a:srgbClr val="287ED3"/>
                </a:solidFill>
              </a:rPr>
              <a:t>4</a:t>
            </a:r>
            <a:endParaRPr lang="en-US" altLang="zh-CN" sz="5800" kern="1200" dirty="0">
              <a:solidFill>
                <a:srgbClr val="287ED3"/>
              </a:solidFill>
            </a:endParaRPr>
          </a:p>
        </p:txBody>
      </p:sp>
      <p:sp>
        <p:nvSpPr>
          <p:cNvPr id="10" name="矩形 9"/>
          <p:cNvSpPr/>
          <p:nvPr/>
        </p:nvSpPr>
        <p:spPr>
          <a:xfrm>
            <a:off x="689610" y="5779770"/>
            <a:ext cx="664210" cy="672465"/>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t>6</a:t>
            </a:r>
            <a:endParaRPr lang="en-US" altLang="zh-CN" sz="3200" b="1" dirty="0"/>
          </a:p>
        </p:txBody>
      </p:sp>
      <p:sp>
        <p:nvSpPr>
          <p:cNvPr id="19" name="文本框 18"/>
          <p:cNvSpPr txBox="1"/>
          <p:nvPr/>
        </p:nvSpPr>
        <p:spPr>
          <a:xfrm>
            <a:off x="1589405" y="5930900"/>
            <a:ext cx="2493010" cy="384810"/>
          </a:xfrm>
          <a:prstGeom prst="rect">
            <a:avLst/>
          </a:prstGeom>
          <a:noFill/>
        </p:spPr>
        <p:txBody>
          <a:bodyPr wrap="square" rtlCol="0">
            <a:spAutoFit/>
          </a:bodyPr>
          <a:p>
            <a:r>
              <a:rPr lang="en-US" altLang="zh-CN" dirty="0" smtClean="0">
                <a:solidFill>
                  <a:srgbClr val="666666"/>
                </a:solidFill>
                <a:latin typeface="微软雅黑" pitchFamily="34" charset="-122"/>
                <a:ea typeface="微软雅黑" pitchFamily="34" charset="-122"/>
              </a:rPr>
              <a:t>Java 1.7</a:t>
            </a:r>
            <a:endParaRPr lang="en-US" altLang="zh-CN" dirty="0" smtClean="0">
              <a:solidFill>
                <a:srgbClr val="666666"/>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73167" y="-201296"/>
            <a:ext cx="9617166" cy="1708150"/>
            <a:chOff x="1604630" y="2690456"/>
            <a:chExt cx="5133517"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04630" y="2690456"/>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2</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a:latin typeface="微软雅黑" pitchFamily="34" charset="-122"/>
                <a:ea typeface="微软雅黑" pitchFamily="34" charset="-122"/>
                <a:sym typeface="+mn-ea"/>
              </a:rPr>
              <a:t>关键技术</a:t>
            </a:r>
            <a:endParaRPr lang="zh-CN" altLang="en-US" sz="3600" b="1" dirty="0">
              <a:latin typeface="微软雅黑" pitchFamily="34" charset="-122"/>
              <a:ea typeface="微软雅黑" pitchFamily="34" charset="-122"/>
            </a:endParaRPr>
          </a:p>
        </p:txBody>
      </p:sp>
      <p:sp>
        <p:nvSpPr>
          <p:cNvPr id="6" name="文本框 5"/>
          <p:cNvSpPr txBox="1"/>
          <p:nvPr/>
        </p:nvSpPr>
        <p:spPr>
          <a:xfrm>
            <a:off x="558165" y="1711960"/>
            <a:ext cx="8322945" cy="5306060"/>
          </a:xfrm>
          <a:prstGeom prst="rect">
            <a:avLst/>
          </a:prstGeom>
          <a:noFill/>
        </p:spPr>
        <p:txBody>
          <a:bodyPr wrap="square" rtlCol="0">
            <a:spAutoFit/>
          </a:bodyPr>
          <a:p>
            <a:pPr marL="285750" indent="-285750">
              <a:buFont typeface="Wingdings" charset="0"/>
              <a:buChar char="u"/>
            </a:pPr>
            <a:r>
              <a:rPr lang="en-US" altLang="zh-CN"/>
              <a:t>SOA</a:t>
            </a:r>
            <a:r>
              <a:rPr lang="zh-CN" altLang="en-US"/>
              <a:t>：</a:t>
            </a:r>
            <a:r>
              <a:rPr lang="en-US" altLang="zh-CN"/>
              <a:t>平台总体上采用SOA架构,SOA 代表了一种开放的、敏捷和可扩展的、联邦式的、可编写的架构，</a:t>
            </a:r>
            <a:r>
              <a:rPr lang="zh-CN" altLang="en-US"/>
              <a:t>我们主要采用</a:t>
            </a:r>
            <a:r>
              <a:rPr lang="en-US" altLang="zh-CN"/>
              <a:t>Web服务构成。 SOA架构本质上是一种分布式计算环境，可以采用多种技术实现。通过WebService可以打破语言的限制，平台的限制，可以将各个企业中的各个应用，各个部门，各个公司，甚至是不同行业中的系统应用都有效的整合起来，从而快速实现新的业务的需要</a:t>
            </a:r>
            <a:r>
              <a:rPr lang="zh-CN" altLang="en-US"/>
              <a:t>。</a:t>
            </a:r>
            <a:endParaRPr lang="zh-CN" altLang="en-US"/>
          </a:p>
          <a:p>
            <a:pPr indent="0">
              <a:buFont typeface="Wingdings" charset="0"/>
              <a:buNone/>
            </a:pPr>
            <a:endParaRPr lang="zh-CN" altLang="en-US"/>
          </a:p>
          <a:p>
            <a:pPr marL="285750" indent="-285750">
              <a:buFont typeface="Wingdings" charset="0"/>
              <a:buChar char="u"/>
            </a:pPr>
            <a:r>
              <a:rPr lang="en-US" altLang="zh-CN">
                <a:sym typeface="+mn-ea"/>
              </a:rPr>
              <a:t>主站与采集终端通信协议：为了实现电力用户用电信息采集系统建设"全覆盖、全采集、全预付费"的总体目标，该协议规范了统一得用电信息采集协议中的型式结构、性能指标，通信单元的功能码、安全认证、检验方法等，从而保证智能电网建设规范有序推进</a:t>
            </a:r>
            <a:endParaRPr lang="en-US" altLang="zh-CN">
              <a:sym typeface="+mn-ea"/>
            </a:endParaRPr>
          </a:p>
          <a:p>
            <a:pPr marL="285750" indent="-285750">
              <a:buFont typeface="Wingdings" charset="0"/>
              <a:buChar char="u"/>
            </a:pPr>
            <a:endParaRPr lang="en-US" altLang="zh-CN">
              <a:sym typeface="+mn-ea"/>
            </a:endParaRPr>
          </a:p>
          <a:p>
            <a:pPr marL="285750" indent="-285750">
              <a:buFont typeface="Wingdings" charset="0"/>
              <a:buChar char="u"/>
            </a:pPr>
            <a:r>
              <a:rPr lang="en-US" altLang="zh-CN">
                <a:sym typeface="+mn-ea"/>
              </a:rPr>
              <a:t>策略设计模式：策略模式的动机就是，针对一种行为给出一系列的实现方式，而各个实现方式之间可以相互替换，使算法可以独立于调用者的变化。为了使系统可以更好的兼容各个厂家的电表，是系统更具有良好的可扩展性，主站和终端之间的通讯协议的解析和组帧时就应该可以根据电表支持的协议不同，动态的处理组帧和解包的行为</a:t>
            </a:r>
            <a:endParaRPr lang="zh-CN" dirty="0" smtClean="0">
              <a:solidFill>
                <a:srgbClr val="666666"/>
              </a:solidFill>
              <a:latin typeface="微软雅黑" pitchFamily="34" charset="-122"/>
              <a:ea typeface="微软雅黑" pitchFamily="34" charset="-122"/>
              <a:sym typeface="+mn-ea"/>
            </a:endParaRPr>
          </a:p>
          <a:p>
            <a:pPr marL="285750" indent="-285750">
              <a:buFont typeface="Wingdings" charset="0"/>
              <a:buChar char="u"/>
            </a:pPr>
            <a:endParaRPr lang="zh-CN" altLang="en-US"/>
          </a:p>
          <a:p>
            <a:pPr marL="285750" indent="-285750">
              <a:buFont typeface="Wingdings" charset="0"/>
              <a:buChar char="u"/>
            </a:pPr>
            <a:endParaRPr lang="zh-CN" altLang="en-US"/>
          </a:p>
          <a:p>
            <a:pPr marL="285750" indent="-285750">
              <a:buFont typeface="Wingdings" charset="0"/>
              <a:buChar char="u"/>
            </a:pPr>
            <a:endParaRPr lang="zh-CN" altLang="en-US"/>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9254" y="191523"/>
            <a:ext cx="1741269" cy="1087884"/>
            <a:chOff x="429349" y="294657"/>
            <a:chExt cx="1910403" cy="1411094"/>
          </a:xfrm>
        </p:grpSpPr>
        <p:sp>
          <p:nvSpPr>
            <p:cNvPr id="20" name="填充层"/>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lstStyle/>
            <a:p>
              <a:pPr algn="r"/>
              <a:r>
                <a:rPr lang="zh-CN" altLang="en-US" sz="4000" b="1" dirty="0">
                  <a:latin typeface="微软雅黑" pitchFamily="34" charset="-122"/>
                  <a:ea typeface="微软雅黑" pitchFamily="34" charset="-122"/>
                </a:rPr>
                <a:t>目录</a:t>
              </a:r>
            </a:p>
          </p:txBody>
        </p:sp>
        <p:pic>
          <p:nvPicPr>
            <p:cNvPr id="21" name="图片 20"/>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835275" y="628015"/>
            <a:ext cx="54114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70973" y="42799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835910" y="1642110"/>
            <a:ext cx="53625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70973" y="144212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835910" y="2656205"/>
            <a:ext cx="551878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70973" y="2456252"/>
            <a:ext cx="911788" cy="911788"/>
          </a:xfrm>
          <a:prstGeom prst="ellipse">
            <a:avLst/>
          </a:prstGeom>
          <a:solidFill>
            <a:schemeClr val="bg2"/>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818765" y="3662045"/>
            <a:ext cx="5551170"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70973" y="347038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630930" y="622274"/>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绪论</a:t>
            </a:r>
            <a:endParaRPr lang="zh-CN" altLang="en-US" sz="2800" dirty="0">
              <a:latin typeface="微软雅黑" pitchFamily="34" charset="-122"/>
              <a:ea typeface="微软雅黑" pitchFamily="34" charset="-122"/>
            </a:endParaRPr>
          </a:p>
        </p:txBody>
      </p:sp>
      <p:sp>
        <p:nvSpPr>
          <p:cNvPr id="41" name="文本框 40"/>
          <p:cNvSpPr txBox="1"/>
          <p:nvPr/>
        </p:nvSpPr>
        <p:spPr>
          <a:xfrm>
            <a:off x="3630930" y="1629451"/>
            <a:ext cx="317500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关键技术研究</a:t>
            </a:r>
            <a:endParaRPr lang="zh-CN" altLang="en-US" sz="2800" dirty="0" smtClean="0">
              <a:latin typeface="微软雅黑" pitchFamily="34" charset="-122"/>
              <a:ea typeface="微软雅黑" pitchFamily="34" charset="-122"/>
            </a:endParaRPr>
          </a:p>
        </p:txBody>
      </p:sp>
      <p:sp>
        <p:nvSpPr>
          <p:cNvPr id="42" name="文本框 41"/>
          <p:cNvSpPr txBox="1"/>
          <p:nvPr/>
        </p:nvSpPr>
        <p:spPr>
          <a:xfrm>
            <a:off x="3533140" y="2595245"/>
            <a:ext cx="4277360" cy="54864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系统需求分析</a:t>
            </a:r>
            <a:endParaRPr lang="zh-CN" altLang="en-US" sz="2800" dirty="0" smtClean="0">
              <a:latin typeface="微软雅黑" pitchFamily="34" charset="-122"/>
              <a:ea typeface="微软雅黑" pitchFamily="34" charset="-122"/>
            </a:endParaRPr>
          </a:p>
        </p:txBody>
      </p:sp>
      <p:sp>
        <p:nvSpPr>
          <p:cNvPr id="43" name="文本框 42"/>
          <p:cNvSpPr txBox="1"/>
          <p:nvPr/>
        </p:nvSpPr>
        <p:spPr>
          <a:xfrm>
            <a:off x="3630930" y="3643805"/>
            <a:ext cx="3175000" cy="548640"/>
          </a:xfrm>
          <a:prstGeom prst="rect">
            <a:avLst/>
          </a:prstGeom>
          <a:noFill/>
        </p:spPr>
        <p:txBody>
          <a:bodyPr wrap="square" rtlCol="0">
            <a:spAutoFit/>
          </a:bodyPr>
          <a:lstStyle/>
          <a:p>
            <a:r>
              <a:rPr lang="zh-CN" altLang="en-US" sz="2800" dirty="0">
                <a:latin typeface="微软雅黑" pitchFamily="34" charset="-122"/>
                <a:ea typeface="微软雅黑" pitchFamily="34" charset="-122"/>
              </a:rPr>
              <a:t>研究成果与应用</a:t>
            </a:r>
            <a:endParaRPr lang="zh-CN" altLang="en-US" sz="2800" dirty="0">
              <a:latin typeface="微软雅黑" pitchFamily="34" charset="-122"/>
              <a:ea typeface="微软雅黑" pitchFamily="34" charset="-122"/>
            </a:endParaRPr>
          </a:p>
        </p:txBody>
      </p:sp>
      <p:sp>
        <p:nvSpPr>
          <p:cNvPr id="2" name="矩形 1"/>
          <p:cNvSpPr/>
          <p:nvPr/>
        </p:nvSpPr>
        <p:spPr>
          <a:xfrm>
            <a:off x="2839720" y="4760595"/>
            <a:ext cx="556831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183038" y="456067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5</a:t>
            </a:r>
            <a:endParaRPr lang="en-US" sz="4400" b="1" dirty="0">
              <a:solidFill>
                <a:srgbClr val="287ED3"/>
              </a:solidFill>
            </a:endParaRPr>
          </a:p>
        </p:txBody>
      </p:sp>
      <p:sp>
        <p:nvSpPr>
          <p:cNvPr id="4" name="文本框 3"/>
          <p:cNvSpPr txBox="1"/>
          <p:nvPr/>
        </p:nvSpPr>
        <p:spPr>
          <a:xfrm>
            <a:off x="3642995" y="473410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相关建议</a:t>
            </a:r>
            <a:endParaRPr lang="zh-CN" altLang="en-US" sz="2800" dirty="0">
              <a:latin typeface="微软雅黑" pitchFamily="34" charset="-122"/>
              <a:ea typeface="微软雅黑" pitchFamily="34" charset="-122"/>
            </a:endParaRPr>
          </a:p>
        </p:txBody>
      </p:sp>
      <p:sp>
        <p:nvSpPr>
          <p:cNvPr id="5" name="矩形 4"/>
          <p:cNvSpPr/>
          <p:nvPr/>
        </p:nvSpPr>
        <p:spPr>
          <a:xfrm>
            <a:off x="2859405" y="5826125"/>
            <a:ext cx="5502275" cy="511810"/>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194468" y="5626208"/>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400" b="1" dirty="0">
                <a:solidFill>
                  <a:srgbClr val="287ED3"/>
                </a:solidFill>
              </a:rPr>
              <a:t>6</a:t>
            </a:r>
            <a:endParaRPr lang="en-US" sz="4400" b="1" dirty="0">
              <a:solidFill>
                <a:srgbClr val="287ED3"/>
              </a:solidFill>
            </a:endParaRPr>
          </a:p>
        </p:txBody>
      </p:sp>
      <p:sp>
        <p:nvSpPr>
          <p:cNvPr id="7" name="文本框 6"/>
          <p:cNvSpPr txBox="1"/>
          <p:nvPr/>
        </p:nvSpPr>
        <p:spPr>
          <a:xfrm>
            <a:off x="3654425" y="5799630"/>
            <a:ext cx="3175000" cy="548640"/>
          </a:xfrm>
          <a:prstGeom prst="rect">
            <a:avLst/>
          </a:prstGeom>
          <a:noFill/>
        </p:spPr>
        <p:txBody>
          <a:bodyPr wrap="square" rtlCol="0">
            <a:spAutoFit/>
          </a:bodyPr>
          <a:p>
            <a:r>
              <a:rPr lang="zh-CN" altLang="en-US" sz="2800" dirty="0">
                <a:latin typeface="微软雅黑" pitchFamily="34" charset="-122"/>
                <a:ea typeface="微软雅黑" pitchFamily="34" charset="-122"/>
              </a:rPr>
              <a:t>论文总结</a:t>
            </a:r>
            <a:endParaRPr lang="zh-CN" altLang="en-US" sz="2800" dirty="0">
              <a:latin typeface="微软雅黑" pitchFamily="34" charset="-122"/>
              <a:ea typeface="微软雅黑" pitchFamily="34" charset="-122"/>
            </a:endParaRPr>
          </a:p>
        </p:txBody>
      </p:sp>
      <p:sp>
        <p:nvSpPr>
          <p:cNvPr id="8" name="椭圆 7"/>
          <p:cNvSpPr/>
          <p:nvPr/>
        </p:nvSpPr>
        <p:spPr>
          <a:xfrm>
            <a:off x="2166528" y="2443552"/>
            <a:ext cx="911788" cy="911788"/>
          </a:xfrm>
          <a:prstGeom prst="ellipse">
            <a:avLst/>
          </a:prstGeom>
          <a:solidFill>
            <a:srgbClr val="FF0000"/>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3</a:t>
            </a:r>
            <a:endParaRPr lang="zh-CN" altLang="en-US" sz="4400" b="1" dirty="0">
              <a:solidFill>
                <a:srgbClr val="287ED3"/>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3</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smtClean="0">
                <a:latin typeface="微软雅黑" pitchFamily="34" charset="-122"/>
                <a:ea typeface="微软雅黑" pitchFamily="34" charset="-122"/>
                <a:sym typeface="+mn-ea"/>
              </a:rPr>
              <a:t>系统需求分析</a:t>
            </a:r>
            <a:endParaRPr lang="zh-CN" altLang="en-US" sz="3600" b="1" dirty="0">
              <a:latin typeface="微软雅黑" pitchFamily="34" charset="-122"/>
              <a:ea typeface="微软雅黑" pitchFamily="34" charset="-122"/>
            </a:endParaRPr>
          </a:p>
        </p:txBody>
      </p:sp>
      <p:pic>
        <p:nvPicPr>
          <p:cNvPr id="7" name="图片 6"/>
          <p:cNvPicPr>
            <a:picLocks noChangeAspect="1"/>
          </p:cNvPicPr>
          <p:nvPr/>
        </p:nvPicPr>
        <p:blipFill>
          <a:blip r:embed="rId1"/>
          <a:srcRect/>
          <a:stretch>
            <a:fillRect/>
          </a:stretch>
        </p:blipFill>
        <p:spPr>
          <a:xfrm>
            <a:off x="1099185" y="1337310"/>
            <a:ext cx="6895465" cy="3590290"/>
          </a:xfrm>
          <a:prstGeom prst="rect">
            <a:avLst/>
          </a:prstGeom>
        </p:spPr>
      </p:pic>
      <p:sp>
        <p:nvSpPr>
          <p:cNvPr id="8" name="文本框 7"/>
          <p:cNvSpPr txBox="1"/>
          <p:nvPr/>
        </p:nvSpPr>
        <p:spPr>
          <a:xfrm>
            <a:off x="1183005" y="5127625"/>
            <a:ext cx="6833235" cy="1188720"/>
          </a:xfrm>
          <a:prstGeom prst="rect">
            <a:avLst/>
          </a:prstGeom>
          <a:noFill/>
        </p:spPr>
        <p:txBody>
          <a:bodyPr wrap="square" rtlCol="0">
            <a:spAutoFit/>
          </a:bodyPr>
          <a:p>
            <a:r>
              <a:rPr lang="zh-CN" altLang="en-US"/>
              <a:t>我们将系统整体分为两个子系统，预付费子系统主要是负责电力供应商的售电，退电，开户，销户，换电表，账目盘点和分析等主要的业务，工程管理子系统相当于是一个辅助系统，主要是为系统的正常运作，以及维护提供支持。</a:t>
            </a:r>
            <a:endParaRPr lang="zh-CN" altLang="en-US"/>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rgbClr val="287ED3"/>
                  </a:solidFill>
                </a:rPr>
                <a:t>3</a:t>
              </a:r>
              <a:endParaRPr lang="en-US" altLang="zh-CN" sz="4400" b="1" dirty="0">
                <a:solidFill>
                  <a:srgbClr val="287ED3"/>
                </a:solidFill>
              </a:endParaRPr>
            </a:p>
          </p:txBody>
        </p:sp>
      </p:grpSp>
      <p:sp>
        <p:nvSpPr>
          <p:cNvPr id="5" name="文本框 4"/>
          <p:cNvSpPr txBox="1"/>
          <p:nvPr/>
        </p:nvSpPr>
        <p:spPr>
          <a:xfrm>
            <a:off x="1562100" y="321359"/>
            <a:ext cx="5664200" cy="678815"/>
          </a:xfrm>
          <a:prstGeom prst="rect">
            <a:avLst/>
          </a:prstGeom>
          <a:noFill/>
        </p:spPr>
        <p:txBody>
          <a:bodyPr wrap="square" rtlCol="0">
            <a:spAutoFit/>
          </a:bodyPr>
          <a:p>
            <a:r>
              <a:rPr lang="zh-CN" altLang="en-US" sz="3600" dirty="0" smtClean="0">
                <a:latin typeface="微软雅黑" pitchFamily="34" charset="-122"/>
                <a:ea typeface="微软雅黑" pitchFamily="34" charset="-122"/>
                <a:sym typeface="+mn-ea"/>
              </a:rPr>
              <a:t>系统需求分析</a:t>
            </a:r>
            <a:endParaRPr lang="zh-CN" altLang="en-US" sz="3600" b="1" dirty="0">
              <a:latin typeface="微软雅黑" pitchFamily="34" charset="-122"/>
              <a:ea typeface="微软雅黑" pitchFamily="34" charset="-122"/>
            </a:endParaRPr>
          </a:p>
        </p:txBody>
      </p:sp>
      <p:pic>
        <p:nvPicPr>
          <p:cNvPr id="7" name="图片 2"/>
          <p:cNvPicPr>
            <a:picLocks noChangeAspect="1"/>
          </p:cNvPicPr>
          <p:nvPr/>
        </p:nvPicPr>
        <p:blipFill>
          <a:blip r:embed="rId1"/>
          <a:srcRect/>
          <a:stretch>
            <a:fillRect/>
          </a:stretch>
        </p:blipFill>
        <p:spPr>
          <a:xfrm>
            <a:off x="2050415" y="1182370"/>
            <a:ext cx="5761355" cy="3676650"/>
          </a:xfrm>
          <a:prstGeom prst="rect">
            <a:avLst/>
          </a:prstGeom>
          <a:noFill/>
          <a:ln w="9525">
            <a:noFill/>
            <a:miter/>
          </a:ln>
        </p:spPr>
      </p:pic>
      <p:sp>
        <p:nvSpPr>
          <p:cNvPr id="100" name="文本框 99"/>
          <p:cNvSpPr txBox="1"/>
          <p:nvPr/>
        </p:nvSpPr>
        <p:spPr>
          <a:xfrm>
            <a:off x="873125" y="5008880"/>
            <a:ext cx="7894320" cy="1463040"/>
          </a:xfrm>
          <a:prstGeom prst="rect">
            <a:avLst/>
          </a:prstGeom>
          <a:noFill/>
          <a:ln w="9525">
            <a:noFill/>
            <a:miter/>
          </a:ln>
        </p:spPr>
        <p:txBody>
          <a:bodyPr wrap="square">
            <a:spAutoFit/>
          </a:bodyPr>
          <a:p>
            <a:pPr marL="0" algn="l"/>
            <a:r>
              <a:rPr lang="zh-CN" altLang="en-US" sz="1800" b="0" u="none"/>
              <a:t>在整个系统当中只有一个超级管理员，他可以完成所有的开户，销户，退电，售点，总清，执行换表等的业务，可以通过系统向电表下参数，配置数据中转站之间的通讯参数，查询各个区域、建筑部门的报表统计，对普通操作员进行管理，对角色进行管理，功能模块的录入，模块功能的维护，以及对整个系统的维护管理。</a:t>
            </a:r>
            <a:endParaRPr lang="zh-CN" altLang="en-US"/>
          </a:p>
        </p:txBody>
      </p:sp>
    </p:spTree>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2104</Words>
  <Application>Kingsoft Office WPP</Application>
  <PresentationFormat>全屏显示(4:3)</PresentationFormat>
  <Paragraphs>441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czy</cp:lastModifiedBy>
  <cp:revision>67</cp:revision>
  <dcterms:created xsi:type="dcterms:W3CDTF">2013-10-11T12:50:00Z</dcterms:created>
  <dcterms:modified xsi:type="dcterms:W3CDTF">2015-12-29T16:55:48Z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