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6" r:id="rId3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7248" autoAdjust="0"/>
  </p:normalViewPr>
  <p:slideViewPr>
    <p:cSldViewPr>
      <p:cViewPr varScale="1">
        <p:scale>
          <a:sx n="69" d="100"/>
          <a:sy n="69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943E8-9BA6-4E06-BE13-5D99B81EF0A7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9280D-FA5F-4C8B-B644-B660268BDB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6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Estilo imperativo: eso es lo que Java nos ha proporcionado desde sus inicios. En este</a:t>
            </a:r>
          </a:p>
          <a:p>
            <a:r>
              <a:rPr lang="es-PE" dirty="0" smtClean="0"/>
              <a:t>estilo, le decimos a Java cada paso de lo que queremos que haga y luego lo vemos</a:t>
            </a:r>
          </a:p>
          <a:p>
            <a:r>
              <a:rPr lang="es-PE" dirty="0" smtClean="0"/>
              <a:t>fielmente seguir esos pasos. Eso funcionó bien, pero es un nivel un poco bajo. los</a:t>
            </a:r>
          </a:p>
          <a:p>
            <a:r>
              <a:rPr lang="es-PE" dirty="0" smtClean="0"/>
              <a:t>el código tiende a ser detallado, y a menudo deseamos que el lenguaje fuera un poco más</a:t>
            </a:r>
          </a:p>
          <a:p>
            <a:r>
              <a:rPr lang="es-PE" dirty="0" smtClean="0"/>
              <a:t>inteligente; podríamos decirlo, declarativamente, lo que queremos en lugar de</a:t>
            </a:r>
          </a:p>
          <a:p>
            <a:r>
              <a:rPr lang="es-PE" dirty="0" smtClean="0"/>
              <a:t>profundizar en cómo hacerlo. Afortunadamente, Java ahora puede ayudarnos a hacer eso. Miremos</a:t>
            </a:r>
          </a:p>
          <a:p>
            <a:r>
              <a:rPr lang="es-PE" dirty="0" smtClean="0"/>
              <a:t>en algunos ejemplos para ver los beneficios y las diferencias de estilo.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36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Discounter.java</a:t>
            </a:r>
          </a:p>
          <a:p>
            <a:r>
              <a:rPr lang="en-US" dirty="0" smtClean="0"/>
              <a:t>Lambdas al </a:t>
            </a:r>
            <a:r>
              <a:rPr lang="en-US" dirty="0" err="1" smtClean="0"/>
              <a:t>rescate</a:t>
            </a:r>
            <a:endParaRPr lang="en-US" dirty="0" smtClean="0"/>
          </a:p>
          <a:p>
            <a:r>
              <a:rPr lang="en-US" dirty="0" smtClean="0"/>
              <a:t>Lambdas son la clave </a:t>
            </a:r>
            <a:r>
              <a:rPr lang="en-US" dirty="0" err="1" smtClean="0"/>
              <a:t>funcional</a:t>
            </a:r>
            <a:r>
              <a:rPr lang="en-US" dirty="0" smtClean="0"/>
              <a:t> para </a:t>
            </a:r>
            <a:r>
              <a:rPr lang="en-US" dirty="0" err="1" smtClean="0"/>
              <a:t>liberarnos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molestias</a:t>
            </a:r>
            <a:r>
              <a:rPr lang="en-US" dirty="0" smtClean="0"/>
              <a:t> de la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imperativa</a:t>
            </a:r>
            <a:r>
              <a:rPr lang="en-US" dirty="0" smtClean="0"/>
              <a:t>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forma natural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programación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ensamblador</a:t>
            </a:r>
            <a:r>
              <a:rPr lang="en-US" dirty="0" smtClean="0"/>
              <a:t>). </a:t>
            </a:r>
            <a:r>
              <a:rPr lang="en-US" dirty="0" err="1" smtClean="0"/>
              <a:t>Cambiando</a:t>
            </a:r>
            <a:r>
              <a:rPr lang="en-US" dirty="0" smtClean="0"/>
              <a:t> la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programamos</a:t>
            </a:r>
            <a:r>
              <a:rPr lang="en-US" dirty="0" smtClean="0"/>
              <a:t>,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característica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cocida</a:t>
            </a:r>
            <a:r>
              <a:rPr lang="en-US" dirty="0" smtClean="0"/>
              <a:t> en Java,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escribir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no </a:t>
            </a:r>
            <a:r>
              <a:rPr lang="en-US" dirty="0" err="1" smtClean="0"/>
              <a:t>sólo</a:t>
            </a:r>
            <a:r>
              <a:rPr lang="en-US" dirty="0" smtClean="0"/>
              <a:t> </a:t>
            </a:r>
            <a:r>
              <a:rPr lang="en-US" dirty="0" err="1" smtClean="0"/>
              <a:t>elegante</a:t>
            </a:r>
            <a:r>
              <a:rPr lang="en-US" dirty="0" smtClean="0"/>
              <a:t> y </a:t>
            </a:r>
            <a:r>
              <a:rPr lang="en-US" dirty="0" err="1" smtClean="0"/>
              <a:t>conciso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propenso</a:t>
            </a:r>
            <a:r>
              <a:rPr lang="en-US" dirty="0" smtClean="0"/>
              <a:t> a </a:t>
            </a:r>
            <a:r>
              <a:rPr lang="en-US" dirty="0" err="1" smtClean="0"/>
              <a:t>errores</a:t>
            </a:r>
            <a:r>
              <a:rPr lang="en-US" dirty="0" smtClean="0"/>
              <a:t>;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; Y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optimizar</a:t>
            </a:r>
            <a:r>
              <a:rPr lang="en-US" dirty="0" smtClean="0"/>
              <a:t>, </a:t>
            </a:r>
            <a:r>
              <a:rPr lang="en-US" dirty="0" err="1" smtClean="0"/>
              <a:t>mejorar</a:t>
            </a:r>
            <a:r>
              <a:rPr lang="en-US" dirty="0" smtClean="0"/>
              <a:t> y </a:t>
            </a:r>
            <a:r>
              <a:rPr lang="en-US" dirty="0" err="1" smtClean="0"/>
              <a:t>paralelizar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s-PE" dirty="0" smtClean="0"/>
              <a:t>Invocamos el método de reduce() para calcular</a:t>
            </a:r>
            <a:r>
              <a:rPr lang="es-PE" baseline="0" dirty="0" smtClean="0"/>
              <a:t> </a:t>
            </a:r>
            <a:r>
              <a:rPr lang="es-PE" dirty="0" smtClean="0"/>
              <a:t>el total en el resultado del método </a:t>
            </a:r>
            <a:r>
              <a:rPr lang="es-PE" dirty="0" err="1" smtClean="0"/>
              <a:t>map</a:t>
            </a:r>
            <a:r>
              <a:rPr lang="es-PE" dirty="0" smtClean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74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Iteration.java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38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Transform.java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41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PickElements.java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000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PickElementsMultipleCollection.java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126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 Java 8 Predicate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operaciones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realizaremos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trabajemos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expresiones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y Streams en Java 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Predicado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,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condición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cumplir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PE" dirty="0" smtClean="0"/>
              <a:t>PickDifferentNames.java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780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/>
              <a:t>PickAnElement.java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87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 smtClean="0"/>
              <a:t>Autoboxing</a:t>
            </a:r>
            <a:r>
              <a:rPr lang="es-PE" dirty="0" smtClean="0"/>
              <a:t> es la conversión automática que hace el compilador Java entre los tipos primitivos y sus correspondientes clases de contenedor de objetos. Por ejemplo, convertir un </a:t>
            </a:r>
            <a:r>
              <a:rPr lang="es-PE" dirty="0" err="1" smtClean="0"/>
              <a:t>int</a:t>
            </a:r>
            <a:r>
              <a:rPr lang="es-PE" dirty="0" smtClean="0"/>
              <a:t> a un </a:t>
            </a:r>
            <a:r>
              <a:rPr lang="es-PE" dirty="0" err="1" smtClean="0"/>
              <a:t>Integer</a:t>
            </a:r>
            <a:r>
              <a:rPr lang="es-PE" dirty="0" smtClean="0"/>
              <a:t>, un doble a un </a:t>
            </a:r>
            <a:r>
              <a:rPr lang="es-PE" dirty="0" err="1" smtClean="0"/>
              <a:t>Double</a:t>
            </a:r>
            <a:r>
              <a:rPr lang="es-PE" dirty="0" smtClean="0"/>
              <a:t>, y así sucesivamente. Si la conversión se realiza de otra manera, esto se llama </a:t>
            </a:r>
            <a:r>
              <a:rPr lang="es-PE" dirty="0" err="1" smtClean="0"/>
              <a:t>unboxing</a:t>
            </a:r>
            <a:r>
              <a:rPr lang="es-PE" dirty="0" smtClean="0"/>
              <a:t>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9280D-FA5F-4C8B-B644-B660268BDBEB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4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92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638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03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3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179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663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7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96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141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DF6B-648B-4BCD-B831-3B3C875C7E65}" type="datetimeFigureOut">
              <a:rPr lang="es-PE" smtClean="0"/>
              <a:t>27/08/2018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1CA77-8E95-46D2-BDD9-824E1531DC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34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Java 8</a:t>
            </a:r>
          </a:p>
        </p:txBody>
      </p:sp>
    </p:spTree>
    <p:extLst>
      <p:ext uri="{BB962C8B-B14F-4D97-AF65-F5344CB8AC3E}">
        <p14:creationId xmlns:p14="http://schemas.microsoft.com/office/powerpoint/2010/main" val="98652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260648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Joining Elements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86632" y="764704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>
                <a:latin typeface="DejaVuSansMono" charset="0"/>
              </a:rPr>
              <a:t>name : friends) {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	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 err="1">
                <a:latin typeface="DejaVuSansMono" charset="0"/>
              </a:rPr>
              <a:t>.out.print</a:t>
            </a:r>
            <a:r>
              <a:rPr lang="en-US" dirty="0">
                <a:latin typeface="DejaVuSansMono" charset="0"/>
              </a:rPr>
              <a:t>(name +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", 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Result: Brian, Nate, Neal, Raju, Sara, Scott,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6632" y="2564904"/>
            <a:ext cx="7561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1" dirty="0" err="1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mr-IN" dirty="0">
                <a:latin typeface="DejaVuSansMono" charset="0"/>
              </a:rPr>
              <a:t>(</a:t>
            </a:r>
            <a:r>
              <a:rPr lang="mr-IN" b="1" dirty="0" err="1">
                <a:solidFill>
                  <a:srgbClr val="8E0F7C"/>
                </a:solidFill>
                <a:latin typeface="DejaVuSansMono" charset="0"/>
              </a:rPr>
              <a:t>int</a:t>
            </a:r>
            <a:r>
              <a:rPr lang="mr-IN" b="1" dirty="0">
                <a:solidFill>
                  <a:srgbClr val="8E0F7C"/>
                </a:solidFill>
                <a:latin typeface="DejaVuSansMono" charset="0"/>
              </a:rPr>
              <a:t> </a:t>
            </a:r>
            <a:r>
              <a:rPr lang="mr-IN" dirty="0" err="1">
                <a:latin typeface="DejaVuSansMono" charset="0"/>
              </a:rPr>
              <a:t>i</a:t>
            </a:r>
            <a:r>
              <a:rPr lang="mr-IN" dirty="0">
                <a:latin typeface="DejaVuSansMono" charset="0"/>
              </a:rPr>
              <a:t> = 0; </a:t>
            </a:r>
            <a:r>
              <a:rPr lang="mr-IN" dirty="0" err="1">
                <a:latin typeface="DejaVuSansMono" charset="0"/>
              </a:rPr>
              <a:t>i</a:t>
            </a:r>
            <a:r>
              <a:rPr lang="mr-IN" dirty="0">
                <a:latin typeface="DejaVuSansMono" charset="0"/>
              </a:rPr>
              <a:t> &lt; </a:t>
            </a:r>
            <a:r>
              <a:rPr lang="mr-IN" dirty="0" err="1">
                <a:latin typeface="DejaVuSansMono" charset="0"/>
              </a:rPr>
              <a:t>friends.size</a:t>
            </a:r>
            <a:r>
              <a:rPr lang="mr-IN" dirty="0">
                <a:latin typeface="DejaVuSansMono" charset="0"/>
              </a:rPr>
              <a:t>() - 1; </a:t>
            </a:r>
            <a:r>
              <a:rPr lang="mr-IN" dirty="0" err="1">
                <a:latin typeface="DejaVuSansMono" charset="0"/>
              </a:rPr>
              <a:t>i</a:t>
            </a:r>
            <a:r>
              <a:rPr lang="mr-IN" dirty="0">
                <a:latin typeface="DejaVuSansMono" charset="0"/>
              </a:rPr>
              <a:t>++) { </a:t>
            </a:r>
            <a:endParaRPr lang="en-US" dirty="0">
              <a:latin typeface="DejaVuSansMono" charset="0"/>
            </a:endParaRP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	</a:t>
            </a:r>
            <a:r>
              <a:rPr lang="mr-IN" b="1" dirty="0" err="1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mr-IN" dirty="0" err="1">
                <a:latin typeface="DejaVuSansMono" charset="0"/>
              </a:rPr>
              <a:t>.out.print</a:t>
            </a:r>
            <a:r>
              <a:rPr lang="mr-IN" dirty="0">
                <a:latin typeface="DejaVuSansMono" charset="0"/>
              </a:rPr>
              <a:t>(</a:t>
            </a:r>
            <a:r>
              <a:rPr lang="mr-IN" dirty="0" err="1">
                <a:latin typeface="DejaVuSansMono" charset="0"/>
              </a:rPr>
              <a:t>friends.get</a:t>
            </a:r>
            <a:r>
              <a:rPr lang="mr-IN" dirty="0">
                <a:latin typeface="DejaVuSansMono" charset="0"/>
              </a:rPr>
              <a:t>(</a:t>
            </a:r>
            <a:r>
              <a:rPr lang="mr-IN" dirty="0" err="1">
                <a:latin typeface="DejaVuSansMono" charset="0"/>
              </a:rPr>
              <a:t>i</a:t>
            </a:r>
            <a:r>
              <a:rPr lang="mr-IN" dirty="0">
                <a:latin typeface="DejaVuSansMono" charset="0"/>
              </a:rPr>
              <a:t>) + </a:t>
            </a:r>
            <a:r>
              <a:rPr lang="mr-IN" i="1" dirty="0">
                <a:solidFill>
                  <a:srgbClr val="160F8E"/>
                </a:solidFill>
                <a:latin typeface="DejaVuSansMono" charset="0"/>
              </a:rPr>
              <a:t>", "</a:t>
            </a:r>
            <a:r>
              <a:rPr lang="mr-IN" dirty="0">
                <a:latin typeface="DejaVuSansMono" charset="0"/>
              </a:rPr>
              <a:t>); </a:t>
            </a:r>
            <a:endParaRPr lang="mr-IN" dirty="0"/>
          </a:p>
          <a:p>
            <a:r>
              <a:rPr lang="mr-IN" dirty="0">
                <a:latin typeface="DejaVuSansMono" charset="0"/>
              </a:rPr>
              <a:t>} </a:t>
            </a:r>
            <a:endParaRPr lang="mr-IN" dirty="0"/>
          </a:p>
        </p:txBody>
      </p:sp>
      <p:sp>
        <p:nvSpPr>
          <p:cNvPr id="5" name="Rectangle 4"/>
          <p:cNvSpPr/>
          <p:nvPr/>
        </p:nvSpPr>
        <p:spPr>
          <a:xfrm>
            <a:off x="1186632" y="3573016"/>
            <a:ext cx="58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 err="1">
                <a:latin typeface="DejaVuSansMono" charset="0"/>
              </a:rPr>
              <a:t>.join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", "</a:t>
            </a:r>
            <a:r>
              <a:rPr lang="en-US" dirty="0">
                <a:latin typeface="DejaVuSansMono" charset="0"/>
              </a:rPr>
              <a:t>, friends));</a:t>
            </a:r>
          </a:p>
          <a:p>
            <a:endParaRPr lang="en-US" dirty="0">
              <a:latin typeface="DejaVuSansMono" charset="0"/>
            </a:endParaRPr>
          </a:p>
          <a:p>
            <a:r>
              <a:rPr lang="en-US" dirty="0" err="1">
                <a:latin typeface="DejaVuSansMono" charset="0"/>
              </a:rPr>
              <a:t>Resultado</a:t>
            </a:r>
            <a:r>
              <a:rPr lang="en-US" dirty="0">
                <a:latin typeface="DejaVuSansMono" charset="0"/>
              </a:rPr>
              <a:t>: </a:t>
            </a:r>
            <a:r>
              <a:rPr lang="en-US" dirty="0"/>
              <a:t>Brian, Nate, Neal, Raju, Sara, Scott </a:t>
            </a:r>
            <a:r>
              <a:rPr lang="en-US" dirty="0">
                <a:latin typeface="DejaVuSansMono" charset="0"/>
              </a:rPr>
              <a:t/>
            </a:r>
            <a:br>
              <a:rPr lang="en-US" dirty="0">
                <a:latin typeface="DejaVuSansMono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6632" y="4773345"/>
            <a:ext cx="5617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 err="1">
                <a:latin typeface="DejaVuSansMono" charset="0"/>
              </a:rPr>
              <a:t>.out.println</a:t>
            </a:r>
            <a:r>
              <a:rPr lang="en-US" dirty="0">
                <a:latin typeface="DejaVuSansMono" charset="0"/>
              </a:rPr>
              <a:t>( 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.map(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::</a:t>
            </a:r>
            <a:r>
              <a:rPr lang="en-US" dirty="0" err="1">
                <a:latin typeface="DejaVuSansMono" charset="0"/>
              </a:rPr>
              <a:t>toUpperCase</a:t>
            </a:r>
            <a:r>
              <a:rPr lang="en-US" dirty="0">
                <a:latin typeface="DejaVuSansMono" charset="0"/>
              </a:rPr>
              <a:t>) .collect(joining(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", "</a:t>
            </a:r>
            <a:r>
              <a:rPr lang="en-US" dirty="0">
                <a:latin typeface="DejaVuSansMono" charset="0"/>
              </a:rPr>
              <a:t>)));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8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26064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MyriadPro" charset="0"/>
              </a:rPr>
              <a:t>Strings, Comparators, and Filters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59632" y="1052736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Iterating a String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5068" y="1521658"/>
            <a:ext cx="511713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String </a:t>
            </a:r>
            <a:r>
              <a:rPr lang="en-US" dirty="0" err="1">
                <a:latin typeface="DejaVuSansMono" charset="0"/>
              </a:rPr>
              <a:t>str</a:t>
            </a:r>
            <a:r>
              <a:rPr lang="en-US" dirty="0">
                <a:latin typeface="DejaVuSansMono" charset="0"/>
              </a:rPr>
              <a:t> =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"w00t"</a:t>
            </a:r>
            <a:r>
              <a:rPr lang="en-US" dirty="0">
                <a:latin typeface="DejaVuSansMono" charset="0"/>
              </a:rPr>
              <a:t>; </a:t>
            </a:r>
          </a:p>
          <a:p>
            <a:r>
              <a:rPr lang="en-US" dirty="0" err="1"/>
              <a:t>str.chars</a:t>
            </a:r>
            <a:r>
              <a:rPr lang="en-US" dirty="0"/>
              <a:t>().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IterateString</a:t>
            </a:r>
            <a:r>
              <a:rPr lang="en-US" dirty="0"/>
              <a:t>::</a:t>
            </a:r>
            <a:r>
              <a:rPr lang="en-US" dirty="0" err="1"/>
              <a:t>printChar</a:t>
            </a:r>
            <a:r>
              <a:rPr lang="en-US" dirty="0"/>
              <a:t>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2240" y="1052736"/>
            <a:ext cx="226774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Std" charset="0"/>
              </a:rPr>
              <a:t>The output: </a:t>
            </a:r>
            <a:endParaRPr lang="en-US" dirty="0"/>
          </a:p>
          <a:p>
            <a:r>
              <a:rPr lang="en-US" sz="1400" dirty="0">
                <a:latin typeface="DejaVuSansMono" charset="0"/>
              </a:rPr>
              <a:t>w </a:t>
            </a:r>
          </a:p>
          <a:p>
            <a:r>
              <a:rPr lang="en-US" sz="1400" dirty="0">
                <a:latin typeface="DejaVuSansMono" charset="0"/>
              </a:rPr>
              <a:t>0</a:t>
            </a:r>
          </a:p>
          <a:p>
            <a:r>
              <a:rPr lang="en-US" sz="1400" dirty="0">
                <a:latin typeface="DejaVuSansMono" charset="0"/>
              </a:rPr>
              <a:t>0</a:t>
            </a:r>
          </a:p>
          <a:p>
            <a:r>
              <a:rPr lang="en-US" sz="1400" dirty="0">
                <a:latin typeface="DejaVuSansMono" charset="0"/>
              </a:rPr>
              <a:t>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5068" y="2267579"/>
            <a:ext cx="6053236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DejaVuSansMono" charset="0"/>
              </a:rPr>
              <a:t>str.chars</a:t>
            </a:r>
            <a:r>
              <a:rPr lang="en-US" dirty="0">
                <a:latin typeface="DejaVuSansMono" charset="0"/>
              </a:rPr>
              <a:t>().filter(</a:t>
            </a:r>
            <a:r>
              <a:rPr lang="en-US" dirty="0" err="1">
                <a:latin typeface="DejaVuSansMono" charset="0"/>
              </a:rPr>
              <a:t>ch</a:t>
            </a:r>
            <a:r>
              <a:rPr lang="en-US" dirty="0">
                <a:latin typeface="DejaVuSansMono" charset="0"/>
              </a:rPr>
              <a:t> -&gt;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Character</a:t>
            </a:r>
            <a:r>
              <a:rPr lang="en-US" dirty="0" err="1">
                <a:latin typeface="DejaVuSansMono" charset="0"/>
              </a:rPr>
              <a:t>.isDigit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ch</a:t>
            </a:r>
            <a:r>
              <a:rPr lang="en-US" dirty="0">
                <a:latin typeface="DejaVuSansMono" charset="0"/>
              </a:rPr>
              <a:t>))</a:t>
            </a:r>
          </a:p>
          <a:p>
            <a:r>
              <a:rPr lang="en-US" dirty="0">
                <a:latin typeface="DejaVuSansMono" charset="0"/>
              </a:rPr>
              <a:t>	.</a:t>
            </a:r>
            <a:r>
              <a:rPr lang="en-US" dirty="0" err="1">
                <a:latin typeface="DejaVuSansMono" charset="0"/>
              </a:rPr>
              <a:t>forEach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ch</a:t>
            </a:r>
            <a:r>
              <a:rPr lang="en-US" dirty="0">
                <a:latin typeface="DejaVuSansMono" charset="0"/>
              </a:rPr>
              <a:t> -&gt; </a:t>
            </a:r>
            <a:r>
              <a:rPr lang="en-US" dirty="0" err="1">
                <a:latin typeface="DejaVuSansMono" charset="0"/>
              </a:rPr>
              <a:t>printChar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ch</a:t>
            </a:r>
            <a:r>
              <a:rPr lang="en-US" dirty="0">
                <a:latin typeface="DejaVuSansMono" charset="0"/>
              </a:rPr>
              <a:t>));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1487" y="2167989"/>
            <a:ext cx="139849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Std" charset="0"/>
              </a:rPr>
              <a:t>The output: </a:t>
            </a:r>
            <a:endParaRPr lang="en-US" sz="1400" dirty="0">
              <a:latin typeface="DejaVuSansMono" charset="0"/>
            </a:endParaRPr>
          </a:p>
          <a:p>
            <a:r>
              <a:rPr lang="en-US" sz="1400" dirty="0">
                <a:latin typeface="DejaVuSansMono" charset="0"/>
              </a:rPr>
              <a:t>0</a:t>
            </a:r>
          </a:p>
          <a:p>
            <a:r>
              <a:rPr lang="en-US" sz="1400" dirty="0">
                <a:latin typeface="DejaVuSansMono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7356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err="1"/>
              <a:t>Streams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002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73265" cy="491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64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390650"/>
            <a:ext cx="7800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9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19"/>
          <a:stretch/>
        </p:blipFill>
        <p:spPr bwMode="auto">
          <a:xfrm>
            <a:off x="623888" y="1419225"/>
            <a:ext cx="7896225" cy="30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93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33488"/>
            <a:ext cx="79152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77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400175"/>
            <a:ext cx="79629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65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0"/>
          <a:stretch/>
        </p:blipFill>
        <p:spPr bwMode="auto">
          <a:xfrm>
            <a:off x="542925" y="1371600"/>
            <a:ext cx="8058150" cy="3281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80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214438"/>
            <a:ext cx="80962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32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5856" y="19799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MyriadPro" charset="0"/>
              </a:rPr>
              <a:t>Hello, Lambda Expressions!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852" y="579620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Change the Way You Think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164974"/>
            <a:ext cx="234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rgbClr val="262689"/>
                </a:solidFill>
                <a:latin typeface="MyriadPro" charset="0"/>
              </a:rPr>
              <a:t>The Habitual Way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44072" y="932586"/>
            <a:ext cx="532092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       boolean </a:t>
            </a:r>
            <a:r>
              <a:rPr lang="en-US" dirty="0">
                <a:latin typeface="DejaVuSansMono" charset="0"/>
              </a:rPr>
              <a:t>found = false;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       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>
                <a:latin typeface="DejaVuSansMono" charset="0"/>
              </a:rPr>
              <a:t>city : cities) { </a:t>
            </a:r>
            <a:endParaRPr lang="en-US" dirty="0"/>
          </a:p>
          <a:p>
            <a:pPr lvl="2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if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city.equals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"Chicago"</a:t>
            </a:r>
            <a:r>
              <a:rPr lang="en-US" dirty="0">
                <a:latin typeface="DejaVuSansMono" charset="0"/>
              </a:rPr>
              <a:t>)) { </a:t>
            </a:r>
          </a:p>
          <a:p>
            <a:pPr lvl="3"/>
            <a:r>
              <a:rPr lang="en-US" dirty="0">
                <a:latin typeface="DejaVuSansMono" charset="0"/>
              </a:rPr>
              <a:t>found = true;</a:t>
            </a:r>
            <a:br>
              <a:rPr lang="en-US" dirty="0">
                <a:latin typeface="DejaVuSansMono" charset="0"/>
              </a:rPr>
            </a:b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break</a:t>
            </a:r>
            <a:r>
              <a:rPr lang="en-US" dirty="0">
                <a:latin typeface="DejaVuSansMono" charset="0"/>
              </a:rPr>
              <a:t>; </a:t>
            </a:r>
          </a:p>
          <a:p>
            <a:pPr lvl="2"/>
            <a:r>
              <a:rPr lang="en-US" dirty="0">
                <a:latin typeface="DejaVuSansMono" charset="0"/>
              </a:rPr>
              <a:t>} </a:t>
            </a:r>
          </a:p>
          <a:p>
            <a:pPr lvl="1"/>
            <a:r>
              <a:rPr lang="en-US" dirty="0">
                <a:latin typeface="DejaVuSansMono" charset="0"/>
              </a:rPr>
              <a:t>}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"Found chicago?:" </a:t>
            </a:r>
            <a:r>
              <a:rPr lang="en-US" dirty="0">
                <a:latin typeface="DejaVuSansMono" charset="0"/>
              </a:rPr>
              <a:t>+ found);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5615" y="3184553"/>
            <a:ext cx="1856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>
                <a:solidFill>
                  <a:srgbClr val="262689"/>
                </a:solidFill>
                <a:latin typeface="MyriadPro" charset="0"/>
              </a:rPr>
              <a:t>A Better Way 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3528" y="3566182"/>
            <a:ext cx="820891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"Found chicago?:" </a:t>
            </a:r>
            <a:r>
              <a:rPr lang="en-US" dirty="0">
                <a:latin typeface="DejaVuSansMono" charset="0"/>
              </a:rPr>
              <a:t>+ cities.contains(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"Chicago"</a:t>
            </a:r>
            <a:r>
              <a:rPr lang="en-US" dirty="0">
                <a:latin typeface="DejaVuSansMono" charset="0"/>
              </a:rPr>
              <a:t>));</a:t>
            </a:r>
            <a:br>
              <a:rPr lang="en-US" dirty="0">
                <a:latin typeface="DejaVuSansMono" charset="0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528" y="4202323"/>
            <a:ext cx="74168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Mejoras</a:t>
            </a:r>
            <a:r>
              <a:rPr lang="en-US" b="1" dirty="0"/>
              <a:t> tangibles</a:t>
            </a:r>
          </a:p>
          <a:p>
            <a:r>
              <a:rPr lang="en-US" dirty="0"/>
              <a:t>Ese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mejoró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desorden</a:t>
            </a:r>
            <a:endParaRPr lang="en-US" dirty="0"/>
          </a:p>
          <a:p>
            <a:r>
              <a:rPr lang="en-US" dirty="0"/>
              <a:t>• Mayor </a:t>
            </a:r>
            <a:r>
              <a:rPr lang="en-US" dirty="0" err="1"/>
              <a:t>claridad</a:t>
            </a:r>
            <a:r>
              <a:rPr lang="en-US" dirty="0"/>
              <a:t>;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enfoque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propenso</a:t>
            </a:r>
            <a:r>
              <a:rPr lang="en-US" dirty="0"/>
              <a:t> a </a:t>
            </a:r>
            <a:r>
              <a:rPr lang="en-US" dirty="0" err="1"/>
              <a:t>errores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entender</a:t>
            </a:r>
            <a:r>
              <a:rPr lang="en-US" dirty="0"/>
              <a:t> y </a:t>
            </a:r>
            <a:r>
              <a:rPr lang="en-US" dirty="0" err="1"/>
              <a:t>mantener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0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166813"/>
            <a:ext cx="8020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09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214438"/>
            <a:ext cx="7981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00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238250"/>
            <a:ext cx="804862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983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204913"/>
            <a:ext cx="80200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67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162050"/>
            <a:ext cx="79533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66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219200"/>
            <a:ext cx="79724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41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233488"/>
            <a:ext cx="80295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09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28750"/>
            <a:ext cx="8048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22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238250"/>
            <a:ext cx="79438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993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71588"/>
            <a:ext cx="79533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90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66132"/>
            <a:ext cx="249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89"/>
                </a:solidFill>
                <a:latin typeface="MyriadPro" charset="0"/>
              </a:rPr>
              <a:t>The Old Way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451841"/>
            <a:ext cx="8928992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sz="1400" dirty="0">
                <a:latin typeface="DejaVuSansMono" charset="0"/>
              </a:rPr>
              <a:t>&lt;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&gt; prices =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Arrays</a:t>
            </a:r>
            <a:r>
              <a:rPr lang="en-US" sz="1400" dirty="0" err="1">
                <a:latin typeface="DejaVuSansMono" charset="0"/>
              </a:rPr>
              <a:t>.asList</a:t>
            </a:r>
            <a:r>
              <a:rPr lang="en-US" sz="1400" dirty="0">
                <a:latin typeface="DejaVuSansMono" charset="0"/>
              </a:rPr>
              <a:t>(</a:t>
            </a:r>
            <a:br>
              <a:rPr lang="en-US" sz="1400" dirty="0">
                <a:latin typeface="DejaVuSansMono" charset="0"/>
              </a:rPr>
            </a:b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"10"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"30"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"17"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"20"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"15"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"18"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"45"</a:t>
            </a:r>
            <a:r>
              <a:rPr lang="en-US" sz="1400" dirty="0">
                <a:latin typeface="DejaVuSansMono" charset="0"/>
              </a:rPr>
              <a:t>), 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"12"</a:t>
            </a:r>
            <a:r>
              <a:rPr lang="en-US" sz="1400" dirty="0">
                <a:latin typeface="DejaVuSansMono" charset="0"/>
              </a:rPr>
              <a:t>));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7504" y="1580843"/>
            <a:ext cx="892899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 </a:t>
            </a:r>
            <a:r>
              <a:rPr lang="en-US" sz="1400" dirty="0" err="1">
                <a:latin typeface="DejaVuSansMono" charset="0"/>
              </a:rPr>
              <a:t>totalOfDiscountedPrices</a:t>
            </a:r>
            <a:r>
              <a:rPr lang="en-US" sz="1400" dirty="0">
                <a:latin typeface="DejaVuSansMono" charset="0"/>
              </a:rPr>
              <a:t> = 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 err="1">
                <a:latin typeface="DejaVuSansMono" charset="0"/>
              </a:rPr>
              <a:t>.ZERO</a:t>
            </a:r>
            <a:r>
              <a:rPr lang="en-US" sz="1400" dirty="0">
                <a:latin typeface="DejaVuSansMono" charset="0"/>
              </a:rPr>
              <a:t>; </a:t>
            </a:r>
            <a:endParaRPr lang="en-US" sz="1400" dirty="0"/>
          </a:p>
          <a:p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 </a:t>
            </a:r>
            <a:r>
              <a:rPr lang="en-US" sz="1400" dirty="0">
                <a:latin typeface="DejaVuSansMono" charset="0"/>
              </a:rPr>
              <a:t>price : prices) { </a:t>
            </a:r>
          </a:p>
          <a:p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    if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dirty="0" err="1">
                <a:latin typeface="DejaVuSansMono" charset="0"/>
              </a:rPr>
              <a:t>price.compareTo</a:t>
            </a:r>
            <a:r>
              <a:rPr lang="en-US" sz="1400" dirty="0">
                <a:latin typeface="DejaVuSansMono" charset="0"/>
              </a:rPr>
              <a:t>(</a:t>
            </a:r>
            <a:r>
              <a:rPr lang="en-US" sz="1400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 err="1">
                <a:latin typeface="DejaVuSansMono" charset="0"/>
              </a:rPr>
              <a:t>.valueOf</a:t>
            </a:r>
            <a:r>
              <a:rPr lang="en-US" sz="1400" dirty="0">
                <a:latin typeface="DejaVuSansMono" charset="0"/>
              </a:rPr>
              <a:t>(20)) &gt; 0) </a:t>
            </a:r>
            <a:endParaRPr lang="en-US" sz="1400" dirty="0"/>
          </a:p>
          <a:p>
            <a:pPr lvl="1"/>
            <a:r>
              <a:rPr lang="en-US" sz="1400" dirty="0" err="1">
                <a:latin typeface="DejaVuSansMono" charset="0"/>
              </a:rPr>
              <a:t>totalOfDiscountedPrices</a:t>
            </a:r>
            <a:r>
              <a:rPr lang="en-US" sz="1400" dirty="0">
                <a:latin typeface="DejaVuSansMono" charset="0"/>
              </a:rPr>
              <a:t> </a:t>
            </a:r>
            <a:r>
              <a:rPr lang="en-US" sz="1400" dirty="0" smtClean="0">
                <a:latin typeface="DejaVuSansMono" charset="0"/>
              </a:rPr>
              <a:t>= </a:t>
            </a:r>
            <a:r>
              <a:rPr lang="en-US" sz="1400" dirty="0" err="1" smtClean="0">
                <a:latin typeface="DejaVuSansMono" charset="0"/>
              </a:rPr>
              <a:t>totalOfDiscountedPrices.add</a:t>
            </a:r>
            <a:r>
              <a:rPr lang="en-US" sz="1400" dirty="0" smtClean="0">
                <a:latin typeface="DejaVuSansMono" charset="0"/>
              </a:rPr>
              <a:t>(</a:t>
            </a:r>
            <a:r>
              <a:rPr lang="en-US" sz="1400" dirty="0" err="1" smtClean="0">
                <a:latin typeface="DejaVuSansMono" charset="0"/>
              </a:rPr>
              <a:t>price.multiply</a:t>
            </a:r>
            <a:r>
              <a:rPr lang="en-US" sz="1400" dirty="0" smtClean="0">
                <a:latin typeface="DejaVuSansMono" charset="0"/>
              </a:rPr>
              <a:t>(</a:t>
            </a:r>
            <a:r>
              <a:rPr lang="en-US" sz="1400" b="1" dirty="0" err="1" smtClean="0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sz="1400" dirty="0" err="1" smtClean="0">
                <a:latin typeface="DejaVuSansMono" charset="0"/>
              </a:rPr>
              <a:t>.valueOf</a:t>
            </a:r>
            <a:r>
              <a:rPr lang="en-US" sz="1400" dirty="0" smtClean="0">
                <a:latin typeface="DejaVuSansMono" charset="0"/>
              </a:rPr>
              <a:t>(0.9</a:t>
            </a:r>
            <a:r>
              <a:rPr lang="en-US" sz="1400" dirty="0">
                <a:latin typeface="DejaVuSansMono" charset="0"/>
              </a:rPr>
              <a:t>))); </a:t>
            </a:r>
            <a:endParaRPr lang="en-US" sz="1400" dirty="0"/>
          </a:p>
          <a:p>
            <a:r>
              <a:rPr lang="en-US" sz="1400" dirty="0">
                <a:latin typeface="DejaVuSansMono" charset="0"/>
              </a:rPr>
              <a:t>}</a:t>
            </a:r>
            <a:br>
              <a:rPr lang="en-US" sz="1400" dirty="0">
                <a:latin typeface="DejaVuSansMono" charset="0"/>
              </a:rPr>
            </a:br>
            <a:r>
              <a:rPr lang="en-US" sz="1400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sz="1400" dirty="0">
                <a:latin typeface="DejaVuSansMono" charset="0"/>
              </a:rPr>
              <a:t>.out.println(</a:t>
            </a:r>
            <a:r>
              <a:rPr lang="en-US" sz="1400" i="1" dirty="0">
                <a:solidFill>
                  <a:srgbClr val="160F8E"/>
                </a:solidFill>
                <a:latin typeface="DejaVuSansMono" charset="0"/>
              </a:rPr>
              <a:t>"Total of discounted prices: " </a:t>
            </a:r>
            <a:r>
              <a:rPr lang="en-US" sz="1400" dirty="0">
                <a:latin typeface="DejaVuSansMono" charset="0"/>
              </a:rPr>
              <a:t>+ </a:t>
            </a:r>
            <a:r>
              <a:rPr lang="en-US" sz="1400" dirty="0" err="1">
                <a:latin typeface="DejaVuSansMono" charset="0"/>
              </a:rPr>
              <a:t>totalOfDiscountedPrices</a:t>
            </a:r>
            <a:r>
              <a:rPr lang="en-US" sz="1400" dirty="0">
                <a:latin typeface="DejaVuSansMono" charset="0"/>
              </a:rPr>
              <a:t>);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07504" y="3448509"/>
            <a:ext cx="3328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89"/>
                </a:solidFill>
                <a:latin typeface="MyriadPro" charset="0"/>
              </a:rPr>
              <a:t>A Better Way, Again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504" y="3817841"/>
            <a:ext cx="903649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 </a:t>
            </a:r>
            <a:r>
              <a:rPr lang="en-US" dirty="0" err="1">
                <a:latin typeface="DejaVuSansMono" charset="0"/>
              </a:rPr>
              <a:t>totalOfDiscountedPrices</a:t>
            </a:r>
            <a:r>
              <a:rPr lang="en-US" dirty="0">
                <a:latin typeface="DejaVuSansMono" charset="0"/>
              </a:rPr>
              <a:t> = </a:t>
            </a:r>
          </a:p>
          <a:p>
            <a:r>
              <a:rPr lang="en-US" dirty="0" err="1">
                <a:latin typeface="DejaVuSansMono" charset="0"/>
              </a:rPr>
              <a:t>prices.stream</a:t>
            </a:r>
            <a:r>
              <a:rPr lang="en-US" dirty="0" smtClean="0">
                <a:latin typeface="DejaVuSansMono" charset="0"/>
              </a:rPr>
              <a:t>().</a:t>
            </a:r>
            <a:r>
              <a:rPr lang="en-US" dirty="0">
                <a:latin typeface="DejaVuSansMono" charset="0"/>
              </a:rPr>
              <a:t>filter(price -&gt; </a:t>
            </a:r>
            <a:r>
              <a:rPr lang="en-US" dirty="0" err="1">
                <a:latin typeface="DejaVuSansMono" charset="0"/>
              </a:rPr>
              <a:t>price.compareTo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dirty="0" err="1">
                <a:latin typeface="DejaVuSansMono" charset="0"/>
              </a:rPr>
              <a:t>.valueOf</a:t>
            </a:r>
            <a:r>
              <a:rPr lang="en-US" dirty="0">
                <a:latin typeface="DejaVuSansMono" charset="0"/>
              </a:rPr>
              <a:t>(20)) &gt; 0) 		         .map(price -&gt; </a:t>
            </a:r>
            <a:r>
              <a:rPr lang="en-US" dirty="0" err="1">
                <a:latin typeface="DejaVuSansMono" charset="0"/>
              </a:rPr>
              <a:t>price.multiply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dirty="0" err="1">
                <a:latin typeface="DejaVuSansMono" charset="0"/>
              </a:rPr>
              <a:t>.valueOf</a:t>
            </a:r>
            <a:r>
              <a:rPr lang="en-US" dirty="0">
                <a:latin typeface="DejaVuSansMono" charset="0"/>
              </a:rPr>
              <a:t>(0.9))) 		         </a:t>
            </a:r>
            <a:r>
              <a:rPr lang="en-US" dirty="0" smtClean="0">
                <a:latin typeface="DejaVuSansMono" charset="0"/>
              </a:rPr>
              <a:t>	         .</a:t>
            </a:r>
            <a:r>
              <a:rPr lang="en-US" dirty="0">
                <a:latin typeface="DejaVuSansMono" charset="0"/>
              </a:rPr>
              <a:t>reduce(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dirty="0" err="1">
                <a:latin typeface="DejaVuSansMono" charset="0"/>
              </a:rPr>
              <a:t>.ZERO</a:t>
            </a:r>
            <a:r>
              <a:rPr lang="en-US" dirty="0">
                <a:latin typeface="DejaVuSansMono" charset="0"/>
              </a:rPr>
              <a:t>,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BigDecimal</a:t>
            </a:r>
            <a:r>
              <a:rPr lang="en-US" dirty="0">
                <a:latin typeface="DejaVuSansMono" charset="0"/>
              </a:rPr>
              <a:t>::add);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"Total of discounted prices: " </a:t>
            </a:r>
            <a:r>
              <a:rPr lang="en-US" dirty="0">
                <a:latin typeface="DejaVuSansMono" charset="0"/>
              </a:rPr>
              <a:t>+ </a:t>
            </a:r>
            <a:r>
              <a:rPr lang="en-US" dirty="0" err="1">
                <a:latin typeface="DejaVuSansMono" charset="0"/>
              </a:rPr>
              <a:t>totalOfDiscountedPrices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5295169"/>
            <a:ext cx="5652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Las </a:t>
            </a:r>
            <a:r>
              <a:rPr lang="en-US" b="1" dirty="0" err="1"/>
              <a:t>mejoras</a:t>
            </a:r>
            <a:endParaRPr lang="en-US" b="1" dirty="0"/>
          </a:p>
          <a:p>
            <a:r>
              <a:rPr lang="en-US" dirty="0"/>
              <a:t>•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compuesto</a:t>
            </a:r>
            <a:r>
              <a:rPr lang="en-US" dirty="0"/>
              <a:t>, no </a:t>
            </a:r>
            <a:r>
              <a:rPr lang="en-US" dirty="0" err="1"/>
              <a:t>abarrotado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Libre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bajo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mejorar</a:t>
            </a:r>
            <a:r>
              <a:rPr lang="en-US" dirty="0"/>
              <a:t> o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lógica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7504" y="6409093"/>
            <a:ext cx="5182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Eficiente</a:t>
            </a:r>
            <a:r>
              <a:rPr lang="en-US" dirty="0"/>
              <a:t>;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perezosa</a:t>
            </a:r>
            <a:r>
              <a:rPr lang="en-US" dirty="0"/>
              <a:t> de </a:t>
            </a:r>
            <a:r>
              <a:rPr lang="en-US" dirty="0" err="1"/>
              <a:t>bucles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45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9872" y="18864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MyriadPro" charset="0"/>
              </a:rPr>
              <a:t>Using Collections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5656" y="692696"/>
            <a:ext cx="25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Iterating through a List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71960" y="119675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friends =</a:t>
            </a:r>
            <a:br>
              <a:rPr lang="en-US" dirty="0">
                <a:latin typeface="DejaVuSansMono" charset="0"/>
              </a:rPr>
            </a:b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Arrays</a:t>
            </a:r>
            <a:r>
              <a:rPr lang="en-US" dirty="0" err="1">
                <a:latin typeface="DejaVuSansMono" charset="0"/>
              </a:rPr>
              <a:t>.asList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"Brian"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"Nate"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"Neal"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"Raju"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"Sara"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"Scott"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endParaRPr lang="en-US" b="1" dirty="0">
              <a:solidFill>
                <a:srgbClr val="2121A8"/>
              </a:solidFill>
              <a:latin typeface="MyriadPro" charset="0"/>
            </a:endParaRP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int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 </a:t>
            </a:r>
            <a:r>
              <a:rPr lang="en-US" dirty="0" err="1">
                <a:latin typeface="DejaVuSansMono" charset="0"/>
              </a:rPr>
              <a:t>i</a:t>
            </a:r>
            <a:r>
              <a:rPr lang="en-US" dirty="0">
                <a:latin typeface="DejaVuSansMono" charset="0"/>
              </a:rPr>
              <a:t> = 0; </a:t>
            </a:r>
            <a:r>
              <a:rPr lang="en-US" dirty="0" err="1">
                <a:latin typeface="DejaVuSansMono" charset="0"/>
              </a:rPr>
              <a:t>i</a:t>
            </a:r>
            <a:r>
              <a:rPr lang="en-US" dirty="0">
                <a:latin typeface="DejaVuSansMono" charset="0"/>
              </a:rPr>
              <a:t> &lt; </a:t>
            </a:r>
            <a:r>
              <a:rPr lang="en-US" dirty="0" err="1">
                <a:latin typeface="DejaVuSansMono" charset="0"/>
              </a:rPr>
              <a:t>friends.size</a:t>
            </a:r>
            <a:r>
              <a:rPr lang="en-US" dirty="0">
                <a:latin typeface="DejaVuSansMono" charset="0"/>
              </a:rPr>
              <a:t>(); </a:t>
            </a:r>
            <a:r>
              <a:rPr lang="en-US" dirty="0" err="1">
                <a:latin typeface="DejaVuSansMono" charset="0"/>
              </a:rPr>
              <a:t>i</a:t>
            </a:r>
            <a:r>
              <a:rPr lang="en-US" dirty="0">
                <a:latin typeface="DejaVuSansMono" charset="0"/>
              </a:rPr>
              <a:t>++) {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	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dirty="0" err="1">
                <a:latin typeface="DejaVuSansMono" charset="0"/>
              </a:rPr>
              <a:t>friends.get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i</a:t>
            </a:r>
            <a:r>
              <a:rPr lang="en-US" dirty="0">
                <a:latin typeface="DejaVuSansMono" charset="0"/>
              </a:rPr>
              <a:t>));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4908" y="2951078"/>
            <a:ext cx="6462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>
                <a:latin typeface="DejaVuSansMono" charset="0"/>
              </a:rPr>
              <a:t>name : friends) {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      System</a:t>
            </a:r>
            <a:r>
              <a:rPr lang="en-US" dirty="0">
                <a:latin typeface="DejaVuSansMono" charset="0"/>
              </a:rPr>
              <a:t>.out.println(name);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71960" y="4005064"/>
            <a:ext cx="7780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71960" y="4135721"/>
            <a:ext cx="590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DejaVuSansMono" charset="0"/>
              </a:rPr>
              <a:t>friends.forEach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dirty="0">
                <a:latin typeface="DejaVuSansMono" charset="0"/>
              </a:rPr>
              <a:t>Consumer&lt;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&gt;() { </a:t>
            </a:r>
          </a:p>
          <a:p>
            <a:pPr lvl="1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public void </a:t>
            </a:r>
            <a:r>
              <a:rPr lang="en-US" dirty="0">
                <a:latin typeface="DejaVuSansMono" charset="0"/>
              </a:rPr>
              <a:t>accept(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String </a:t>
            </a:r>
            <a:r>
              <a:rPr lang="en-US" dirty="0">
                <a:latin typeface="DejaVuSansMono" charset="0"/>
              </a:rPr>
              <a:t>name) { </a:t>
            </a:r>
            <a:endParaRPr lang="en-US" dirty="0"/>
          </a:p>
          <a:p>
            <a:pPr lvl="1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.out.println(name); }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});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38920" y="5305568"/>
            <a:ext cx="7237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DejaVuSansMono" charset="0"/>
              </a:rPr>
              <a:t>friends.forEach</a:t>
            </a:r>
            <a:r>
              <a:rPr lang="en-US" dirty="0">
                <a:latin typeface="DejaVuSansMono" charset="0"/>
              </a:rPr>
              <a:t>((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String </a:t>
            </a:r>
            <a:r>
              <a:rPr lang="en-US" dirty="0">
                <a:latin typeface="DejaVuSansMono" charset="0"/>
              </a:rPr>
              <a:t>name) -&gt;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.out.println(name));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38920" y="5674900"/>
            <a:ext cx="673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DejaVuSansMono" charset="0"/>
              </a:rPr>
              <a:t>friends.forEach</a:t>
            </a:r>
            <a:r>
              <a:rPr lang="en-US" dirty="0">
                <a:latin typeface="DejaVuSansMono" charset="0"/>
              </a:rPr>
              <a:t>((name) -&gt;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.out.println(name));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71960" y="6044232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DejaVuSansMono" charset="0"/>
              </a:rPr>
              <a:t>friends.forEach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 err="1">
                <a:latin typeface="DejaVuSansMono" charset="0"/>
              </a:rPr>
              <a:t>.out</a:t>
            </a:r>
            <a:r>
              <a:rPr lang="en-US" dirty="0">
                <a:latin typeface="DejaVuSansMono" charset="0"/>
              </a:rPr>
              <a:t>::</a:t>
            </a:r>
            <a:r>
              <a:rPr lang="en-US" dirty="0" err="1">
                <a:latin typeface="DejaVuSansMono" charset="0"/>
              </a:rPr>
              <a:t>println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381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89"/>
                </a:solidFill>
                <a:latin typeface="MyriadPro" charset="0"/>
              </a:rPr>
              <a:t>Transforming a List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863034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uppercaseNames</a:t>
            </a:r>
            <a:r>
              <a:rPr lang="en-US" dirty="0">
                <a:latin typeface="DejaVuSansMono" charset="0"/>
              </a:rPr>
              <a:t> =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&gt;();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>
                <a:latin typeface="DejaVuSansMono" charset="0"/>
              </a:rPr>
              <a:t>name : friends) { </a:t>
            </a:r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uppercaseNames.add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name.toUpperCase</a:t>
            </a:r>
            <a:r>
              <a:rPr lang="en-US" dirty="0">
                <a:latin typeface="DejaVuSansMono" charset="0"/>
              </a:rPr>
              <a:t>());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606523"/>
            <a:ext cx="8665013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uppercaseNames</a:t>
            </a:r>
            <a:r>
              <a:rPr lang="en-US" dirty="0">
                <a:latin typeface="DejaVuSansMono" charset="0"/>
              </a:rPr>
              <a:t> =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&gt;(); </a:t>
            </a:r>
          </a:p>
          <a:p>
            <a:r>
              <a:rPr lang="en-US" dirty="0" err="1">
                <a:latin typeface="DejaVuSansMono" charset="0"/>
              </a:rPr>
              <a:t>friends.forEach</a:t>
            </a:r>
            <a:r>
              <a:rPr lang="en-US" dirty="0">
                <a:latin typeface="DejaVuSansMono" charset="0"/>
              </a:rPr>
              <a:t>(name -&gt; </a:t>
            </a:r>
            <a:r>
              <a:rPr lang="en-US" dirty="0" err="1">
                <a:latin typeface="DejaVuSansMono" charset="0"/>
              </a:rPr>
              <a:t>uppercaseNames.add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name.toUpperCase</a:t>
            </a:r>
            <a:r>
              <a:rPr lang="en-US" dirty="0">
                <a:latin typeface="DejaVuSansMono" charset="0"/>
              </a:rPr>
              <a:t>()));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dirty="0" err="1">
                <a:latin typeface="DejaVuSansMono" charset="0"/>
              </a:rPr>
              <a:t>uppercaseNames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3739296"/>
            <a:ext cx="811878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</a:t>
            </a:r>
            <a:br>
              <a:rPr lang="en-US" dirty="0">
                <a:latin typeface="DejaVuSansMono" charset="0"/>
              </a:rPr>
            </a:br>
            <a:r>
              <a:rPr lang="en-US" dirty="0">
                <a:latin typeface="DejaVuSansMono" charset="0"/>
              </a:rPr>
              <a:t>	.map(name -&gt; </a:t>
            </a:r>
            <a:r>
              <a:rPr lang="en-US" dirty="0" err="1">
                <a:latin typeface="DejaVuSansMono" charset="0"/>
              </a:rPr>
              <a:t>name.toUpperCase</a:t>
            </a:r>
            <a:r>
              <a:rPr lang="en-US" dirty="0">
                <a:latin typeface="DejaVuSansMono" charset="0"/>
              </a:rPr>
              <a:t>())</a:t>
            </a:r>
            <a:br>
              <a:rPr lang="en-US" dirty="0">
                <a:latin typeface="DejaVuSansMono" charset="0"/>
              </a:rPr>
            </a:br>
            <a:r>
              <a:rPr lang="en-US" dirty="0">
                <a:latin typeface="DejaVuSansMono" charset="0"/>
              </a:rPr>
              <a:t>	.</a:t>
            </a:r>
            <a:r>
              <a:rPr lang="en-US" dirty="0" err="1">
                <a:latin typeface="DejaVuSansMono" charset="0"/>
              </a:rPr>
              <a:t>forEach</a:t>
            </a:r>
            <a:r>
              <a:rPr lang="en-US" dirty="0">
                <a:latin typeface="DejaVuSansMono" charset="0"/>
              </a:rPr>
              <a:t>(name -&gt;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 err="1">
                <a:latin typeface="DejaVuSansMono" charset="0"/>
              </a:rPr>
              <a:t>.out.print</a:t>
            </a:r>
            <a:r>
              <a:rPr lang="en-US" dirty="0">
                <a:latin typeface="DejaVuSansMono" charset="0"/>
              </a:rPr>
              <a:t>(name +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 "</a:t>
            </a:r>
            <a:r>
              <a:rPr lang="en-US" dirty="0">
                <a:latin typeface="DejaVuSansMono" charset="0"/>
              </a:rPr>
              <a:t>));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.out.println();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20" y="5229200"/>
            <a:ext cx="809571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 smtClean="0">
                <a:latin typeface="DejaVuSansMono" charset="0"/>
              </a:rPr>
              <a:t>().</a:t>
            </a:r>
            <a:r>
              <a:rPr lang="en-US" dirty="0">
                <a:latin typeface="DejaVuSansMono" charset="0"/>
              </a:rPr>
              <a:t>map(name -&gt; </a:t>
            </a:r>
            <a:r>
              <a:rPr lang="en-US" dirty="0" err="1">
                <a:latin typeface="DejaVuSansMono" charset="0"/>
              </a:rPr>
              <a:t>name.length</a:t>
            </a:r>
            <a:r>
              <a:rPr lang="en-US" dirty="0">
                <a:latin typeface="DejaVuSansMono" charset="0"/>
              </a:rPr>
              <a:t>()) .</a:t>
            </a:r>
            <a:r>
              <a:rPr lang="en-US" dirty="0" err="1">
                <a:latin typeface="DejaVuSansMono" charset="0"/>
              </a:rPr>
              <a:t>forEach</a:t>
            </a:r>
            <a:r>
              <a:rPr lang="en-US" dirty="0">
                <a:latin typeface="DejaVuSansMono" charset="0"/>
              </a:rPr>
              <a:t>(count -&gt; </a:t>
            </a:r>
            <a:r>
              <a:rPr lang="en-US" dirty="0" smtClean="0">
                <a:latin typeface="DejaVuSansMono" charset="0"/>
              </a:rPr>
              <a:t>					</a:t>
            </a:r>
            <a:r>
              <a:rPr lang="en-US" b="1" dirty="0" err="1" smtClean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 err="1" smtClean="0">
                <a:latin typeface="DejaVuSansMono" charset="0"/>
              </a:rPr>
              <a:t>.out.print</a:t>
            </a:r>
            <a:r>
              <a:rPr lang="en-US" dirty="0" smtClean="0">
                <a:latin typeface="DejaVuSansMono" charset="0"/>
              </a:rPr>
              <a:t>(count </a:t>
            </a:r>
            <a:r>
              <a:rPr lang="en-US" dirty="0">
                <a:latin typeface="DejaVuSansMono" charset="0"/>
              </a:rPr>
              <a:t>+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 </a:t>
            </a:r>
            <a:r>
              <a:rPr lang="en-US" i="1" dirty="0" smtClean="0">
                <a:solidFill>
                  <a:srgbClr val="160F8E"/>
                </a:solidFill>
                <a:latin typeface="DejaVuSansMono" charset="0"/>
              </a:rPr>
              <a:t>"</a:t>
            </a:r>
            <a:r>
              <a:rPr lang="en-US" dirty="0" smtClean="0">
                <a:latin typeface="DejaVuSansMono" charset="0"/>
              </a:rPr>
              <a:t>));</a:t>
            </a:r>
            <a:endParaRPr lang="en-US" dirty="0">
              <a:latin typeface="DejaVuSansMono" charset="0"/>
            </a:endParaRPr>
          </a:p>
          <a:p>
            <a:r>
              <a:rPr lang="en-US" sz="2400" dirty="0">
                <a:latin typeface="BookmanStd" charset="0"/>
              </a:rPr>
              <a:t>Result: </a:t>
            </a:r>
            <a:r>
              <a:rPr lang="en-US" dirty="0">
                <a:latin typeface="DejaVuSansMono" charset="0"/>
              </a:rPr>
              <a:t>544445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9512" y="518192"/>
            <a:ext cx="9145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friends =</a:t>
            </a:r>
            <a:br>
              <a:rPr lang="en-US" dirty="0">
                <a:latin typeface="DejaVuSansMono" charset="0"/>
              </a:rPr>
            </a:b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Arrays</a:t>
            </a:r>
            <a:r>
              <a:rPr lang="en-US" dirty="0" err="1">
                <a:latin typeface="DejaVuSansMono" charset="0"/>
              </a:rPr>
              <a:t>.asList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"Brian"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"Nate"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"Neal"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"Raju"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"Sara"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"Scott"</a:t>
            </a:r>
            <a:r>
              <a:rPr lang="en-US" dirty="0">
                <a:latin typeface="DejaVuSansMono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26064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Finding Elements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19672" y="1124114"/>
            <a:ext cx="6030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 =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new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&gt;();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>
                <a:latin typeface="DejaVuSansMono" charset="0"/>
              </a:rPr>
              <a:t>name : friends) {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	if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)) { </a:t>
            </a:r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startsWithN.add</a:t>
            </a:r>
            <a:r>
              <a:rPr lang="en-US" dirty="0">
                <a:latin typeface="DejaVuSansMono" charset="0"/>
              </a:rPr>
              <a:t>(name);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}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672" y="3140968"/>
            <a:ext cx="7140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 = </a:t>
            </a:r>
          </a:p>
          <a:p>
            <a:r>
              <a:rPr lang="en-US" dirty="0">
                <a:latin typeface="DejaVuSansMono" charset="0"/>
              </a:rPr>
              <a:t>		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	           .filter(name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)) 			           .collect(</a:t>
            </a:r>
            <a:r>
              <a:rPr lang="en-US" dirty="0" err="1">
                <a:latin typeface="DejaVuSansMono" charset="0"/>
              </a:rPr>
              <a:t>Collectors.toList</a:t>
            </a:r>
            <a:r>
              <a:rPr lang="en-US" dirty="0">
                <a:latin typeface="DejaVuSansMono" charset="0"/>
              </a:rPr>
              <a:t>());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404664"/>
            <a:ext cx="3162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Reusing Lambda Expressions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7504" y="798652"/>
            <a:ext cx="8822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friends =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Arrays</a:t>
            </a:r>
            <a:r>
              <a:rPr lang="en-US" dirty="0" err="1">
                <a:latin typeface="DejaVuSansMono" charset="0"/>
              </a:rPr>
              <a:t>.asList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"Brian"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"Nate"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"Neal"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"Raju"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"Sara"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"Scott"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editors =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Arrays</a:t>
            </a:r>
            <a:r>
              <a:rPr lang="en-US" dirty="0" err="1">
                <a:latin typeface="DejaVuSansMono" charset="0"/>
              </a:rPr>
              <a:t>.asList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"Brian"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"Jackie"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"John"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"Mike"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comrades = 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Arrays</a:t>
            </a:r>
            <a:r>
              <a:rPr lang="en-US" dirty="0" err="1">
                <a:latin typeface="DejaVuSansMono" charset="0"/>
              </a:rPr>
              <a:t>.asList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"Kate"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"Ken"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"Nick"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"Paula"</a:t>
            </a:r>
            <a:r>
              <a:rPr lang="en-US" dirty="0">
                <a:latin typeface="DejaVuSansMono" charset="0"/>
              </a:rPr>
              <a:t>, 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"Zach"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04" y="2441531"/>
            <a:ext cx="792088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countFriendsStartN</a:t>
            </a:r>
            <a:r>
              <a:rPr lang="en-US" dirty="0">
                <a:latin typeface="DejaVuSansMono" charset="0"/>
              </a:rPr>
              <a:t> =  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           .filter(name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)).count();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countEditorsStartN</a:t>
            </a:r>
            <a:r>
              <a:rPr lang="en-US" dirty="0">
                <a:latin typeface="DejaVuSansMono" charset="0"/>
              </a:rPr>
              <a:t> =  </a:t>
            </a:r>
            <a:r>
              <a:rPr lang="en-US" dirty="0" err="1">
                <a:latin typeface="DejaVuSansMono" charset="0"/>
              </a:rPr>
              <a:t>editors.stream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           .filter(name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)).count();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countComradesStartN</a:t>
            </a:r>
            <a:r>
              <a:rPr lang="en-US" dirty="0">
                <a:latin typeface="DejaVuSansMono" charset="0"/>
              </a:rPr>
              <a:t> =  </a:t>
            </a:r>
            <a:r>
              <a:rPr lang="en-US" dirty="0" err="1">
                <a:latin typeface="DejaVuSansMono" charset="0"/>
              </a:rPr>
              <a:t>comrades.stream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           .filter(name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)).count();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504" y="4361408"/>
            <a:ext cx="8630964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Predicate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 = 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endParaRPr lang="en-US" b="1" dirty="0">
              <a:solidFill>
                <a:srgbClr val="8E0F7C"/>
              </a:solidFill>
              <a:latin typeface="DejaVuSansMono" charset="0"/>
            </a:endParaRP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countFriendsStartN</a:t>
            </a:r>
            <a:r>
              <a:rPr lang="en-US" dirty="0">
                <a:latin typeface="DejaVuSansMono" charset="0"/>
              </a:rPr>
              <a:t> = 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.filter(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).count();</a:t>
            </a:r>
            <a:br>
              <a:rPr lang="en-US" dirty="0">
                <a:latin typeface="DejaVuSansMono" charset="0"/>
              </a:rPr>
            </a:b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countEditorsStartN</a:t>
            </a:r>
            <a:r>
              <a:rPr lang="en-US" dirty="0">
                <a:latin typeface="DejaVuSansMono" charset="0"/>
              </a:rPr>
              <a:t> = </a:t>
            </a:r>
            <a:r>
              <a:rPr lang="en-US" dirty="0" err="1">
                <a:latin typeface="DejaVuSansMono" charset="0"/>
              </a:rPr>
              <a:t>editors.stream</a:t>
            </a:r>
            <a:r>
              <a:rPr lang="en-US" dirty="0">
                <a:latin typeface="DejaVuSansMono" charset="0"/>
              </a:rPr>
              <a:t>()</a:t>
            </a:r>
          </a:p>
          <a:p>
            <a:r>
              <a:rPr lang="en-US" dirty="0">
                <a:latin typeface="DejaVuSansMono" charset="0"/>
              </a:rPr>
              <a:t>	.filter(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).count();</a:t>
            </a:r>
            <a:br>
              <a:rPr lang="en-US" dirty="0">
                <a:latin typeface="DejaVuSansMono" charset="0"/>
              </a:rPr>
            </a:b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countComradesStartN</a:t>
            </a:r>
            <a:r>
              <a:rPr lang="en-US" dirty="0">
                <a:latin typeface="DejaVuSansMono" charset="0"/>
              </a:rPr>
              <a:t> = </a:t>
            </a:r>
            <a:r>
              <a:rPr lang="en-US" dirty="0" err="1">
                <a:latin typeface="DejaVuSansMono" charset="0"/>
              </a:rPr>
              <a:t>comrades.stream</a:t>
            </a:r>
            <a:r>
              <a:rPr lang="en-US" dirty="0">
                <a:latin typeface="DejaVuSansMono" charset="0"/>
              </a:rPr>
              <a:t>() </a:t>
            </a:r>
          </a:p>
          <a:p>
            <a:r>
              <a:rPr lang="en-US" dirty="0">
                <a:latin typeface="DejaVuSansMono" charset="0"/>
              </a:rPr>
              <a:t>	.filter(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).count();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260648"/>
            <a:ext cx="3764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Using Lexical Scoping and Closures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642556"/>
            <a:ext cx="377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Duplication in Lambda Expressions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66528" y="1124744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Predicate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 = 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);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Predicate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startsWithB</a:t>
            </a:r>
            <a:r>
              <a:rPr lang="en-US" dirty="0">
                <a:latin typeface="DejaVuSansMono" charset="0"/>
              </a:rPr>
              <a:t> = 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"B"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endParaRPr lang="en-US" b="1" dirty="0">
              <a:solidFill>
                <a:srgbClr val="8E0F7C"/>
              </a:solidFill>
              <a:latin typeface="DejaVuSansMono" charset="0"/>
            </a:endParaRP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countFriendsStartN</a:t>
            </a:r>
            <a:r>
              <a:rPr lang="en-US" dirty="0">
                <a:latin typeface="DejaVuSansMono" charset="0"/>
              </a:rPr>
              <a:t> = </a:t>
            </a:r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().filter(</a:t>
            </a:r>
            <a:r>
              <a:rPr lang="en-US" dirty="0" err="1">
                <a:latin typeface="DejaVuSansMono" charset="0"/>
              </a:rPr>
              <a:t>startsWithN</a:t>
            </a:r>
            <a:r>
              <a:rPr lang="en-US" dirty="0">
                <a:latin typeface="DejaVuSansMono" charset="0"/>
              </a:rPr>
              <a:t>).count();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countFriendsStartB</a:t>
            </a:r>
            <a:r>
              <a:rPr lang="en-US" dirty="0">
                <a:latin typeface="DejaVuSansMono" charset="0"/>
              </a:rPr>
              <a:t> =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 .filter(</a:t>
            </a:r>
            <a:r>
              <a:rPr lang="en-US" dirty="0" err="1">
                <a:latin typeface="DejaVuSansMono" charset="0"/>
              </a:rPr>
              <a:t>startsWithB</a:t>
            </a:r>
            <a:r>
              <a:rPr lang="en-US" dirty="0">
                <a:latin typeface="DejaVuSansMono" charset="0"/>
              </a:rPr>
              <a:t>).count();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8608" y="3268925"/>
            <a:ext cx="456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Removing Duplication with Lexical Scoping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11300" y="3638257"/>
            <a:ext cx="7093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public static Predicate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checkIfStartsWith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	String </a:t>
            </a:r>
            <a:r>
              <a:rPr lang="en-US" dirty="0">
                <a:latin typeface="DejaVuSansMono" charset="0"/>
              </a:rPr>
              <a:t>letter) { 	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return </a:t>
            </a:r>
            <a:r>
              <a:rPr lang="en-US" dirty="0">
                <a:latin typeface="DejaVuSansMono" charset="0"/>
              </a:rPr>
              <a:t>name -&gt; 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(letter);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11300" y="4561587"/>
            <a:ext cx="7093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countFriendsStartN</a:t>
            </a:r>
            <a:r>
              <a:rPr lang="en-US" dirty="0">
                <a:latin typeface="DejaVuSansMono" charset="0"/>
              </a:rPr>
              <a:t> = </a:t>
            </a:r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           .filter(</a:t>
            </a:r>
            <a:r>
              <a:rPr lang="en-US" dirty="0" err="1">
                <a:latin typeface="DejaVuSansMono" charset="0"/>
              </a:rPr>
              <a:t>checkIfStartsWith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"N"</a:t>
            </a:r>
            <a:r>
              <a:rPr lang="en-US" dirty="0">
                <a:latin typeface="DejaVuSansMono" charset="0"/>
              </a:rPr>
              <a:t>)).count();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long </a:t>
            </a:r>
            <a:r>
              <a:rPr lang="en-US" dirty="0" err="1">
                <a:latin typeface="DejaVuSansMono" charset="0"/>
              </a:rPr>
              <a:t>countFriendsStartB</a:t>
            </a:r>
            <a:r>
              <a:rPr lang="en-US" dirty="0">
                <a:latin typeface="DejaVuSansMono" charset="0"/>
              </a:rPr>
              <a:t> =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friends.stream</a:t>
            </a:r>
            <a:r>
              <a:rPr lang="en-US" dirty="0">
                <a:latin typeface="DejaVuSansMono" charset="0"/>
              </a:rPr>
              <a:t>()</a:t>
            </a:r>
          </a:p>
          <a:p>
            <a:r>
              <a:rPr lang="en-US" dirty="0">
                <a:latin typeface="DejaVuSansMono" charset="0"/>
              </a:rPr>
              <a:t>	           .filter(</a:t>
            </a:r>
            <a:r>
              <a:rPr lang="en-US" dirty="0" err="1">
                <a:latin typeface="DejaVuSansMono" charset="0"/>
              </a:rPr>
              <a:t>checkIfStartsWith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"B"</a:t>
            </a:r>
            <a:r>
              <a:rPr lang="en-US" dirty="0">
                <a:latin typeface="DejaVuSansMono" charset="0"/>
              </a:rPr>
              <a:t>)).count();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6632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62689"/>
                </a:solidFill>
                <a:latin typeface="MyriadPro" charset="0"/>
              </a:rPr>
              <a:t>Picking an Element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520" y="485964"/>
            <a:ext cx="864096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public static void </a:t>
            </a:r>
            <a:r>
              <a:rPr lang="en-US" dirty="0" err="1">
                <a:latin typeface="DejaVuSansMono" charset="0"/>
              </a:rPr>
              <a:t>pickName</a:t>
            </a:r>
            <a:r>
              <a:rPr lang="en-US" dirty="0">
                <a:latin typeface="DejaVuSansMono" charset="0"/>
              </a:rPr>
              <a:t>(</a:t>
            </a:r>
            <a:br>
              <a:rPr lang="en-US" dirty="0">
                <a:latin typeface="DejaVuSansMono" charset="0"/>
              </a:rPr>
            </a:br>
            <a:r>
              <a:rPr lang="en-US" dirty="0">
                <a:latin typeface="DejaVuSansMono" charset="0"/>
              </a:rPr>
              <a:t>       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names,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String </a:t>
            </a:r>
            <a:r>
              <a:rPr lang="en-US" dirty="0" err="1">
                <a:latin typeface="DejaVuSansMono" charset="0"/>
              </a:rPr>
              <a:t>startingLetter</a:t>
            </a:r>
            <a:r>
              <a:rPr lang="en-US" dirty="0">
                <a:latin typeface="DejaVuSansMono" charset="0"/>
              </a:rPr>
              <a:t>) { </a:t>
            </a:r>
          </a:p>
          <a:p>
            <a:pPr lvl="2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 err="1">
                <a:latin typeface="DejaVuSansMono" charset="0"/>
              </a:rPr>
              <a:t>foundName</a:t>
            </a:r>
            <a:r>
              <a:rPr lang="en-US" dirty="0">
                <a:latin typeface="DejaVuSansMono" charset="0"/>
              </a:rPr>
              <a:t> = null;</a:t>
            </a:r>
            <a:br>
              <a:rPr lang="en-US" dirty="0">
                <a:latin typeface="DejaVuSansMono" charset="0"/>
              </a:rPr>
            </a:b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for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 </a:t>
            </a:r>
            <a:r>
              <a:rPr lang="en-US" dirty="0">
                <a:latin typeface="DejaVuSansMono" charset="0"/>
              </a:rPr>
              <a:t>name : names) { </a:t>
            </a:r>
            <a:endParaRPr lang="en-US" dirty="0"/>
          </a:p>
          <a:p>
            <a:pPr lvl="3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if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startingLetter</a:t>
            </a:r>
            <a:r>
              <a:rPr lang="en-US" dirty="0">
                <a:latin typeface="DejaVuSansMono" charset="0"/>
              </a:rPr>
              <a:t>)) { </a:t>
            </a:r>
            <a:r>
              <a:rPr lang="en-US" dirty="0" err="1">
                <a:latin typeface="DejaVuSansMono" charset="0"/>
              </a:rPr>
              <a:t>foundName</a:t>
            </a:r>
            <a:r>
              <a:rPr lang="en-US" dirty="0">
                <a:latin typeface="DejaVuSansMono" charset="0"/>
              </a:rPr>
              <a:t> = name;</a:t>
            </a:r>
            <a:br>
              <a:rPr lang="en-US" dirty="0">
                <a:latin typeface="DejaVuSansMono" charset="0"/>
              </a:rPr>
            </a:b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break</a:t>
            </a:r>
            <a:r>
              <a:rPr lang="en-US" dirty="0">
                <a:latin typeface="DejaVuSansMono" charset="0"/>
              </a:rPr>
              <a:t>; </a:t>
            </a:r>
            <a:endParaRPr lang="en-US" dirty="0"/>
          </a:p>
          <a:p>
            <a:pPr lvl="2"/>
            <a:r>
              <a:rPr lang="en-US" dirty="0">
                <a:latin typeface="DejaVuSansMono" charset="0"/>
              </a:rPr>
              <a:t>} }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 err="1">
                <a:latin typeface="DejaVuSansMono" charset="0"/>
              </a:rPr>
              <a:t>.out.print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 err="1">
                <a:latin typeface="DejaVuSansMono" charset="0"/>
              </a:rPr>
              <a:t>.format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"A name starting with %s: "</a:t>
            </a:r>
            <a:r>
              <a:rPr lang="en-US" dirty="0">
                <a:latin typeface="DejaVuSansMono" charset="0"/>
              </a:rPr>
              <a:t>, </a:t>
            </a:r>
            <a:r>
              <a:rPr lang="en-US" dirty="0" err="1">
                <a:latin typeface="DejaVuSansMono" charset="0"/>
              </a:rPr>
              <a:t>startingLetter</a:t>
            </a:r>
            <a:r>
              <a:rPr lang="en-US" dirty="0">
                <a:latin typeface="DejaVuSansMono" charset="0"/>
              </a:rPr>
              <a:t>)); </a:t>
            </a:r>
            <a:endParaRPr lang="en-US" b="1" dirty="0">
              <a:solidFill>
                <a:srgbClr val="8E0F7C"/>
              </a:solidFill>
              <a:latin typeface="DejaVuSansMono" charset="0"/>
            </a:endParaRPr>
          </a:p>
          <a:p>
            <a:pPr lvl="1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if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foundName</a:t>
            </a:r>
            <a:r>
              <a:rPr lang="en-US" dirty="0">
                <a:latin typeface="DejaVuSansMono" charset="0"/>
              </a:rPr>
              <a:t> != null) { </a:t>
            </a:r>
          </a:p>
          <a:p>
            <a:pPr lvl="1"/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	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dirty="0" err="1">
                <a:latin typeface="DejaVuSansMono" charset="0"/>
              </a:rPr>
              <a:t>foundName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pPr lvl="1"/>
            <a:r>
              <a:rPr lang="en-US" dirty="0">
                <a:latin typeface="DejaVuSansMono" charset="0"/>
              </a:rPr>
              <a:t>}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else </a:t>
            </a:r>
            <a:r>
              <a:rPr lang="en-US" dirty="0">
                <a:latin typeface="DejaVuSansMono" charset="0"/>
              </a:rPr>
              <a:t>{</a:t>
            </a:r>
            <a:br>
              <a:rPr lang="en-US" dirty="0">
                <a:latin typeface="DejaVuSansMono" charset="0"/>
              </a:rPr>
            </a:br>
            <a:r>
              <a:rPr lang="en-US" dirty="0">
                <a:latin typeface="DejaVuSansMono" charset="0"/>
              </a:rPr>
              <a:t>	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"No name found"</a:t>
            </a:r>
            <a:r>
              <a:rPr lang="en-US" dirty="0">
                <a:latin typeface="DejaVuSansMono" charset="0"/>
              </a:rPr>
              <a:t>); </a:t>
            </a:r>
            <a:endParaRPr lang="en-US" dirty="0"/>
          </a:p>
          <a:p>
            <a:pPr lvl="1"/>
            <a:r>
              <a:rPr lang="en-US" dirty="0">
                <a:latin typeface="DejaVuSansMono" charset="0"/>
              </a:rPr>
              <a:t>} }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4361036"/>
            <a:ext cx="864096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public static void </a:t>
            </a:r>
            <a:r>
              <a:rPr lang="en-US" dirty="0" err="1">
                <a:latin typeface="DejaVuSansMono" charset="0"/>
              </a:rPr>
              <a:t>pickName</a:t>
            </a:r>
            <a:r>
              <a:rPr lang="en-US" dirty="0">
                <a:latin typeface="DejaVuSansMono" charset="0"/>
              </a:rPr>
              <a:t>(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List</a:t>
            </a:r>
            <a:r>
              <a:rPr lang="en-US" dirty="0">
                <a:latin typeface="DejaVuSansMono" charset="0"/>
              </a:rPr>
              <a:t>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names, 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String </a:t>
            </a:r>
            <a:r>
              <a:rPr lang="en-US" dirty="0" err="1">
                <a:latin typeface="DejaVuSansMono" charset="0"/>
              </a:rPr>
              <a:t>startingLetter</a:t>
            </a:r>
            <a:r>
              <a:rPr lang="en-US" dirty="0">
                <a:latin typeface="DejaVuSansMono" charset="0"/>
              </a:rPr>
              <a:t>) { </a:t>
            </a:r>
            <a:endParaRPr lang="en-US" dirty="0"/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final </a:t>
            </a:r>
            <a:r>
              <a:rPr lang="en-US" dirty="0">
                <a:latin typeface="DejaVuSansMono" charset="0"/>
              </a:rPr>
              <a:t>Optional&lt;</a:t>
            </a:r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>
                <a:latin typeface="DejaVuSansMono" charset="0"/>
              </a:rPr>
              <a:t>&gt; </a:t>
            </a:r>
            <a:r>
              <a:rPr lang="en-US" dirty="0" err="1">
                <a:latin typeface="DejaVuSansMono" charset="0"/>
              </a:rPr>
              <a:t>foundName</a:t>
            </a:r>
            <a:r>
              <a:rPr lang="en-US" dirty="0">
                <a:latin typeface="DejaVuSansMono" charset="0"/>
              </a:rPr>
              <a:t> = </a:t>
            </a:r>
          </a:p>
          <a:p>
            <a:r>
              <a:rPr lang="en-US" dirty="0">
                <a:latin typeface="DejaVuSansMono" charset="0"/>
              </a:rPr>
              <a:t>	</a:t>
            </a:r>
            <a:r>
              <a:rPr lang="en-US" dirty="0" err="1">
                <a:latin typeface="DejaVuSansMono" charset="0"/>
              </a:rPr>
              <a:t>names.stream</a:t>
            </a:r>
            <a:r>
              <a:rPr lang="en-US" dirty="0">
                <a:latin typeface="DejaVuSansMono" charset="0"/>
              </a:rPr>
              <a:t>()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	          .filter(name -&gt;</a:t>
            </a:r>
            <a:r>
              <a:rPr lang="en-US" dirty="0" err="1">
                <a:latin typeface="DejaVuSansMono" charset="0"/>
              </a:rPr>
              <a:t>name.startsWith</a:t>
            </a:r>
            <a:r>
              <a:rPr lang="en-US" dirty="0">
                <a:latin typeface="DejaVuSansMono" charset="0"/>
              </a:rPr>
              <a:t>(</a:t>
            </a:r>
            <a:r>
              <a:rPr lang="en-US" dirty="0" err="1">
                <a:latin typeface="DejaVuSansMono" charset="0"/>
              </a:rPr>
              <a:t>startingLetter</a:t>
            </a:r>
            <a:r>
              <a:rPr lang="en-US" dirty="0">
                <a:latin typeface="DejaVuSansMono" charset="0"/>
              </a:rPr>
              <a:t>))</a:t>
            </a:r>
          </a:p>
          <a:p>
            <a:r>
              <a:rPr lang="en-US" dirty="0">
                <a:latin typeface="DejaVuSansMono" charset="0"/>
              </a:rPr>
              <a:t>	          .</a:t>
            </a:r>
            <a:r>
              <a:rPr lang="en-US" dirty="0" err="1">
                <a:latin typeface="DejaVuSansMono" charset="0"/>
              </a:rPr>
              <a:t>findFirst</a:t>
            </a:r>
            <a:r>
              <a:rPr lang="en-US" dirty="0">
                <a:latin typeface="DejaVuSansMono" charset="0"/>
              </a:rPr>
              <a:t>(); </a:t>
            </a:r>
          </a:p>
          <a:p>
            <a:r>
              <a:rPr lang="en-US" b="1" dirty="0">
                <a:solidFill>
                  <a:srgbClr val="8E0F7C"/>
                </a:solidFill>
                <a:latin typeface="DejaVuSansMono" charset="0"/>
              </a:rPr>
              <a:t>System</a:t>
            </a:r>
            <a:r>
              <a:rPr lang="en-US" dirty="0">
                <a:latin typeface="DejaVuSansMono" charset="0"/>
              </a:rPr>
              <a:t>.out.println(</a:t>
            </a:r>
            <a:r>
              <a:rPr lang="en-US" b="1" dirty="0" err="1">
                <a:solidFill>
                  <a:srgbClr val="8E0F7C"/>
                </a:solidFill>
                <a:latin typeface="DejaVuSansMono" charset="0"/>
              </a:rPr>
              <a:t>String</a:t>
            </a:r>
            <a:r>
              <a:rPr lang="en-US" dirty="0" err="1">
                <a:latin typeface="DejaVuSansMono" charset="0"/>
              </a:rPr>
              <a:t>.format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"A name starting with %s: %s"</a:t>
            </a:r>
            <a:r>
              <a:rPr lang="en-US" dirty="0">
                <a:latin typeface="DejaVuSansMono" charset="0"/>
              </a:rPr>
              <a:t>, </a:t>
            </a:r>
            <a:r>
              <a:rPr lang="en-US" dirty="0" err="1">
                <a:latin typeface="DejaVuSansMono" charset="0"/>
              </a:rPr>
              <a:t>startingLetter</a:t>
            </a:r>
            <a:r>
              <a:rPr lang="en-US" dirty="0">
                <a:latin typeface="DejaVuSansMono" charset="0"/>
              </a:rPr>
              <a:t>, </a:t>
            </a:r>
            <a:r>
              <a:rPr lang="en-US" dirty="0" err="1">
                <a:latin typeface="DejaVuSansMono" charset="0"/>
              </a:rPr>
              <a:t>foundName.orElse</a:t>
            </a:r>
            <a:r>
              <a:rPr lang="en-US" dirty="0">
                <a:latin typeface="DejaVuSansMono" charset="0"/>
              </a:rPr>
              <a:t>(</a:t>
            </a:r>
            <a:r>
              <a:rPr lang="en-US" i="1" dirty="0">
                <a:solidFill>
                  <a:srgbClr val="160F8E"/>
                </a:solidFill>
                <a:latin typeface="DejaVuSansMono" charset="0"/>
              </a:rPr>
              <a:t>"No name found"</a:t>
            </a:r>
            <a:r>
              <a:rPr lang="en-US" dirty="0">
                <a:latin typeface="DejaVuSansMono" charset="0"/>
              </a:rPr>
              <a:t>))); </a:t>
            </a:r>
            <a:endParaRPr lang="en-US" dirty="0"/>
          </a:p>
          <a:p>
            <a:r>
              <a:rPr lang="en-US" dirty="0">
                <a:latin typeface="DejaVuSansMono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8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752</Words>
  <Application>Microsoft Office PowerPoint</Application>
  <PresentationFormat>Presentación en pantalla (4:3)</PresentationFormat>
  <Paragraphs>183</Paragraphs>
  <Slides>30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BookmanStd</vt:lpstr>
      <vt:lpstr>Calibri</vt:lpstr>
      <vt:lpstr>DejaVuSansMono</vt:lpstr>
      <vt:lpstr>Mangal</vt:lpstr>
      <vt:lpstr>MyriadPro</vt:lpstr>
      <vt:lpstr>Office Theme</vt:lpstr>
      <vt:lpstr>Java 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Streams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Jose Amadeo Diaz Diaz</dc:creator>
  <cp:lastModifiedBy>Javier Cuicapuza Antonio - EVERIS</cp:lastModifiedBy>
  <cp:revision>109</cp:revision>
  <dcterms:created xsi:type="dcterms:W3CDTF">2016-08-03T15:42:06Z</dcterms:created>
  <dcterms:modified xsi:type="dcterms:W3CDTF">2018-08-28T22:50:44Z</dcterms:modified>
</cp:coreProperties>
</file>