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8" r:id="rId3"/>
    <p:sldId id="398" r:id="rId4"/>
    <p:sldId id="478" r:id="rId5"/>
    <p:sldId id="479" r:id="rId6"/>
    <p:sldId id="482" r:id="rId7"/>
    <p:sldId id="484" r:id="rId8"/>
    <p:sldId id="485" r:id="rId9"/>
    <p:sldId id="517" r:id="rId10"/>
    <p:sldId id="518" r:id="rId11"/>
    <p:sldId id="519" r:id="rId12"/>
    <p:sldId id="520" r:id="rId13"/>
    <p:sldId id="487" r:id="rId14"/>
    <p:sldId id="488" r:id="rId15"/>
    <p:sldId id="489" r:id="rId16"/>
    <p:sldId id="490"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399" r:id="rId30"/>
    <p:sldId id="459" r:id="rId31"/>
    <p:sldId id="400" r:id="rId32"/>
    <p:sldId id="401" r:id="rId33"/>
    <p:sldId id="402" r:id="rId34"/>
    <p:sldId id="403" r:id="rId35"/>
    <p:sldId id="404" r:id="rId36"/>
    <p:sldId id="406" r:id="rId37"/>
    <p:sldId id="407" r:id="rId38"/>
    <p:sldId id="408" r:id="rId39"/>
    <p:sldId id="409" r:id="rId40"/>
    <p:sldId id="410" r:id="rId41"/>
    <p:sldId id="411" r:id="rId42"/>
    <p:sldId id="412" r:id="rId43"/>
    <p:sldId id="415" r:id="rId44"/>
    <p:sldId id="416" r:id="rId45"/>
    <p:sldId id="418" r:id="rId46"/>
    <p:sldId id="419" r:id="rId47"/>
    <p:sldId id="420" r:id="rId48"/>
    <p:sldId id="421" r:id="rId49"/>
    <p:sldId id="422" r:id="rId50"/>
    <p:sldId id="423" r:id="rId51"/>
    <p:sldId id="425" r:id="rId52"/>
    <p:sldId id="427" r:id="rId53"/>
    <p:sldId id="428" r:id="rId54"/>
    <p:sldId id="429" r:id="rId55"/>
    <p:sldId id="430" r:id="rId56"/>
    <p:sldId id="431" r:id="rId57"/>
    <p:sldId id="432" r:id="rId58"/>
    <p:sldId id="433" r:id="rId59"/>
    <p:sldId id="434" r:id="rId60"/>
    <p:sldId id="435" r:id="rId61"/>
    <p:sldId id="436"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500" r:id="rId84"/>
    <p:sldId id="503" r:id="rId85"/>
    <p:sldId id="504" r:id="rId86"/>
    <p:sldId id="505" r:id="rId87"/>
    <p:sldId id="506" r:id="rId88"/>
    <p:sldId id="507" r:id="rId89"/>
    <p:sldId id="508" r:id="rId90"/>
    <p:sldId id="509" r:id="rId91"/>
    <p:sldId id="510" r:id="rId92"/>
    <p:sldId id="511" r:id="rId93"/>
    <p:sldId id="512" r:id="rId94"/>
    <p:sldId id="513" r:id="rId95"/>
    <p:sldId id="514" r:id="rId96"/>
    <p:sldId id="515" r:id="rId97"/>
    <p:sldId id="516"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mysql.com/doc/refman/5.6/en/mysqld-safe.html#option_mysqld_safe_malloc-lib"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imitrik.free.fr/blog/archives/2013/07/mysql-performance-analyzing-benchmarks-part-5-trx-list-again.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ithub.com/MarkLeith/dbahelper/blob/master/ps_helper_56.sq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http://sysbench.sourceforge.net/</a:t>
            </a:r>
          </a:p>
          <a:p>
            <a:pPr>
              <a:spcBef>
                <a:spcPct val="0"/>
              </a:spcBef>
            </a:pPr>
            <a:r>
              <a:rPr lang="en-US" altLang="en-US"/>
              <a:t>https://launchpad.net/sysbench</a:t>
            </a:r>
          </a:p>
          <a:p>
            <a:pPr>
              <a:spcBef>
                <a:spcPct val="0"/>
              </a:spcBef>
            </a:pPr>
            <a:r>
              <a:rPr lang="en-US" altLang="en-US"/>
              <a:t>http://dev.mysql.com/doc/refman/5.6/en/mysqlslap.html</a:t>
            </a:r>
          </a:p>
          <a:p>
            <a:pPr>
              <a:spcBef>
                <a:spcPct val="0"/>
              </a:spcBef>
            </a:pPr>
            <a:r>
              <a:rPr lang="fr-FR" altLang="en-US"/>
              <a:t>MEM 3.0 :</a:t>
            </a:r>
          </a:p>
          <a:p>
            <a:pPr>
              <a:spcBef>
                <a:spcPct val="0"/>
              </a:spcBef>
            </a:pPr>
            <a:r>
              <a:rPr lang="en-US" altLang="en-US"/>
              <a:t>http://dev.mysql.com/doc/mysql-monitor/3.0/en/</a:t>
            </a:r>
          </a:p>
          <a:p>
            <a:pPr>
              <a:spcBef>
                <a:spcPct val="0"/>
              </a:spcBef>
            </a:pPr>
            <a:r>
              <a:rPr lang="fr-FR" altLang="en-US"/>
              <a:t>MEM 2.3</a:t>
            </a:r>
          </a:p>
          <a:p>
            <a:pPr>
              <a:spcBef>
                <a:spcPct val="0"/>
              </a:spcBef>
            </a:pPr>
            <a:r>
              <a:rPr lang="en-US" altLang="en-US"/>
              <a:t>http://dev.mysql.com/doc/mysql-monitor/2.3/en/</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ADE2458-183D-4948-A79D-617BEF1C282A}" type="slidenum">
              <a:rPr lang="en-US" altLang="en-US"/>
              <a:pPr/>
              <a:t>3</a:t>
            </a:fld>
            <a:endParaRPr lang="en-US" altLang="en-US"/>
          </a:p>
        </p:txBody>
      </p:sp>
    </p:spTree>
    <p:extLst>
      <p:ext uri="{BB962C8B-B14F-4D97-AF65-F5344CB8AC3E}">
        <p14:creationId xmlns:p14="http://schemas.microsoft.com/office/powerpoint/2010/main" val="353345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spcBef>
                <a:spcPct val="0"/>
              </a:spcBef>
            </a:pPr>
            <a:r>
              <a:rPr lang="en-US" altLang="en-US"/>
              <a:t>Most usage has been on linux, so very well tuned, less well tuned for solaris or windows, but windows tuning is improving. </a:t>
            </a:r>
          </a:p>
          <a:p>
            <a:pPr defTabSz="912813">
              <a:spcBef>
                <a:spcPct val="0"/>
              </a:spcBef>
            </a:pPr>
            <a:r>
              <a:rPr lang="en-US" altLang="en-US"/>
              <a:t>Currently linux is likely to be fastest platform</a:t>
            </a:r>
          </a:p>
          <a:p>
            <a:pPr defTabSz="912813">
              <a:spcBef>
                <a:spcPct val="0"/>
              </a:spcBef>
            </a:pPr>
            <a:endParaRPr lang="fr-FR" altLang="en-US"/>
          </a:p>
          <a:p>
            <a:pPr defTabSz="912813">
              <a:spcBef>
                <a:spcPct val="0"/>
              </a:spcBef>
            </a:pPr>
            <a:r>
              <a:rPr lang="fr-FR" altLang="en-US"/>
              <a:t>If you need to install Linux only for MySQL, stick to your favorite platform. MySQL will deliver excellent performance</a:t>
            </a:r>
          </a:p>
          <a:p>
            <a:pPr defTabSz="912813">
              <a:spcBef>
                <a:spcPct val="0"/>
              </a:spcBef>
            </a:pPr>
            <a:endParaRPr lang="en-US" altLang="en-US"/>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15FAFB2-9850-4575-B8A5-A9D036C3C0DB}" type="slidenum">
              <a:rPr lang="en-US" altLang="en-US"/>
              <a:pPr/>
              <a:t>33</a:t>
            </a:fld>
            <a:endParaRPr lang="en-US" altLang="en-US"/>
          </a:p>
        </p:txBody>
      </p:sp>
    </p:spTree>
    <p:extLst>
      <p:ext uri="{BB962C8B-B14F-4D97-AF65-F5344CB8AC3E}">
        <p14:creationId xmlns:p14="http://schemas.microsoft.com/office/powerpoint/2010/main" val="157401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also open_files_limit (mysqld and mysqld_safe)</a:t>
            </a:r>
          </a:p>
          <a:p>
            <a:pPr>
              <a:spcBef>
                <a:spcPct val="0"/>
              </a:spcBef>
            </a:pPr>
            <a:endParaRPr lang="fr-FR" altLang="en-US"/>
          </a:p>
          <a:p>
            <a:pPr>
              <a:spcBef>
                <a:spcPct val="0"/>
              </a:spcBef>
            </a:pPr>
            <a:r>
              <a:rPr lang="fr-FR" altLang="en-US"/>
              <a:t>[mysqld_safe</a:t>
            </a:r>
            <a:r>
              <a:rPr lang="fr-FR" altLang="en-US" sz="1000"/>
              <a:t>]</a:t>
            </a:r>
          </a:p>
          <a:p>
            <a:pPr>
              <a:spcBef>
                <a:spcPct val="0"/>
              </a:spcBef>
            </a:pPr>
            <a:r>
              <a:rPr lang="fr-FR" altLang="en-US" sz="1000"/>
              <a:t>open-files-limit=1000</a:t>
            </a:r>
            <a:endParaRPr lang="fr-FR" altLang="en-US"/>
          </a:p>
          <a:p>
            <a:pPr>
              <a:spcBef>
                <a:spcPct val="0"/>
              </a:spcBef>
            </a:pPr>
            <a:endParaRPr lang="fr-FR" altLang="en-US"/>
          </a:p>
          <a:p>
            <a:pPr>
              <a:spcBef>
                <a:spcPct val="0"/>
              </a:spcBef>
            </a:pPr>
            <a:r>
              <a:rPr lang="fr-FR" altLang="en-US"/>
              <a:t>dev.mysql.com/doc/refman/5.6/en/mysqld-safe.html#option_mysqld_safe_open-files-limit</a:t>
            </a:r>
          </a:p>
          <a:p>
            <a:pPr>
              <a:spcBef>
                <a:spcPct val="0"/>
              </a:spcBef>
            </a:pPr>
            <a:r>
              <a:rPr lang="fr-FR" altLang="en-US"/>
              <a:t>http://dev.mysql.com/doc/refman/5.6/en/server-options.html#option_mysqld_open-files-limit</a:t>
            </a:r>
          </a:p>
          <a:p>
            <a:pPr>
              <a:spcBef>
                <a:spcPct val="0"/>
              </a:spcBef>
            </a:pPr>
            <a:endParaRPr lang="fr-FR" altLang="en-US"/>
          </a:p>
          <a:p>
            <a:pPr>
              <a:spcBef>
                <a:spcPct val="0"/>
              </a:spcBef>
            </a:pPr>
            <a:r>
              <a:rPr lang="en-US" altLang="en-US" b="1"/>
              <a:t>Bug 16657588 - VARIABLE OPEN_FILES_LIMIT DOES NOT SHOW MAXIMUM NUMBER OF OPEN FILES </a:t>
            </a:r>
            <a:endParaRPr lang="en-US" altLang="en-US"/>
          </a:p>
          <a:p>
            <a:pPr>
              <a:spcBef>
                <a:spcPct val="0"/>
              </a:spcBef>
            </a:pPr>
            <a:r>
              <a:rPr lang="en-US" altLang="en-US"/>
              <a:t>(5.6.10 – 5.6.12, </a:t>
            </a:r>
            <a:r>
              <a:rPr lang="fr-FR" altLang="en-US"/>
              <a:t>fixed in 5.6.13)</a:t>
            </a:r>
            <a:endParaRPr lang="en-US" altLang="en-US"/>
          </a:p>
          <a:p>
            <a:pPr>
              <a:spcBef>
                <a:spcPct val="0"/>
              </a:spcBef>
            </a:pPr>
            <a:endParaRPr lang="fr-FR" altLang="en-US"/>
          </a:p>
          <a:p>
            <a:pPr>
              <a:spcBef>
                <a:spcPct val="0"/>
              </a:spcBef>
            </a:pPr>
            <a:r>
              <a:rPr lang="fr-FR" altLang="en-US"/>
              <a:t>Limits for a running process can be seen using cat "/proc/`pgrep -n mysqld`/limits </a:t>
            </a:r>
            <a:endParaRPr lang="en-US" altLang="en-US"/>
          </a:p>
          <a:p>
            <a:pPr>
              <a:spcBef>
                <a:spcPct val="0"/>
              </a:spcBef>
            </a:pPr>
            <a:r>
              <a:rPr lang="fr-FR" altLang="en-US"/>
              <a:t> </a:t>
            </a:r>
            <a:endParaRPr lang="en-US" altLang="en-US"/>
          </a:p>
          <a:p>
            <a:pPr>
              <a:spcBef>
                <a:spcPct val="0"/>
              </a:spcBef>
            </a:pPr>
            <a:r>
              <a:rPr lang="fr-FR" altLang="en-US"/>
              <a:t>Newer Linux kernels can change the limits dynamically see prlimit. Not recommended as those limits are evaluated at startup.</a:t>
            </a:r>
            <a:endParaRPr lang="en-US" altLang="en-US"/>
          </a:p>
          <a:p>
            <a:pPr>
              <a:spcBef>
                <a:spcPct val="0"/>
              </a:spcBef>
            </a:pPr>
            <a:endParaRPr lang="fr-FR" altLang="en-US"/>
          </a:p>
          <a:p>
            <a:pPr>
              <a:spcBef>
                <a:spcPct val="0"/>
              </a:spcBef>
            </a:pPr>
            <a:r>
              <a:rPr lang="fr-FR" altLang="en-US"/>
              <a:t>Windows : </a:t>
            </a:r>
          </a:p>
          <a:p>
            <a:pPr marL="0" lvl="1">
              <a:spcBef>
                <a:spcPct val="0"/>
              </a:spcBef>
            </a:pPr>
            <a:r>
              <a:rPr lang="en-US" altLang="en-US"/>
              <a:t>http://support.microsoft.com/kb/929851</a:t>
            </a:r>
          </a:p>
          <a:p>
            <a:pPr>
              <a:spcBef>
                <a:spcPct val="0"/>
              </a:spcBef>
            </a:pPr>
            <a:endParaRPr lang="en-US" altLang="en-US"/>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5A1C289-F587-4FCF-BEEA-1C1362FB3952}" type="slidenum">
              <a:rPr lang="en-US" altLang="en-US"/>
              <a:pPr/>
              <a:t>34</a:t>
            </a:fld>
            <a:endParaRPr lang="en-US" altLang="en-US"/>
          </a:p>
        </p:txBody>
      </p:sp>
    </p:spTree>
    <p:extLst>
      <p:ext uri="{BB962C8B-B14F-4D97-AF65-F5344CB8AC3E}">
        <p14:creationId xmlns:p14="http://schemas.microsoft.com/office/powerpoint/2010/main" val="1801415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p:txBody>
          <a:bodyPr wrap="square" numCol="1" anchor="t" anchorCtr="0" compatLnSpc="1">
            <a:prstTxWarp prst="textNoShape">
              <a:avLst/>
            </a:prstTxWarp>
          </a:bodyPr>
          <a:lstStyle/>
          <a:p>
            <a:pPr fontAlgn="auto">
              <a:spcBef>
                <a:spcPct val="0"/>
              </a:spcBef>
              <a:spcAft>
                <a:spcPts val="0"/>
              </a:spcAft>
              <a:defRPr/>
            </a:pPr>
            <a:r>
              <a:rPr lang="en-US" dirty="0"/>
              <a:t>Memory allocator: we ship built to use </a:t>
            </a:r>
            <a:r>
              <a:rPr lang="en-US" dirty="0" err="1"/>
              <a:t>libc</a:t>
            </a:r>
            <a:r>
              <a:rPr lang="en-US" dirty="0"/>
              <a:t> which is OK up to about 16 concurrent threads. From there switch to using </a:t>
            </a:r>
            <a:r>
              <a:rPr lang="en-US" dirty="0" err="1"/>
              <a:t>tcmalloc</a:t>
            </a:r>
            <a:r>
              <a:rPr lang="en-US" dirty="0"/>
              <a:t> that we ship with 5.6 using the </a:t>
            </a:r>
            <a:r>
              <a:rPr lang="en-US" dirty="0" err="1"/>
              <a:t>mysqld_safe</a:t>
            </a:r>
            <a:r>
              <a:rPr lang="en-US" dirty="0"/>
              <a:t> --</a:t>
            </a:r>
            <a:r>
              <a:rPr lang="en-US" dirty="0" err="1"/>
              <a:t>malloc</a:t>
            </a:r>
            <a:r>
              <a:rPr lang="en-US" dirty="0"/>
              <a:t>-lib (</a:t>
            </a:r>
            <a:r>
              <a:rPr lang="en-US" dirty="0">
                <a:hlinkClick r:id="rId3"/>
              </a:rPr>
              <a:t>https://dev.mysql.com/doc/refman/5.6/en/mysqld-safe.html#option_mysqld_safe_malloc-lib</a:t>
            </a:r>
            <a:r>
              <a:rPr lang="en-US" dirty="0"/>
              <a:t>) option or LD_PRELOAD or experiment with the similar and possibly slightly faster </a:t>
            </a:r>
            <a:r>
              <a:rPr lang="en-US" dirty="0" err="1"/>
              <a:t>jemalloc</a:t>
            </a:r>
            <a:r>
              <a:rPr lang="en-US" dirty="0"/>
              <a:t>.</a:t>
            </a:r>
          </a:p>
          <a:p>
            <a:pPr fontAlgn="auto">
              <a:spcBef>
                <a:spcPct val="0"/>
              </a:spcBef>
              <a:spcAft>
                <a:spcPts val="0"/>
              </a:spcAft>
              <a:defRPr/>
            </a:pPr>
            <a:endParaRPr lang="fr-FR" dirty="0"/>
          </a:p>
          <a:p>
            <a:pPr fontAlgn="auto">
              <a:spcBef>
                <a:spcPct val="0"/>
              </a:spcBef>
              <a:spcAft>
                <a:spcPts val="0"/>
              </a:spcAft>
              <a:defRPr/>
            </a:pPr>
            <a:r>
              <a:rPr lang="fr-FR" dirty="0"/>
              <a:t>To </a:t>
            </a:r>
            <a:r>
              <a:rPr lang="fr-FR" dirty="0" err="1"/>
              <a:t>run</a:t>
            </a:r>
            <a:r>
              <a:rPr lang="fr-FR" dirty="0"/>
              <a:t> </a:t>
            </a:r>
            <a:r>
              <a:rPr lang="fr-FR" dirty="0" err="1"/>
              <a:t>mysqld</a:t>
            </a:r>
            <a:r>
              <a:rPr lang="fr-FR" dirty="0"/>
              <a:t> </a:t>
            </a:r>
            <a:r>
              <a:rPr lang="fr-FR" dirty="0" err="1"/>
              <a:t>only</a:t>
            </a:r>
            <a:r>
              <a:rPr lang="fr-FR" dirty="0"/>
              <a:t> :</a:t>
            </a:r>
          </a:p>
          <a:p>
            <a:pPr fontAlgn="auto">
              <a:spcBef>
                <a:spcPct val="0"/>
              </a:spcBef>
              <a:spcAft>
                <a:spcPts val="0"/>
              </a:spcAft>
              <a:defRPr/>
            </a:pPr>
            <a:endParaRPr lang="fr-FR" b="1" dirty="0"/>
          </a:p>
          <a:p>
            <a:pPr fontAlgn="auto">
              <a:spcBef>
                <a:spcPct val="0"/>
              </a:spcBef>
              <a:spcAft>
                <a:spcPts val="0"/>
              </a:spcAft>
              <a:defRPr/>
            </a:pPr>
            <a:r>
              <a:rPr lang="fr-FR" b="1" dirty="0"/>
              <a:t>LD_PRELOAD=/</a:t>
            </a:r>
            <a:r>
              <a:rPr lang="fr-FR" b="1" dirty="0" err="1"/>
              <a:t>usr</a:t>
            </a:r>
            <a:r>
              <a:rPr lang="fr-FR" b="1" dirty="0"/>
              <a:t>/lib64/libjemalloc.so.1</a:t>
            </a:r>
            <a:r>
              <a:rPr lang="fr-FR" dirty="0"/>
              <a:t> </a:t>
            </a:r>
            <a:r>
              <a:rPr lang="fr-FR" dirty="0" err="1"/>
              <a:t>bin</a:t>
            </a:r>
            <a:r>
              <a:rPr lang="fr-FR" dirty="0"/>
              <a:t>/</a:t>
            </a:r>
            <a:r>
              <a:rPr lang="fr-FR" dirty="0" err="1"/>
              <a:t>mysqld</a:t>
            </a:r>
            <a:r>
              <a:rPr lang="fr-FR" dirty="0"/>
              <a:t> --defaults-file=my.cnf --user=</a:t>
            </a:r>
            <a:r>
              <a:rPr lang="fr-FR" dirty="0" err="1"/>
              <a:t>mysql</a:t>
            </a:r>
            <a:r>
              <a:rPr lang="fr-FR" dirty="0"/>
              <a:t> </a:t>
            </a:r>
          </a:p>
          <a:p>
            <a:pPr fontAlgn="auto">
              <a:spcBef>
                <a:spcPct val="0"/>
              </a:spcBef>
              <a:spcAft>
                <a:spcPts val="0"/>
              </a:spcAft>
              <a:defRPr/>
            </a:pPr>
            <a:endParaRPr lang="en-US" dirty="0">
              <a:ea typeface="ＭＳ Ｐゴシック" pitchFamily="34" charset="-128"/>
            </a:endParaRPr>
          </a:p>
          <a:p>
            <a:pPr fontAlgn="auto">
              <a:spcBef>
                <a:spcPct val="0"/>
              </a:spcBef>
              <a:spcAft>
                <a:spcPts val="0"/>
              </a:spcAft>
              <a:defRPr/>
            </a:pPr>
            <a:r>
              <a:rPr lang="fr-FR" dirty="0" err="1">
                <a:ea typeface="ＭＳ Ｐゴシック" pitchFamily="34" charset="-128"/>
              </a:rPr>
              <a:t>Using</a:t>
            </a:r>
            <a:r>
              <a:rPr lang="fr-FR" dirty="0">
                <a:ea typeface="ＭＳ Ｐゴシック" pitchFamily="34" charset="-128"/>
              </a:rPr>
              <a:t> </a:t>
            </a:r>
            <a:r>
              <a:rPr lang="fr-FR" dirty="0" err="1">
                <a:ea typeface="ＭＳ Ｐゴシック" pitchFamily="34" charset="-128"/>
              </a:rPr>
              <a:t>mysqld_safe</a:t>
            </a:r>
            <a:r>
              <a:rPr lang="fr-FR" dirty="0">
                <a:ea typeface="ＭＳ Ｐゴシック" pitchFamily="34" charset="-128"/>
              </a:rPr>
              <a:t> : </a:t>
            </a:r>
            <a:endParaRPr lang="en-US" dirty="0">
              <a:ea typeface="ＭＳ Ｐゴシック" pitchFamily="34" charset="-128"/>
            </a:endParaRPr>
          </a:p>
          <a:p>
            <a:pPr fontAlgn="auto">
              <a:spcBef>
                <a:spcPct val="0"/>
              </a:spcBef>
              <a:spcAft>
                <a:spcPts val="0"/>
              </a:spcAft>
              <a:defRPr/>
            </a:pPr>
            <a:endParaRPr lang="en-US" dirty="0">
              <a:ea typeface="ＭＳ Ｐゴシック" pitchFamily="34" charset="-128"/>
            </a:endParaRPr>
          </a:p>
          <a:p>
            <a:pPr fontAlgn="auto">
              <a:spcBef>
                <a:spcPct val="0"/>
              </a:spcBef>
              <a:spcAft>
                <a:spcPts val="0"/>
              </a:spcAft>
              <a:defRPr/>
            </a:pPr>
            <a:r>
              <a:rPr lang="en-US" dirty="0">
                <a:ea typeface="ＭＳ Ｐゴシック" pitchFamily="34" charset="-128"/>
              </a:rPr>
              <a:t>http://dev.mysql.com/doc/refman/5.6/en/mysqld-safe.html#option_mysqld_safe_malloc-lib</a:t>
            </a:r>
          </a:p>
          <a:p>
            <a:pPr marL="477727" lvl="1" indent="-422041" fontAlgn="auto">
              <a:spcBef>
                <a:spcPts val="0"/>
              </a:spcBef>
              <a:spcAft>
                <a:spcPts val="0"/>
              </a:spcAft>
              <a:buClr>
                <a:schemeClr val="accent1"/>
              </a:buClr>
              <a:defRPr/>
            </a:pPr>
            <a:endParaRPr lang="fr-FR" dirty="0"/>
          </a:p>
          <a:p>
            <a:pPr marL="477727" lvl="1" indent="-422041" fontAlgn="auto">
              <a:spcBef>
                <a:spcPts val="0"/>
              </a:spcBef>
              <a:spcAft>
                <a:spcPts val="0"/>
              </a:spcAft>
              <a:buClr>
                <a:schemeClr val="accent1"/>
              </a:buClr>
              <a:defRPr/>
            </a:pPr>
            <a:r>
              <a:rPr lang="fr-FR" dirty="0" err="1"/>
              <a:t>jemalloc</a:t>
            </a:r>
            <a:r>
              <a:rPr lang="fr-FR" dirty="0"/>
              <a:t> :</a:t>
            </a:r>
          </a:p>
          <a:p>
            <a:pPr marL="477727" lvl="1" indent="-422041" fontAlgn="auto">
              <a:spcBef>
                <a:spcPts val="0"/>
              </a:spcBef>
              <a:spcAft>
                <a:spcPts val="0"/>
              </a:spcAft>
              <a:buClr>
                <a:schemeClr val="accent1"/>
              </a:buClr>
              <a:defRPr/>
            </a:pPr>
            <a:endParaRPr lang="fr-FR" dirty="0"/>
          </a:p>
          <a:p>
            <a:pPr marL="477727" indent="-422041" fontAlgn="auto">
              <a:spcBef>
                <a:spcPts val="0"/>
              </a:spcBef>
              <a:spcAft>
                <a:spcPts val="0"/>
              </a:spcAft>
              <a:defRPr/>
            </a:pPr>
            <a:r>
              <a:rPr lang="en-US" dirty="0"/>
              <a:t>[</a:t>
            </a:r>
            <a:r>
              <a:rPr lang="en-US" dirty="0" err="1"/>
              <a:t>mysqld_safe</a:t>
            </a:r>
            <a:r>
              <a:rPr lang="en-US" dirty="0"/>
              <a:t>] </a:t>
            </a:r>
          </a:p>
          <a:p>
            <a:pPr marL="477727" indent="-422041" fontAlgn="auto">
              <a:spcBef>
                <a:spcPts val="0"/>
              </a:spcBef>
              <a:spcAft>
                <a:spcPts val="0"/>
              </a:spcAft>
              <a:defRPr/>
            </a:pPr>
            <a:r>
              <a:rPr lang="en-US" dirty="0" err="1"/>
              <a:t>malloc</a:t>
            </a:r>
            <a:r>
              <a:rPr lang="en-US" dirty="0"/>
              <a:t>-lib=</a:t>
            </a:r>
            <a:r>
              <a:rPr lang="fr-FR" dirty="0"/>
              <a:t>/</a:t>
            </a:r>
            <a:r>
              <a:rPr lang="fr-FR" dirty="0" err="1"/>
              <a:t>usr</a:t>
            </a:r>
            <a:r>
              <a:rPr lang="fr-FR" dirty="0"/>
              <a:t>/lib64/libjemalloc.so.1 </a:t>
            </a:r>
          </a:p>
          <a:p>
            <a:pPr fontAlgn="auto">
              <a:spcBef>
                <a:spcPct val="0"/>
              </a:spcBef>
              <a:spcAft>
                <a:spcPts val="0"/>
              </a:spcAft>
              <a:defRPr/>
            </a:pPr>
            <a:endParaRPr lang="fr-FR" dirty="0">
              <a:ea typeface="ＭＳ Ｐゴシック" pitchFamily="34" charset="-128"/>
            </a:endParaRPr>
          </a:p>
          <a:p>
            <a:pPr fontAlgn="auto">
              <a:spcBef>
                <a:spcPct val="0"/>
              </a:spcBef>
              <a:spcAft>
                <a:spcPts val="0"/>
              </a:spcAft>
              <a:defRPr/>
            </a:pPr>
            <a:r>
              <a:rPr lang="fr-FR" dirty="0">
                <a:ea typeface="ＭＳ Ｐゴシック" pitchFamily="34" charset="-128"/>
              </a:rPr>
              <a:t> </a:t>
            </a:r>
            <a:r>
              <a:rPr lang="fr-FR" dirty="0" err="1">
                <a:ea typeface="ＭＳ Ｐゴシック" pitchFamily="34" charset="-128"/>
              </a:rPr>
              <a:t>tcmalloc</a:t>
            </a:r>
            <a:r>
              <a:rPr lang="fr-FR" dirty="0">
                <a:ea typeface="ＭＳ Ｐゴシック" pitchFamily="34" charset="-128"/>
              </a:rPr>
              <a:t> :  </a:t>
            </a:r>
            <a:r>
              <a:rPr lang="fr-FR" dirty="0" err="1">
                <a:ea typeface="ＭＳ Ｐゴシック" pitchFamily="34" charset="-128"/>
              </a:rPr>
              <a:t>using</a:t>
            </a:r>
            <a:r>
              <a:rPr lang="fr-FR" dirty="0">
                <a:ea typeface="ＭＳ Ｐゴシック" pitchFamily="34" charset="-128"/>
              </a:rPr>
              <a:t> </a:t>
            </a:r>
            <a:r>
              <a:rPr lang="fr-FR" dirty="0" err="1">
                <a:ea typeface="ＭＳ Ｐゴシック" pitchFamily="34" charset="-128"/>
              </a:rPr>
              <a:t>basedir</a:t>
            </a:r>
            <a:r>
              <a:rPr lang="fr-FR" dirty="0">
                <a:ea typeface="ＭＳ Ｐゴシック" pitchFamily="34" charset="-128"/>
              </a:rPr>
              <a:t> / </a:t>
            </a:r>
            <a:r>
              <a:rPr lang="en-US" dirty="0"/>
              <a:t>lib / tcmalloc_minimal.so</a:t>
            </a:r>
            <a:endParaRPr lang="fr-FR" dirty="0">
              <a:ea typeface="ＭＳ Ｐゴシック" pitchFamily="34" charset="-128"/>
            </a:endParaRPr>
          </a:p>
          <a:p>
            <a:pPr fontAlgn="auto">
              <a:spcBef>
                <a:spcPct val="0"/>
              </a:spcBef>
              <a:spcAft>
                <a:spcPts val="0"/>
              </a:spcAft>
              <a:defRPr/>
            </a:pPr>
            <a:endParaRPr lang="fr-FR" dirty="0">
              <a:ea typeface="ＭＳ Ｐゴシック" pitchFamily="34" charset="-128"/>
            </a:endParaRPr>
          </a:p>
          <a:p>
            <a:pPr marL="477727" indent="-422041" fontAlgn="auto">
              <a:spcBef>
                <a:spcPts val="0"/>
              </a:spcBef>
              <a:spcAft>
                <a:spcPts val="0"/>
              </a:spcAft>
              <a:defRPr/>
            </a:pPr>
            <a:r>
              <a:rPr lang="en-US" dirty="0"/>
              <a:t>[</a:t>
            </a:r>
            <a:r>
              <a:rPr lang="en-US" dirty="0" err="1"/>
              <a:t>mysqld_safe</a:t>
            </a:r>
            <a:r>
              <a:rPr lang="en-US" dirty="0"/>
              <a:t>] </a:t>
            </a:r>
          </a:p>
          <a:p>
            <a:pPr marL="477727" indent="-422041" fontAlgn="auto">
              <a:spcBef>
                <a:spcPts val="0"/>
              </a:spcBef>
              <a:spcAft>
                <a:spcPts val="0"/>
              </a:spcAft>
              <a:defRPr/>
            </a:pPr>
            <a:r>
              <a:rPr lang="en-US" dirty="0" err="1"/>
              <a:t>malloc</a:t>
            </a:r>
            <a:r>
              <a:rPr lang="en-US" dirty="0"/>
              <a:t>-lib=</a:t>
            </a:r>
            <a:r>
              <a:rPr lang="en-US" dirty="0" err="1"/>
              <a:t>tcmalloc</a:t>
            </a:r>
            <a:endParaRPr lang="fr-FR" dirty="0"/>
          </a:p>
          <a:p>
            <a:pPr fontAlgn="auto">
              <a:spcBef>
                <a:spcPct val="0"/>
              </a:spcBef>
              <a:spcAft>
                <a:spcPts val="0"/>
              </a:spcAft>
              <a:defRPr/>
            </a:pPr>
            <a:endParaRPr lang="en-US" dirty="0">
              <a:ea typeface="ＭＳ Ｐゴシック" pitchFamily="34" charset="-128"/>
            </a:endParaRPr>
          </a:p>
          <a:p>
            <a:pPr fontAlgn="auto">
              <a:spcBef>
                <a:spcPct val="0"/>
              </a:spcBef>
              <a:spcAft>
                <a:spcPts val="0"/>
              </a:spcAft>
              <a:defRPr/>
            </a:pPr>
            <a:r>
              <a:rPr lang="en-US" dirty="0">
                <a:ea typeface="ＭＳ Ｐゴシック" pitchFamily="34" charset="-128"/>
              </a:rPr>
              <a:t>See also http://dimitrik.free.fr/blog/archives/2013/02/mysql-performance-mysql-56-ga-and-mysql-55-scalability.html</a:t>
            </a:r>
          </a:p>
          <a:p>
            <a:pPr fontAlgn="auto">
              <a:spcBef>
                <a:spcPct val="0"/>
              </a:spcBef>
              <a:spcAft>
                <a:spcPts val="0"/>
              </a:spcAft>
              <a:defRPr/>
            </a:pPr>
            <a:endParaRPr lang="fr-FR" dirty="0"/>
          </a:p>
          <a:p>
            <a:pPr fontAlgn="auto">
              <a:spcBef>
                <a:spcPct val="0"/>
              </a:spcBef>
              <a:spcAft>
                <a:spcPts val="0"/>
              </a:spcAft>
              <a:defRPr/>
            </a:pPr>
            <a:r>
              <a:rPr lang="fr-FR" dirty="0"/>
              <a:t>« </a:t>
            </a:r>
            <a:r>
              <a:rPr lang="en-US" dirty="0"/>
              <a:t>also, during all the tests both </a:t>
            </a:r>
            <a:r>
              <a:rPr lang="en-US" dirty="0" err="1"/>
              <a:t>MySQL</a:t>
            </a:r>
            <a:r>
              <a:rPr lang="en-US" dirty="0"/>
              <a:t> servers are running with "</a:t>
            </a:r>
            <a:r>
              <a:rPr lang="en-US" b="1" dirty="0" err="1"/>
              <a:t>jemalloc</a:t>
            </a:r>
            <a:r>
              <a:rPr lang="en-US" dirty="0"/>
              <a:t>" library instead of default </a:t>
            </a:r>
            <a:r>
              <a:rPr lang="en-US" dirty="0" err="1"/>
              <a:t>malloc</a:t>
            </a:r>
            <a:r>
              <a:rPr lang="en-US" dirty="0"/>
              <a:t>, as it's the best </a:t>
            </a:r>
            <a:r>
              <a:rPr lang="en-US" dirty="0" err="1"/>
              <a:t>malloc</a:t>
            </a:r>
            <a:r>
              <a:rPr lang="en-US" dirty="0"/>
              <a:t> on Linux today and I'm using it during all my tests since probably more than 2 years now (but don't think to precise, as it's a part of my "default" </a:t>
            </a:r>
            <a:r>
              <a:rPr lang="en-US" dirty="0" err="1"/>
              <a:t>config</a:t>
            </a:r>
            <a:r>
              <a:rPr lang="en-US" dirty="0"/>
              <a:t>, so did not suppose that somebody is not using it when running </a:t>
            </a:r>
            <a:r>
              <a:rPr lang="en-US" dirty="0" err="1"/>
              <a:t>MySQL</a:t>
            </a:r>
            <a:r>
              <a:rPr lang="en-US" dirty="0"/>
              <a:t> Server on Linux.. - while I always have a dedicated slide in my </a:t>
            </a:r>
            <a:r>
              <a:rPr lang="en-US" dirty="0" err="1"/>
              <a:t>MySQL</a:t>
            </a:r>
            <a:r>
              <a:rPr lang="en-US" dirty="0"/>
              <a:t> Performance presentations ;-))”</a:t>
            </a:r>
          </a:p>
          <a:p>
            <a:pPr fontAlgn="auto">
              <a:spcBef>
                <a:spcPct val="0"/>
              </a:spcBef>
              <a:spcAft>
                <a:spcPts val="0"/>
              </a:spcAft>
              <a:defRPr/>
            </a:pPr>
            <a:endParaRPr lang="en-US" dirty="0"/>
          </a:p>
          <a:p>
            <a:pPr fontAlgn="auto">
              <a:spcBef>
                <a:spcPct val="0"/>
              </a:spcBef>
              <a:spcAft>
                <a:spcPts val="0"/>
              </a:spcAft>
              <a:defRPr/>
            </a:pPr>
            <a:endParaRPr lang="en-US" dirty="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457E0D5-3AC1-4C17-82CB-D94329955943}" type="slidenum">
              <a:rPr lang="en-US" altLang="en-US"/>
              <a:pPr/>
              <a:t>35</a:t>
            </a:fld>
            <a:endParaRPr lang="en-US" altLang="en-US"/>
          </a:p>
        </p:txBody>
      </p:sp>
    </p:spTree>
    <p:extLst>
      <p:ext uri="{BB962C8B-B14F-4D97-AF65-F5344CB8AC3E}">
        <p14:creationId xmlns:p14="http://schemas.microsoft.com/office/powerpoint/2010/main" val="362509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spcBef>
                <a:spcPct val="0"/>
              </a:spcBef>
            </a:pPr>
            <a:r>
              <a:rPr lang="fr-FR" altLang="en-US"/>
              <a:t>On Windows, 0x1111 means Core 0, 1, 2, 3 enabled, that converts to 15.</a:t>
            </a:r>
          </a:p>
          <a:p>
            <a:pPr defTabSz="912813">
              <a:spcBef>
                <a:spcPct val="0"/>
              </a:spcBef>
            </a:pPr>
            <a:endParaRPr lang="fr-FR" altLang="en-US"/>
          </a:p>
          <a:p>
            <a:pPr defTabSz="912813">
              <a:spcBef>
                <a:spcPct val="0"/>
              </a:spcBef>
            </a:pPr>
            <a:r>
              <a:rPr lang="fr-FR" altLang="en-US"/>
              <a:t>[mysqld_safe] nice = -20  see http://dev.mysql.com/doc/refman/5.6/en/mysqld-safe.html#option_mysqld_safe_nice</a:t>
            </a:r>
          </a:p>
          <a:p>
            <a:pPr defTabSz="912813">
              <a:spcBef>
                <a:spcPct val="0"/>
              </a:spcBef>
            </a:pPr>
            <a:endParaRPr lang="fr-FR" altLang="en-US"/>
          </a:p>
          <a:p>
            <a:pPr defTabSz="912813">
              <a:spcBef>
                <a:spcPct val="0"/>
              </a:spcBef>
            </a:pPr>
            <a:r>
              <a:rPr lang="en-US" altLang="en-US"/>
              <a:t>Using nice!-10 in mysqld_safe can make a smalll performance difference on dedicate servers, sometimes larger on highly contended servers. Nice!-20 can be used but you may find it hard to connect interactively if mysqld is overloaded and -10 is usually sufficient."</a:t>
            </a:r>
            <a:endParaRPr lang="fr-FR" altLang="en-US"/>
          </a:p>
          <a:p>
            <a:pPr defTabSz="912813">
              <a:spcBef>
                <a:spcPct val="0"/>
              </a:spcBef>
            </a:pPr>
            <a:endParaRPr lang="fr-FR" altLang="en-US"/>
          </a:p>
          <a:p>
            <a:pPr defTabSz="912813">
              <a:spcBef>
                <a:spcPct val="0"/>
              </a:spcBef>
            </a:pPr>
            <a:r>
              <a:rPr lang="en-US" altLang="en-US"/>
              <a:t>If using 16 threads, lock to 16 threads on smallest number of physical CPUs, to reduce cross-cpu hardware consistency work overhead.</a:t>
            </a:r>
          </a:p>
          <a:p>
            <a:pPr defTabSz="912813">
              <a:spcBef>
                <a:spcPct val="0"/>
              </a:spcBef>
            </a:pPr>
            <a:endParaRPr lang="fr-FR" altLang="en-US"/>
          </a:p>
          <a:p>
            <a:pPr defTabSz="912813">
              <a:spcBef>
                <a:spcPct val="0"/>
              </a:spcBef>
            </a:pPr>
            <a:r>
              <a:rPr lang="en-US" altLang="en-US"/>
              <a:t>The taskset is useful on big machines than have more than 32 cores, as MySQL can not scale to more than 32 cores efficiently :</a:t>
            </a:r>
          </a:p>
          <a:p>
            <a:pPr defTabSz="912813">
              <a:spcBef>
                <a:spcPct val="0"/>
              </a:spcBef>
            </a:pPr>
            <a:br>
              <a:rPr lang="en-US" altLang="en-US"/>
            </a:br>
            <a:r>
              <a:rPr lang="en-US" altLang="en-US">
                <a:hlinkClick r:id="rId3"/>
              </a:rPr>
              <a:t>http://dimitrik.free.fr/blog/archives/2013/07/mysql-performance-analyzing-benchmarks-part-5-trx-list-again.html</a:t>
            </a:r>
            <a:endParaRPr lang="en-US" altLang="en-US"/>
          </a:p>
          <a:p>
            <a:pPr defTabSz="912813">
              <a:spcBef>
                <a:spcPct val="0"/>
              </a:spcBef>
            </a:pPr>
            <a:endParaRPr lang="fr-FR" altLang="en-US"/>
          </a:p>
          <a:p>
            <a:pPr defTabSz="912813">
              <a:spcBef>
                <a:spcPct val="0"/>
              </a:spcBef>
            </a:pPr>
            <a:r>
              <a:rPr lang="fr-FR" altLang="en-US"/>
              <a:t>In this benchmark, the 16 core taskset is the best.</a:t>
            </a:r>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7605B3D-82A6-4DAB-9A6E-E28B99A05B00}" type="slidenum">
              <a:rPr lang="en-US" altLang="en-US"/>
              <a:pPr/>
              <a:t>36</a:t>
            </a:fld>
            <a:endParaRPr lang="en-US" altLang="en-US"/>
          </a:p>
        </p:txBody>
      </p:sp>
    </p:spTree>
    <p:extLst>
      <p:ext uri="{BB962C8B-B14F-4D97-AF65-F5344CB8AC3E}">
        <p14:creationId xmlns:p14="http://schemas.microsoft.com/office/powerpoint/2010/main" val="1073211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http://dimitrik.free.fr/blog/archives/2012/01/mysql-performance-linux-io.html</a:t>
            </a:r>
          </a:p>
          <a:p>
            <a:pPr>
              <a:spcBef>
                <a:spcPct val="0"/>
              </a:spcBef>
            </a:pPr>
            <a:endParaRPr lang="fr-FR" altLang="en-US"/>
          </a:p>
          <a:p>
            <a:pPr>
              <a:spcBef>
                <a:spcPct val="0"/>
              </a:spcBef>
            </a:pPr>
            <a:r>
              <a:rPr lang="en-US" altLang="en-US"/>
              <a:t>We recommend ext4 for most users.</a:t>
            </a:r>
          </a:p>
          <a:p>
            <a:pPr>
              <a:spcBef>
                <a:spcPct val="0"/>
              </a:spcBef>
            </a:pPr>
            <a:r>
              <a:rPr lang="en-US" altLang="en-US"/>
              <a:t>xfs can be faster for fsync limited workloads, can be more difficult to manage, for experts only. Experts should try both</a:t>
            </a:r>
            <a:endParaRPr lang="fr-FR" altLang="en-US"/>
          </a:p>
          <a:p>
            <a:pPr>
              <a:spcBef>
                <a:spcPct val="0"/>
              </a:spcBef>
            </a:pPr>
            <a:endParaRPr lang="fr-FR" altLang="en-US"/>
          </a:p>
          <a:p>
            <a:pPr>
              <a:spcBef>
                <a:spcPct val="0"/>
              </a:spcBef>
            </a:pPr>
            <a:r>
              <a:rPr lang="fr-FR" altLang="en-US"/>
              <a:t>Modern nfs on SAN is OK, bus-attached SSD are faster but less manageable.</a:t>
            </a:r>
          </a:p>
          <a:p>
            <a:pPr>
              <a:spcBef>
                <a:spcPct val="0"/>
              </a:spcBef>
            </a:pPr>
            <a:endParaRPr lang="fr-FR" altLang="en-US"/>
          </a:p>
          <a:p>
            <a:pPr>
              <a:spcBef>
                <a:spcPct val="0"/>
              </a:spcBef>
            </a:pPr>
            <a:r>
              <a:rPr lang="fr-FR" altLang="en-US"/>
              <a:t>tmpfs is good for tmpdir if you have enough RAM.</a:t>
            </a:r>
          </a:p>
          <a:p>
            <a:pPr>
              <a:spcBef>
                <a:spcPct val="0"/>
              </a:spcBef>
            </a:pPr>
            <a:endParaRPr lang="fr-FR" altLang="en-US"/>
          </a:p>
          <a:p>
            <a:pPr>
              <a:spcBef>
                <a:spcPct val="0"/>
              </a:spcBef>
            </a:pPr>
            <a:r>
              <a:rPr lang="en-US" altLang="en-US"/>
              <a:t>Avoid ext2, it has significant limits.</a:t>
            </a:r>
            <a:endParaRPr lang="fr-FR" altLang="en-US"/>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955B736-B32E-4F21-A8DA-5BE86CF9EA89}" type="slidenum">
              <a:rPr lang="en-US" altLang="en-US"/>
              <a:pPr/>
              <a:t>37</a:t>
            </a:fld>
            <a:endParaRPr lang="en-US" altLang="en-US"/>
          </a:p>
        </p:txBody>
      </p:sp>
    </p:spTree>
    <p:extLst>
      <p:ext uri="{BB962C8B-B14F-4D97-AF65-F5344CB8AC3E}">
        <p14:creationId xmlns:p14="http://schemas.microsoft.com/office/powerpoint/2010/main" val="239436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http://dimitrik.free.fr/blog/archives/2012/01/mysql-performance-linux-io.html</a:t>
            </a:r>
          </a:p>
          <a:p>
            <a:pPr>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09025AF-55BA-4764-BBB1-C96272B47D2F}" type="slidenum">
              <a:rPr lang="en-US" altLang="en-US"/>
              <a:pPr/>
              <a:t>38</a:t>
            </a:fld>
            <a:endParaRPr lang="en-US" altLang="en-US"/>
          </a:p>
        </p:txBody>
      </p:sp>
    </p:spTree>
    <p:extLst>
      <p:ext uri="{BB962C8B-B14F-4D97-AF65-F5344CB8AC3E}">
        <p14:creationId xmlns:p14="http://schemas.microsoft.com/office/powerpoint/2010/main" val="125239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See http://dimitrik.free.fr/blog/archives/2012/01/mysql-performance-linux-io.html</a:t>
            </a:r>
            <a:endParaRPr lang="en-US" alt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1E2F242-E086-48FB-BF64-1F58217A6FE0}" type="slidenum">
              <a:rPr lang="en-US" altLang="en-US"/>
              <a:pPr/>
              <a:t>39</a:t>
            </a:fld>
            <a:endParaRPr lang="en-US" altLang="en-US"/>
          </a:p>
        </p:txBody>
      </p:sp>
    </p:spTree>
    <p:extLst>
      <p:ext uri="{BB962C8B-B14F-4D97-AF65-F5344CB8AC3E}">
        <p14:creationId xmlns:p14="http://schemas.microsoft.com/office/powerpoint/2010/main" val="3743981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write cache can be lost in case of power failure. So better not use a write cache if it is not battery backed.</a:t>
            </a:r>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3DC007B-CE98-4CF6-88B8-457C66F003A5}" type="slidenum">
              <a:rPr lang="en-US" altLang="en-US"/>
              <a:pPr/>
              <a:t>40</a:t>
            </a:fld>
            <a:endParaRPr lang="en-US" altLang="en-US"/>
          </a:p>
        </p:txBody>
      </p:sp>
    </p:spTree>
    <p:extLst>
      <p:ext uri="{BB962C8B-B14F-4D97-AF65-F5344CB8AC3E}">
        <p14:creationId xmlns:p14="http://schemas.microsoft.com/office/powerpoint/2010/main" val="4219928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Datadir, main InnoDB, undo logs on SSD</a:t>
            </a:r>
          </a:p>
          <a:p>
            <a:pPr>
              <a:spcBef>
                <a:spcPct val="0"/>
              </a:spcBef>
            </a:pPr>
            <a:r>
              <a:rPr lang="en-US" altLang="en-US"/>
              <a:t>innodb redo and binlog on spinning</a:t>
            </a:r>
          </a:p>
          <a:p>
            <a:pPr>
              <a:spcBef>
                <a:spcPct val="0"/>
              </a:spcBef>
            </a:pPr>
            <a:r>
              <a:rPr lang="en-US" altLang="en-US"/>
              <a:t>tmpdir can be SSD or ram-based less good on spinning</a:t>
            </a:r>
            <a:br>
              <a:rPr lang="en-US" altLang="en-US"/>
            </a:br>
            <a:r>
              <a:rPr lang="en-US" altLang="en-US"/>
              <a:t>If must use few disks, split in that way</a:t>
            </a: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6D23AED-7E39-497C-844D-A93F667D98BE}" type="slidenum">
              <a:rPr lang="en-US" altLang="en-US"/>
              <a:pPr/>
              <a:t>41</a:t>
            </a:fld>
            <a:endParaRPr lang="en-US" altLang="en-US"/>
          </a:p>
        </p:txBody>
      </p:sp>
    </p:spTree>
    <p:extLst>
      <p:ext uri="{BB962C8B-B14F-4D97-AF65-F5344CB8AC3E}">
        <p14:creationId xmlns:p14="http://schemas.microsoft.com/office/powerpoint/2010/main" val="38861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ea typeface="MS PGothic" panose="020B0600070205080204" pitchFamily="34" charset="-128"/>
              </a:rPr>
              <a:t>The query cache was heavily used in the past but it was become less interesting due to its single threaded architecture.</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It is only good for low load and low concurrency. Threads_running &lt;= 4</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It can become fragmented and memory allocation can become an issue delaying all operations. </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A misconfigured QC can freeze a fast server for seconds, even minutes. The QC can not practically be bigger than 128M. So use only it if your application is not optimized and if you know what you are doing.</a:t>
            </a:r>
            <a:endParaRPr lang="en-US" altLang="en-US">
              <a:ea typeface="MS PGothic" panose="020B0600070205080204" pitchFamily="34" charset="-128"/>
            </a:endParaRP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KM article :  </a:t>
            </a:r>
            <a:r>
              <a:rPr lang="en-US" altLang="en-US" b="1"/>
              <a:t>MySQL Query Cache Fragmentation Slows Down the Server (Doc ID 1308051.1)</a:t>
            </a:r>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B504378-F1B4-43C5-BBC8-1E3087602C9A}" type="slidenum">
              <a:rPr lang="en-US" altLang="en-US"/>
              <a:pPr/>
              <a:t>42</a:t>
            </a:fld>
            <a:endParaRPr lang="en-US" altLang="en-US"/>
          </a:p>
        </p:txBody>
      </p:sp>
    </p:spTree>
    <p:extLst>
      <p:ext uri="{BB962C8B-B14F-4D97-AF65-F5344CB8AC3E}">
        <p14:creationId xmlns:p14="http://schemas.microsoft.com/office/powerpoint/2010/main" val="92965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8AD6B591-E7C3-4BB5-9D4F-6F2BBC9C275B}" type="slidenum">
              <a:rPr lang="en-US" altLang="en-US"/>
              <a:pPr eaLnBrk="1" hangingPunct="1"/>
              <a:t>9</a:t>
            </a:fld>
            <a:endParaRPr lang="en-US" altLang="en-US"/>
          </a:p>
        </p:txBody>
      </p:sp>
    </p:spTree>
    <p:extLst>
      <p:ext uri="{BB962C8B-B14F-4D97-AF65-F5344CB8AC3E}">
        <p14:creationId xmlns:p14="http://schemas.microsoft.com/office/powerpoint/2010/main" val="1835443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174D462-0394-4882-9CC7-60F12CC5EF4B}" type="slidenum">
              <a:rPr lang="en-US" altLang="en-US">
                <a:ea typeface="MS PGothic" panose="020B0600070205080204" pitchFamily="34" charset="-128"/>
              </a:rPr>
              <a:pPr/>
              <a:t>43</a:t>
            </a:fld>
            <a:endParaRPr lang="en-US" altLang="en-US">
              <a:ea typeface="MS PGothic" panose="020B0600070205080204" pitchFamily="34" charset="-128"/>
            </a:endParaRPr>
          </a:p>
        </p:txBody>
      </p:sp>
      <p:sp>
        <p:nvSpPr>
          <p:cNvPr id="111619" name="Rectangle 7"/>
          <p:cNvSpPr txBox="1">
            <a:spLocks noGrp="1" noChangeArrowheads="1"/>
          </p:cNvSpPr>
          <p:nvPr/>
        </p:nvSpPr>
        <p:spPr bwMode="auto">
          <a:xfrm>
            <a:off x="5180013"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1A4EB358-67F8-4B46-AD1D-336FDC4AC528}" type="slidenum">
              <a:rPr lang="en-US" altLang="en-US" sz="1200">
                <a:ea typeface="MS PGothic" panose="020B0600070205080204" pitchFamily="34" charset="-128"/>
              </a:rPr>
              <a:pPr algn="r"/>
              <a:t>43</a:t>
            </a:fld>
            <a:endParaRPr lang="en-US" altLang="en-US" sz="1200">
              <a:ea typeface="MS PGothic" panose="020B0600070205080204" pitchFamily="34" charset="-128"/>
            </a:endParaRPr>
          </a:p>
        </p:txBody>
      </p:sp>
      <p:sp>
        <p:nvSpPr>
          <p:cNvPr id="111620" name="Rectangle 2"/>
          <p:cNvSpPr>
            <a:spLocks noGrp="1" noRot="1" noChangeAspect="1" noChangeArrowheads="1" noTextEdit="1"/>
          </p:cNvSpPr>
          <p:nvPr>
            <p:ph type="sldImg"/>
          </p:nvPr>
        </p:nvSpPr>
        <p:spPr bwMode="auto">
          <a:xfrm>
            <a:off x="2287588" y="514350"/>
            <a:ext cx="457200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ea typeface="MS PGothic" panose="020B0600070205080204" pitchFamily="34" charset="-128"/>
              </a:rPr>
              <a:t>The thread pool is a commercial feature introduced in 5.5.  It can be seen as a « speed regulator ».</a:t>
            </a:r>
          </a:p>
          <a:p>
            <a:pPr>
              <a:spcBef>
                <a:spcPct val="0"/>
              </a:spcBef>
            </a:pPr>
            <a:r>
              <a:rPr lang="fr-FR" altLang="en-US">
                <a:ea typeface="MS PGothic" panose="020B0600070205080204" pitchFamily="34" charset="-128"/>
              </a:rPr>
              <a:t>The thread pool does a good job when the number of threads running is larger</a:t>
            </a:r>
          </a:p>
          <a:p>
            <a:pPr>
              <a:spcBef>
                <a:spcPct val="0"/>
              </a:spcBef>
            </a:pPr>
            <a:r>
              <a:rPr lang="fr-FR" altLang="en-US">
                <a:ea typeface="MS PGothic" panose="020B0600070205080204" pitchFamily="34" charset="-128"/>
              </a:rPr>
              <a:t>than the number of hardware threads (innodb_thread_concurrency if you use InnoDB).</a:t>
            </a:r>
          </a:p>
          <a:p>
            <a:pPr>
              <a:spcBef>
                <a:spcPct val="0"/>
              </a:spcBef>
            </a:pPr>
            <a:r>
              <a:rPr lang="fr-FR" altLang="en-US">
                <a:ea typeface="MS PGothic" panose="020B0600070205080204" pitchFamily="34" charset="-128"/>
              </a:rPr>
              <a:t>thread_pool_size = 36 gives the best results for InnoDB on multi-core servers. It can be used with MyISAM too (thread_pool_size = 8).</a:t>
            </a:r>
          </a:p>
          <a:p>
            <a:pPr>
              <a:spcBef>
                <a:spcPct val="0"/>
              </a:spcBef>
            </a:pPr>
            <a:endParaRPr lang="fr-FR" altLang="en-US">
              <a:ea typeface="MS PGothic" panose="020B0600070205080204" pitchFamily="34" charset="-128"/>
            </a:endParaRPr>
          </a:p>
          <a:p>
            <a:pPr>
              <a:spcBef>
                <a:spcPct val="0"/>
              </a:spcBef>
            </a:pPr>
            <a:r>
              <a:rPr lang="fr-FR" altLang="en-US">
                <a:ea typeface="MS PGothic" panose="020B0600070205080204" pitchFamily="34" charset="-128"/>
              </a:rPr>
              <a:t>Do not set thread_pool_size too small neither because it would limit the QPS / TPS of the system.</a:t>
            </a:r>
          </a:p>
          <a:p>
            <a:pPr>
              <a:spcBef>
                <a:spcPct val="0"/>
              </a:spcBef>
            </a:pPr>
            <a:endParaRPr lang="fr-FR" altLang="en-US">
              <a:ea typeface="MS PGothic" panose="020B0600070205080204" pitchFamily="34" charset="-128"/>
            </a:endParaRPr>
          </a:p>
          <a:p>
            <a:pPr>
              <a:spcBef>
                <a:spcPct val="0"/>
              </a:spcBef>
            </a:pPr>
            <a:r>
              <a:rPr lang="en-US" altLang="en-US" b="1"/>
              <a:t>The Thread Pooling Plugin for MySQL Server (Doc ID 1358784.1)</a:t>
            </a:r>
          </a:p>
          <a:p>
            <a:pPr>
              <a:spcBef>
                <a:spcPct val="0"/>
              </a:spcBef>
            </a:pPr>
            <a:endParaRPr lang="fr-FR" altLang="en-US" b="1">
              <a:ea typeface="MS PGothic" panose="020B0600070205080204" pitchFamily="34" charset="-128"/>
            </a:endParaRPr>
          </a:p>
          <a:p>
            <a:pPr>
              <a:spcBef>
                <a:spcPct val="0"/>
              </a:spcBef>
            </a:pPr>
            <a:r>
              <a:rPr lang="fr-FR" altLang="en-US">
                <a:ea typeface="MS PGothic" panose="020B0600070205080204" pitchFamily="34" charset="-128"/>
              </a:rPr>
              <a:t>Graph from http://mikaelronstrom.blogspot.co.uk/2013/05/mysql-thread-pool-in-56.html</a:t>
            </a:r>
          </a:p>
        </p:txBody>
      </p:sp>
    </p:spTree>
    <p:extLst>
      <p:ext uri="{BB962C8B-B14F-4D97-AF65-F5344CB8AC3E}">
        <p14:creationId xmlns:p14="http://schemas.microsoft.com/office/powerpoint/2010/main" val="128741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en-US"/>
          </a:p>
          <a:p>
            <a:pPr>
              <a:spcBef>
                <a:spcPct val="0"/>
              </a:spcBef>
            </a:pPr>
            <a:r>
              <a:rPr lang="fr-FR" altLang="en-US"/>
              <a:t>In 5.6 if innodb_file_per_table is enabled, innodb_open_files = table_open_cache</a:t>
            </a:r>
          </a:p>
          <a:p>
            <a:pPr>
              <a:spcBef>
                <a:spcPct val="0"/>
              </a:spcBef>
            </a:pPr>
            <a:endParaRPr lang="fr-FR" altLang="en-US"/>
          </a:p>
          <a:p>
            <a:pPr>
              <a:spcBef>
                <a:spcPct val="0"/>
              </a:spcBef>
            </a:pPr>
            <a:r>
              <a:rPr lang="en-US" altLang="en-US" b="1"/>
              <a:t>MySQL Server Variable: table_open_cache (Formerly Called table_cache) (Doc ID 1322541.1)</a:t>
            </a:r>
          </a:p>
          <a:p>
            <a:pPr>
              <a:spcBef>
                <a:spcPct val="0"/>
              </a:spcBef>
            </a:pPr>
            <a:endParaRPr lang="fr-FR" altLang="en-US" b="1"/>
          </a:p>
          <a:p>
            <a:pPr>
              <a:spcBef>
                <a:spcPct val="0"/>
              </a:spcBef>
            </a:pPr>
            <a:r>
              <a:rPr lang="fr-FR" altLang="en-US" b="1"/>
              <a:t>See also :</a:t>
            </a:r>
          </a:p>
          <a:p>
            <a:pPr>
              <a:spcBef>
                <a:spcPct val="0"/>
              </a:spcBef>
            </a:pPr>
            <a:r>
              <a:rPr lang="fr-FR" altLang="en-US"/>
              <a:t>http://bugs.mysql.com/bug.php?id=66473</a:t>
            </a:r>
          </a:p>
          <a:p>
            <a:pPr>
              <a:spcBef>
                <a:spcPct val="0"/>
              </a:spcBef>
            </a:pPr>
            <a:r>
              <a:rPr lang="en-US" altLang="en-US"/>
              <a:t>http://dimitrik.free.fr/blog/archives/02-01-2013_02-28-2013.html</a:t>
            </a:r>
          </a:p>
          <a:p>
            <a:pPr>
              <a:spcBef>
                <a:spcPct val="0"/>
              </a:spcBef>
            </a:pPr>
            <a:endParaRPr lang="fr-FR" altLang="en-US" b="1"/>
          </a:p>
          <a:p>
            <a:pPr>
              <a:spcBef>
                <a:spcPct val="0"/>
              </a:spcBef>
            </a:pPr>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CC165A2-6A5B-4338-9829-DC19E1FE4CBD}" type="slidenum">
              <a:rPr lang="en-US" altLang="en-US"/>
              <a:pPr/>
              <a:t>44</a:t>
            </a:fld>
            <a:endParaRPr lang="en-US" altLang="en-US"/>
          </a:p>
        </p:txBody>
      </p:sp>
    </p:spTree>
    <p:extLst>
      <p:ext uri="{BB962C8B-B14F-4D97-AF65-F5344CB8AC3E}">
        <p14:creationId xmlns:p14="http://schemas.microsoft.com/office/powerpoint/2010/main" val="216809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See also http://dom.as/2011/08/28/mysql-connection-accept-speed/</a:t>
            </a:r>
          </a:p>
          <a:p>
            <a:pPr>
              <a:spcBef>
                <a:spcPct val="0"/>
              </a:spcBef>
            </a:pPr>
            <a:endParaRPr lang="fr-FR" altLang="en-US"/>
          </a:p>
          <a:p>
            <a:pPr>
              <a:spcBef>
                <a:spcPct val="0"/>
              </a:spcBef>
            </a:pPr>
            <a:r>
              <a:rPr lang="fr-FR" altLang="en-US"/>
              <a:t>The code is not really clean and some refactoring was needed. 5.7.2 addresses this problem :</a:t>
            </a:r>
          </a:p>
          <a:p>
            <a:pPr>
              <a:spcBef>
                <a:spcPct val="0"/>
              </a:spcBef>
            </a:pPr>
            <a:endParaRPr lang="fr-FR" altLang="en-US"/>
          </a:p>
          <a:p>
            <a:pPr>
              <a:spcBef>
                <a:spcPct val="0"/>
              </a:spcBef>
            </a:pPr>
            <a:r>
              <a:rPr lang="fr-FR" altLang="en-US"/>
              <a:t>http://dev.mysql.com/doc/relnotes/mysql/5.7/en/news-5-7-2.html</a:t>
            </a:r>
          </a:p>
          <a:p>
            <a:pPr>
              <a:spcBef>
                <a:spcPct val="0"/>
              </a:spcBef>
            </a:pPr>
            <a:endParaRPr lang="fr-FR" altLang="en-US"/>
          </a:p>
          <a:p>
            <a:pPr>
              <a:spcBef>
                <a:spcPct val="0"/>
              </a:spcBef>
            </a:pPr>
            <a:r>
              <a:rPr lang="en-US" altLang="en-US"/>
              <a:t>Previously, the main loop responsible for accepting client connections also performed initialization of data structures related to each connection. These initialization tasks now are delegated to worker threads to minimize work done by the accept loop and maximize connection acceptance rate. </a:t>
            </a:r>
          </a:p>
          <a:p>
            <a:pPr>
              <a:spcBef>
                <a:spcPct val="0"/>
              </a:spcBef>
            </a:pPr>
            <a:endParaRPr lang="fr-FR" altLang="en-US"/>
          </a:p>
          <a:p>
            <a:pPr>
              <a:spcBef>
                <a:spcPct val="0"/>
              </a:spcBef>
            </a:pPr>
            <a:r>
              <a:rPr lang="fr-FR" altLang="en-US"/>
              <a:t>See also :</a:t>
            </a:r>
          </a:p>
          <a:p>
            <a:pPr>
              <a:spcBef>
                <a:spcPct val="0"/>
              </a:spcBef>
            </a:pPr>
            <a:endParaRPr lang="en-US" altLang="en-US"/>
          </a:p>
          <a:p>
            <a:pPr>
              <a:spcBef>
                <a:spcPct val="0"/>
              </a:spcBef>
            </a:pPr>
            <a:r>
              <a:rPr lang="en-US" altLang="en-US"/>
              <a:t>https://www.facebook.com/note.php?note_id=10150729290160933</a:t>
            </a:r>
          </a:p>
          <a:p>
            <a:pPr>
              <a:spcBef>
                <a:spcPct val="0"/>
              </a:spcBef>
            </a:pPr>
            <a:endParaRPr lang="fr-FR" altLang="en-US"/>
          </a:p>
          <a:p>
            <a:pPr>
              <a:spcBef>
                <a:spcPct val="0"/>
              </a:spcBef>
            </a:pPr>
            <a:r>
              <a:rPr lang="fr-FR" altLang="en-US"/>
              <a:t>See also when using TCP/IP back_log</a:t>
            </a:r>
          </a:p>
          <a:p>
            <a:pPr>
              <a:spcBef>
                <a:spcPct val="0"/>
              </a:spcBef>
            </a:pPr>
            <a:endParaRPr lang="fr-FR" altLang="en-US"/>
          </a:p>
          <a:p>
            <a:pPr>
              <a:spcBef>
                <a:spcPct val="0"/>
              </a:spcBef>
            </a:pPr>
            <a:r>
              <a:rPr lang="fr-FR" altLang="en-US"/>
              <a:t>dev.mysql.com/doc/refman/5.6/en/server-system-variables.html#sysvar_back_log</a:t>
            </a:r>
            <a:endParaRPr lang="en-US" alt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B6DC79A-3832-4A15-B6C0-3C0B5A325100}" type="slidenum">
              <a:rPr lang="en-US" altLang="en-US"/>
              <a:pPr/>
              <a:t>45</a:t>
            </a:fld>
            <a:endParaRPr lang="en-US" altLang="en-US"/>
          </a:p>
        </p:txBody>
      </p:sp>
    </p:spTree>
    <p:extLst>
      <p:ext uri="{BB962C8B-B14F-4D97-AF65-F5344CB8AC3E}">
        <p14:creationId xmlns:p14="http://schemas.microsoft.com/office/powerpoint/2010/main" val="1322999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Usually those variables are unnecessarily set very high. Start with default. And increase them if you prove one of them is too small.</a:t>
            </a:r>
          </a:p>
          <a:p>
            <a:pPr>
              <a:spcBef>
                <a:spcPct val="0"/>
              </a:spcBef>
            </a:pPr>
            <a:r>
              <a:rPr lang="fr-FR" altLang="en-US"/>
              <a:t>sort_buffer_size can be increased if sort_merge_passes per second is high.</a:t>
            </a:r>
          </a:p>
          <a:p>
            <a:pPr>
              <a:spcBef>
                <a:spcPct val="0"/>
              </a:spcBef>
            </a:pPr>
            <a:r>
              <a:rPr lang="fr-FR" altLang="en-US"/>
              <a:t>For OLTP small values are good.</a:t>
            </a:r>
            <a:endParaRPr lang="en-US" altLang="en-US"/>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4B39BA9-89BB-43DA-93A0-F163C80D8CF1}" type="slidenum">
              <a:rPr lang="en-US" altLang="en-US"/>
              <a:pPr/>
              <a:t>46</a:t>
            </a:fld>
            <a:endParaRPr lang="en-US" altLang="en-US"/>
          </a:p>
        </p:txBody>
      </p:sp>
    </p:spTree>
    <p:extLst>
      <p:ext uri="{BB962C8B-B14F-4D97-AF65-F5344CB8AC3E}">
        <p14:creationId xmlns:p14="http://schemas.microsoft.com/office/powerpoint/2010/main" val="2800377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2C2968C-362E-402E-BDD7-2AA3C8EE90F7}" type="slidenum">
              <a:rPr lang="en-US" altLang="en-US">
                <a:ea typeface="MS PGothic" panose="020B0600070205080204" pitchFamily="34" charset="-128"/>
              </a:rPr>
              <a:pPr/>
              <a:t>47</a:t>
            </a:fld>
            <a:endParaRPr lang="en-US" altLang="en-US">
              <a:ea typeface="MS PGothic" panose="020B0600070205080204" pitchFamily="34" charset="-128"/>
            </a:endParaRPr>
          </a:p>
        </p:txBody>
      </p:sp>
      <p:sp>
        <p:nvSpPr>
          <p:cNvPr id="116739" name="Rectangle 7"/>
          <p:cNvSpPr txBox="1">
            <a:spLocks noGrp="1" noChangeArrowheads="1"/>
          </p:cNvSpPr>
          <p:nvPr/>
        </p:nvSpPr>
        <p:spPr bwMode="auto">
          <a:xfrm>
            <a:off x="5180013" y="6513513"/>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5656CEA9-0815-4BFD-9195-57CE1438C67C}" type="slidenum">
              <a:rPr lang="en-US" altLang="en-US" sz="1200">
                <a:ea typeface="MS PGothic" panose="020B0600070205080204" pitchFamily="34" charset="-128"/>
              </a:rPr>
              <a:pPr algn="r"/>
              <a:t>47</a:t>
            </a:fld>
            <a:endParaRPr lang="en-US" altLang="en-US" sz="1200">
              <a:ea typeface="MS PGothic" panose="020B0600070205080204" pitchFamily="34" charset="-128"/>
            </a:endParaRPr>
          </a:p>
        </p:txBody>
      </p:sp>
      <p:sp>
        <p:nvSpPr>
          <p:cNvPr id="116740" name="Rectangle 2"/>
          <p:cNvSpPr>
            <a:spLocks noGrp="1" noRot="1" noChangeAspect="1" noChangeArrowheads="1" noTextEdit="1"/>
          </p:cNvSpPr>
          <p:nvPr>
            <p:ph type="sldImg"/>
          </p:nvPr>
        </p:nvSpPr>
        <p:spPr bwMode="auto">
          <a:xfrm>
            <a:off x="2287588" y="514350"/>
            <a:ext cx="457200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MySQL Server Variable: sync_binlog (Doc ID 1501926.1)</a:t>
            </a:r>
          </a:p>
          <a:p>
            <a:pPr>
              <a:spcBef>
                <a:spcPct val="0"/>
              </a:spcBef>
            </a:pPr>
            <a:endParaRPr lang="fr-FR" altLang="en-US" b="1">
              <a:ea typeface="MS PGothic" panose="020B0600070205080204" pitchFamily="34" charset="-128"/>
            </a:endParaRPr>
          </a:p>
          <a:p>
            <a:pPr>
              <a:spcBef>
                <a:spcPct val="0"/>
              </a:spcBef>
            </a:pPr>
            <a:r>
              <a:rPr lang="fr-FR" altLang="en-US" b="1">
                <a:ea typeface="MS PGothic" panose="020B0600070205080204" pitchFamily="34" charset="-128"/>
              </a:rPr>
              <a:t>Optimization in 5.6 :</a:t>
            </a:r>
          </a:p>
          <a:p>
            <a:pPr>
              <a:spcBef>
                <a:spcPct val="0"/>
              </a:spcBef>
            </a:pPr>
            <a:endParaRPr lang="fr-FR" altLang="en-US" b="1">
              <a:ea typeface="MS PGothic" panose="020B0600070205080204" pitchFamily="34" charset="-128"/>
            </a:endParaRPr>
          </a:p>
          <a:p>
            <a:pPr>
              <a:spcBef>
                <a:spcPct val="0"/>
              </a:spcBef>
            </a:pPr>
            <a:r>
              <a:rPr lang="en-US" altLang="en-US"/>
              <a:t>binlog_row_image = minimal assuming all tables have primary key, unsafe if not.</a:t>
            </a:r>
            <a:endParaRPr lang="fr-FR" altLang="en-US">
              <a:ea typeface="MS PGothic" panose="020B0600070205080204" pitchFamily="34" charset="-128"/>
            </a:endParaRPr>
          </a:p>
          <a:p>
            <a:pPr>
              <a:spcBef>
                <a:spcPct val="0"/>
              </a:spcBef>
            </a:pPr>
            <a:endParaRPr lang="fr-FR" altLang="en-US">
              <a:ea typeface="MS PGothic" panose="020B0600070205080204" pitchFamily="34" charset="-128"/>
            </a:endParaRPr>
          </a:p>
        </p:txBody>
      </p:sp>
    </p:spTree>
    <p:extLst>
      <p:ext uri="{BB962C8B-B14F-4D97-AF65-F5344CB8AC3E}">
        <p14:creationId xmlns:p14="http://schemas.microsoft.com/office/powerpoint/2010/main" val="3220789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59D5EB3-47DE-473F-9BB5-4FD6B2118B07}" type="slidenum">
              <a:rPr lang="en-US" altLang="en-US"/>
              <a:pPr/>
              <a:t>48</a:t>
            </a:fld>
            <a:endParaRPr lang="en-US" altLang="en-US"/>
          </a:p>
        </p:txBody>
      </p:sp>
    </p:spTree>
    <p:extLst>
      <p:ext uri="{BB962C8B-B14F-4D97-AF65-F5344CB8AC3E}">
        <p14:creationId xmlns:p14="http://schemas.microsoft.com/office/powerpoint/2010/main" val="3383775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main InnoDB cache, the bigger the better. </a:t>
            </a:r>
          </a:p>
          <a:p>
            <a:pPr>
              <a:spcBef>
                <a:spcPct val="0"/>
              </a:spcBef>
            </a:pPr>
            <a:r>
              <a:rPr lang="fr-FR" altLang="en-US"/>
              <a:t>What is in the cache does not need to be read from disk or FS cache</a:t>
            </a:r>
          </a:p>
          <a:p>
            <a:pPr>
              <a:spcBef>
                <a:spcPct val="0"/>
              </a:spcBef>
            </a:pPr>
            <a:endParaRPr lang="fr-FR" altLang="en-US"/>
          </a:p>
          <a:p>
            <a:pPr>
              <a:spcBef>
                <a:spcPct val="0"/>
              </a:spcBef>
            </a:pPr>
            <a:r>
              <a:rPr lang="en-US" altLang="en-US" b="1"/>
              <a:t>How to Check Whether innodb_log_file_size is Big Enough, InnoDB Redo Log (Doc ID 1326051.1)</a:t>
            </a:r>
          </a:p>
          <a:p>
            <a:pPr>
              <a:spcBef>
                <a:spcPct val="0"/>
              </a:spcBef>
            </a:pPr>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608C933-F367-44C6-893B-ABC8D3D464F3}" type="slidenum">
              <a:rPr lang="en-US" altLang="en-US"/>
              <a:pPr/>
              <a:t>49</a:t>
            </a:fld>
            <a:endParaRPr lang="en-US" altLang="en-US"/>
          </a:p>
        </p:txBody>
      </p:sp>
    </p:spTree>
    <p:extLst>
      <p:ext uri="{BB962C8B-B14F-4D97-AF65-F5344CB8AC3E}">
        <p14:creationId xmlns:p14="http://schemas.microsoft.com/office/powerpoint/2010/main" val="3245688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en-US"/>
          </a:p>
          <a:p>
            <a:pPr>
              <a:spcBef>
                <a:spcPct val="0"/>
              </a:spcBef>
            </a:pPr>
            <a:r>
              <a:rPr lang="fr-FR" altLang="en-US"/>
              <a:t>innodb_adaptive_hash_index  = 0 is good for RW load.</a:t>
            </a:r>
          </a:p>
          <a:p>
            <a:pPr>
              <a:spcBef>
                <a:spcPct val="0"/>
              </a:spcBef>
            </a:pPr>
            <a:endParaRPr lang="en-US" altLang="en-US"/>
          </a:p>
          <a:p>
            <a:pPr>
              <a:spcBef>
                <a:spcPct val="0"/>
              </a:spcBef>
            </a:pPr>
            <a:r>
              <a:rPr lang="fr-FR" altLang="en-US"/>
              <a:t>Read only :</a:t>
            </a:r>
          </a:p>
          <a:p>
            <a:pPr>
              <a:spcBef>
                <a:spcPct val="0"/>
              </a:spcBef>
            </a:pPr>
            <a:endParaRPr lang="en-US" altLang="en-US"/>
          </a:p>
          <a:p>
            <a:pPr>
              <a:spcBef>
                <a:spcPct val="0"/>
              </a:spcBef>
            </a:pPr>
            <a:r>
              <a:rPr lang="en-US" altLang="en-US"/>
              <a:t>http://dimitrik.free.fr/blog/archives/2012/07/mysql-performance-readonly-adventure-in-mysql-56.html</a:t>
            </a:r>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1868AA2-960F-4C91-8910-3940EBE58E60}" type="slidenum">
              <a:rPr lang="en-US" altLang="en-US"/>
              <a:pPr/>
              <a:t>50</a:t>
            </a:fld>
            <a:endParaRPr lang="en-US" altLang="en-US"/>
          </a:p>
        </p:txBody>
      </p:sp>
    </p:spTree>
    <p:extLst>
      <p:ext uri="{BB962C8B-B14F-4D97-AF65-F5344CB8AC3E}">
        <p14:creationId xmlns:p14="http://schemas.microsoft.com/office/powerpoint/2010/main" val="3038108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spcBef>
                <a:spcPct val="0"/>
              </a:spcBef>
            </a:pPr>
            <a:r>
              <a:rPr lang="fr-FR" altLang="en-US"/>
              <a:t>More performance to come in 5.7 !</a:t>
            </a:r>
            <a:endParaRPr lang="en-US" altLang="en-US"/>
          </a:p>
          <a:p>
            <a:pPr defTabSz="912813">
              <a:spcBef>
                <a:spcPct val="0"/>
              </a:spcBef>
            </a:pPr>
            <a:r>
              <a:rPr lang="fr-FR" altLang="en-US"/>
              <a:t>64G is still OK in 5.6 for recovery time</a:t>
            </a:r>
            <a:endParaRPr lang="en-US" alt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427A646-0F07-499F-AB81-98FEEB29F794}" type="slidenum">
              <a:rPr lang="en-US" altLang="en-US"/>
              <a:pPr/>
              <a:t>51</a:t>
            </a:fld>
            <a:endParaRPr lang="en-US" altLang="en-US"/>
          </a:p>
        </p:txBody>
      </p:sp>
    </p:spTree>
    <p:extLst>
      <p:ext uri="{BB962C8B-B14F-4D97-AF65-F5344CB8AC3E}">
        <p14:creationId xmlns:p14="http://schemas.microsoft.com/office/powerpoint/2010/main" val="1953923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Recommended Settings for MySQL 5.6 Server for Online Transaction Processing (OLTP) and Benchmarking (Doc ID 1531329.1)</a:t>
            </a:r>
          </a:p>
          <a:p>
            <a:pPr>
              <a:spcBef>
                <a:spcPct val="0"/>
              </a:spcBef>
            </a:pPr>
            <a:endParaRPr lang="fr-FR" altLang="en-US" b="1"/>
          </a:p>
          <a:p>
            <a:pPr>
              <a:spcBef>
                <a:spcPct val="0"/>
              </a:spcBef>
            </a:pPr>
            <a:r>
              <a:rPr lang="en-US" altLang="en-US"/>
              <a:t>innodb_io_capacity: for a few spinning disks and lower end SSD the default is OK. For higher end and bus-attached flash consider 1000.</a:t>
            </a:r>
          </a:p>
          <a:p>
            <a:pPr>
              <a:spcBef>
                <a:spcPct val="0"/>
              </a:spcBef>
            </a:pPr>
            <a:r>
              <a:rPr lang="en-US" altLang="en-US"/>
              <a:t>innodb_io_capacity_max: for a few spinning disks and lower end SSD the default is OK. For higher end and bus-attached flash consider 2500.</a:t>
            </a:r>
          </a:p>
          <a:p>
            <a:pPr>
              <a:spcBef>
                <a:spcPct val="0"/>
              </a:spcBef>
            </a:pPr>
            <a:endParaRPr lang="en-US" altLang="en-US"/>
          </a:p>
          <a:p>
            <a:pPr>
              <a:spcBef>
                <a:spcPct val="0"/>
              </a:spcBef>
            </a:pPr>
            <a:endParaRPr lang="fr-FR" altLang="en-US" b="1"/>
          </a:p>
          <a:p>
            <a:pPr>
              <a:spcBef>
                <a:spcPct val="0"/>
              </a:spcBef>
            </a:pPr>
            <a:r>
              <a:rPr lang="fr-FR" altLang="en-US" b="1"/>
              <a:t>See also </a:t>
            </a:r>
            <a:r>
              <a:rPr lang="en-US" altLang="en-US"/>
              <a:t>Bug #68497 innodb_io_capacity and innodb_lru_scan_depth.</a:t>
            </a:r>
          </a:p>
          <a:p>
            <a:pPr>
              <a:spcBef>
                <a:spcPct val="0"/>
              </a:spcBef>
            </a:pPr>
            <a:r>
              <a:rPr lang="en-US" altLang="en-US"/>
              <a:t> </a:t>
            </a:r>
          </a:p>
          <a:p>
            <a:pPr>
              <a:spcBef>
                <a:spcPct val="0"/>
              </a:spcBef>
            </a:pPr>
            <a:r>
              <a:rPr lang="en-US" altLang="en-US"/>
              <a:t>The documentation is currently not true : innodb_io_capacity and innodb_io_capacity_max are global variables, not dependent on</a:t>
            </a:r>
          </a:p>
          <a:p>
            <a:pPr>
              <a:spcBef>
                <a:spcPct val="0"/>
              </a:spcBef>
            </a:pPr>
            <a:r>
              <a:rPr lang="fr-FR" altLang="en-US"/>
              <a:t>Innodb_buffer_pool_instances</a:t>
            </a:r>
            <a:endParaRPr lang="en-US" altLang="en-US"/>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4ADF451-6F30-473C-88C1-AD2B15E4E2D1}" type="slidenum">
              <a:rPr lang="en-US" altLang="en-US"/>
              <a:pPr/>
              <a:t>52</a:t>
            </a:fld>
            <a:endParaRPr lang="en-US" altLang="en-US"/>
          </a:p>
        </p:txBody>
      </p:sp>
    </p:spTree>
    <p:extLst>
      <p:ext uri="{BB962C8B-B14F-4D97-AF65-F5344CB8AC3E}">
        <p14:creationId xmlns:p14="http://schemas.microsoft.com/office/powerpoint/2010/main" val="21528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3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9F065775-ACD2-4FE3-B5A4-C6260D6EEF9C}" type="slidenum">
              <a:rPr lang="en-US" altLang="en-US"/>
              <a:pPr eaLnBrk="1" hangingPunct="1"/>
              <a:t>10</a:t>
            </a:fld>
            <a:endParaRPr lang="en-US" altLang="en-US"/>
          </a:p>
        </p:txBody>
      </p:sp>
    </p:spTree>
    <p:extLst>
      <p:ext uri="{BB962C8B-B14F-4D97-AF65-F5344CB8AC3E}">
        <p14:creationId xmlns:p14="http://schemas.microsoft.com/office/powerpoint/2010/main" val="3177922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Recommended Settings for MySQL 5.6 Server for Online Transaction Processing (OLTP) and Benchmarking (Doc ID 1531329.1)</a:t>
            </a:r>
          </a:p>
          <a:p>
            <a:pPr>
              <a:spcBef>
                <a:spcPct val="0"/>
              </a:spcBef>
            </a:pPr>
            <a:endParaRPr lang="en-US" altLang="en-US"/>
          </a:p>
          <a:p>
            <a:pPr>
              <a:spcBef>
                <a:spcPct val="0"/>
              </a:spcBef>
            </a:pPr>
            <a:r>
              <a:rPr lang="en-US" altLang="en-US"/>
              <a:t>You can set </a:t>
            </a:r>
            <a:r>
              <a:rPr lang="en-US" altLang="en-US" b="1" i="1"/>
              <a:t>innodb_adaptive_flushing_lwm</a:t>
            </a:r>
            <a:r>
              <a:rPr lang="en-US" altLang="en-US"/>
              <a:t> to avoid reaching 75% of log space use. The highest permitted value is 70%, so adaptive flushing will start to increase flushing rate before the server gets to 75% of the log file use. 70% is a good setting for systems with low write rates or very fast disk systems that can easily handle a burst of writes. For others you should adjust to whatever lower value it takes to produce a nice and smooth transition from innodb_io_capacity based level flushing to adaptive flushing. 10% is the default but that is probably too low for most production systems, just what we need for a default that has to handle a wide range of possible cases.</a:t>
            </a:r>
          </a:p>
          <a:p>
            <a:pPr>
              <a:spcBef>
                <a:spcPct val="0"/>
              </a:spcBef>
            </a:pPr>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8D3BEC9-CF8F-4133-AEA8-20336E4C1401}" type="slidenum">
              <a:rPr lang="en-US" altLang="en-US"/>
              <a:pPr/>
              <a:t>53</a:t>
            </a:fld>
            <a:endParaRPr lang="en-US" altLang="en-US"/>
          </a:p>
        </p:txBody>
      </p:sp>
    </p:spTree>
    <p:extLst>
      <p:ext uri="{BB962C8B-B14F-4D97-AF65-F5344CB8AC3E}">
        <p14:creationId xmlns:p14="http://schemas.microsoft.com/office/powerpoint/2010/main" val="1618896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In 5.6 if innodb_file_per_table is enabled, innodb_open_files = table_open_cache</a:t>
            </a:r>
          </a:p>
          <a:p>
            <a:pPr>
              <a:spcBef>
                <a:spcPct val="0"/>
              </a:spcBef>
            </a:pPr>
            <a:endParaRPr lang="en-US" altLang="en-US"/>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A83B3E3-5507-472B-84CD-D2C7049F1560}" type="slidenum">
              <a:rPr lang="en-US" altLang="en-US"/>
              <a:pPr/>
              <a:t>54</a:t>
            </a:fld>
            <a:endParaRPr lang="en-US" altLang="en-US"/>
          </a:p>
        </p:txBody>
      </p:sp>
    </p:spTree>
    <p:extLst>
      <p:ext uri="{BB962C8B-B14F-4D97-AF65-F5344CB8AC3E}">
        <p14:creationId xmlns:p14="http://schemas.microsoft.com/office/powerpoint/2010/main" val="3027723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531F5BB-C053-4B3F-9AAE-985B84A3296F}" type="slidenum">
              <a:rPr lang="en-US" altLang="en-US"/>
              <a:pPr/>
              <a:t>55</a:t>
            </a:fld>
            <a:endParaRPr lang="en-US" altLang="en-US"/>
          </a:p>
        </p:txBody>
      </p:sp>
    </p:spTree>
    <p:extLst>
      <p:ext uri="{BB962C8B-B14F-4D97-AF65-F5344CB8AC3E}">
        <p14:creationId xmlns:p14="http://schemas.microsoft.com/office/powerpoint/2010/main" val="1937993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1911676-7B14-412A-90FD-68CC80D9BF5F}" type="slidenum">
              <a:rPr lang="en-US" altLang="en-US"/>
              <a:pPr/>
              <a:t>56</a:t>
            </a:fld>
            <a:endParaRPr lang="en-US" altLang="en-US"/>
          </a:p>
        </p:txBody>
      </p:sp>
    </p:spTree>
    <p:extLst>
      <p:ext uri="{BB962C8B-B14F-4D97-AF65-F5344CB8AC3E}">
        <p14:creationId xmlns:p14="http://schemas.microsoft.com/office/powerpoint/2010/main" val="8926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r>
              <a:rPr lang="fr-FR" altLang="en-US"/>
              <a:t>PK are duplicated in secondary indexes</a:t>
            </a:r>
          </a:p>
          <a:p>
            <a:pPr marL="0" lvl="1" defTabSz="912813">
              <a:spcBef>
                <a:spcPct val="0"/>
              </a:spcBef>
            </a:pPr>
            <a:endParaRPr lang="fr-FR" altLang="en-US"/>
          </a:p>
          <a:p>
            <a:pPr marL="0" lvl="1" defTabSz="912813">
              <a:spcBef>
                <a:spcPct val="0"/>
              </a:spcBef>
            </a:pPr>
            <a:r>
              <a:rPr lang="fr-FR" altLang="en-US"/>
              <a:t>Latin1 varchar are 3 times smaller in indexes</a:t>
            </a:r>
          </a:p>
          <a:p>
            <a:pPr marL="0" lvl="1" defTabSz="912813">
              <a:spcBef>
                <a:spcPct val="0"/>
              </a:spcBef>
            </a:pPr>
            <a:endParaRPr lang="fr-FR" altLang="en-US"/>
          </a:p>
          <a:p>
            <a:pPr marL="0" lvl="1" defTabSz="912813">
              <a:spcBef>
                <a:spcPct val="0"/>
              </a:spcBef>
            </a:pPr>
            <a:r>
              <a:rPr lang="fr-FR" altLang="en-US"/>
              <a:t>varchar max length still impacts performance even in 5.6 : </a:t>
            </a:r>
            <a:r>
              <a:rPr lang="en-US" altLang="en-US" b="1"/>
              <a:t>Bug 17231940 - THE OPTIMIZER STILL USES FIXED LENGTH TEMPORARY TABLES ON DISK</a:t>
            </a:r>
            <a:endParaRPr lang="fr-FR" altLang="en-US"/>
          </a:p>
          <a:p>
            <a:pPr marL="0" lvl="1" defTabSz="912813">
              <a:spcBef>
                <a:spcPct val="0"/>
              </a:spcBef>
            </a:pPr>
            <a:endParaRPr lang="fr-FR" altLang="en-US"/>
          </a:p>
          <a:p>
            <a:pPr marL="0" lvl="1" defTabSz="912813">
              <a:spcBef>
                <a:spcPct val="0"/>
              </a:spcBef>
            </a:pPr>
            <a:endParaRPr lang="fr-FR" altLang="en-US"/>
          </a:p>
          <a:p>
            <a:pPr marL="0" lvl="1" defTabSz="912813">
              <a:spcBef>
                <a:spcPct val="0"/>
              </a:spcBef>
            </a:pPr>
            <a:r>
              <a:rPr lang="en-US" altLang="en-US"/>
              <a:t>Concurrency will benefit from partitioning, since it effectively splits mutexes and locks etc. The problem may be overhead in non pruned queries which is exact search or small ranges (especially for secondary indexes and many partitions). </a:t>
            </a:r>
            <a:endParaRPr lang="fr-FR" altLang="en-US"/>
          </a:p>
          <a:p>
            <a:pPr marL="0" lvl="1" defTabSz="912813">
              <a:spcBef>
                <a:spcPct val="0"/>
              </a:spcBef>
            </a:pPr>
            <a:endParaRPr lang="fr-FR" altLang="en-US"/>
          </a:p>
          <a:p>
            <a:pPr marL="0" lvl="1" defTabSz="912813">
              <a:spcBef>
                <a:spcPct val="0"/>
              </a:spcBef>
            </a:pPr>
            <a:endParaRPr lang="fr-FR"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8EF5727-C189-4741-B2C4-1DF7E33EF215}" type="slidenum">
              <a:rPr lang="en-US" altLang="en-US"/>
              <a:pPr/>
              <a:t>57</a:t>
            </a:fld>
            <a:endParaRPr lang="en-US" altLang="en-US"/>
          </a:p>
        </p:txBody>
      </p:sp>
    </p:spTree>
    <p:extLst>
      <p:ext uri="{BB962C8B-B14F-4D97-AF65-F5344CB8AC3E}">
        <p14:creationId xmlns:p14="http://schemas.microsoft.com/office/powerpoint/2010/main" val="490535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marL="0" lvl="1" defTabSz="912813">
              <a:spcBef>
                <a:spcPct val="0"/>
              </a:spcBef>
            </a:pPr>
            <a:endParaRPr lang="fr-FR" altLang="en-US"/>
          </a:p>
          <a:p>
            <a:pPr defTabSz="912813">
              <a:spcBef>
                <a:spcPct val="0"/>
              </a:spcBef>
            </a:pPr>
            <a:endParaRPr lang="en-US" altLang="en-US"/>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A9A94CA-DF1E-4B11-8FA1-90B1AC23F18D}" type="slidenum">
              <a:rPr lang="en-US" altLang="en-US"/>
              <a:pPr/>
              <a:t>58</a:t>
            </a:fld>
            <a:endParaRPr lang="en-US" altLang="en-US"/>
          </a:p>
        </p:txBody>
      </p:sp>
    </p:spTree>
    <p:extLst>
      <p:ext uri="{BB962C8B-B14F-4D97-AF65-F5344CB8AC3E}">
        <p14:creationId xmlns:p14="http://schemas.microsoft.com/office/powerpoint/2010/main" val="254889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515938" indent="-455613">
              <a:spcBef>
                <a:spcPct val="0"/>
              </a:spcBef>
            </a:pPr>
            <a:r>
              <a:rPr lang="fr-FR" altLang="en-US"/>
              <a:t>From 5.6, the performance_schema can help</a:t>
            </a:r>
          </a:p>
          <a:p>
            <a:pPr marL="919163" lvl="1" indent="-455613">
              <a:spcBef>
                <a:spcPct val="0"/>
              </a:spcBef>
            </a:pPr>
            <a:r>
              <a:rPr lang="fr-FR" altLang="en-US"/>
              <a:t>Use ps_helper, schema_unused_indexes  view</a:t>
            </a:r>
          </a:p>
          <a:p>
            <a:pPr marL="919163" lvl="1" indent="-455613">
              <a:spcBef>
                <a:spcPct val="0"/>
              </a:spcBef>
            </a:pPr>
            <a:r>
              <a:rPr lang="fr-FR" altLang="en-US">
                <a:hlinkClick r:id="rId3"/>
              </a:rPr>
              <a:t>https://github.com/MarkLeith/dbahelper/blob/master/ps_helper_56.sql</a:t>
            </a:r>
            <a:endParaRPr lang="fr-FR" altLang="en-US"/>
          </a:p>
          <a:p>
            <a:pPr marL="919163" lvl="1" indent="-455613">
              <a:spcBef>
                <a:spcPct val="0"/>
              </a:spcBef>
            </a:pPr>
            <a:endParaRPr lang="fr-FR" altLang="en-US"/>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894B213-D501-4DF2-9F13-17DAD429190D}" type="slidenum">
              <a:rPr lang="en-US" altLang="en-US"/>
              <a:pPr/>
              <a:t>59</a:t>
            </a:fld>
            <a:endParaRPr lang="en-US" altLang="en-US"/>
          </a:p>
        </p:txBody>
      </p:sp>
    </p:spTree>
    <p:extLst>
      <p:ext uri="{BB962C8B-B14F-4D97-AF65-F5344CB8AC3E}">
        <p14:creationId xmlns:p14="http://schemas.microsoft.com/office/powerpoint/2010/main" val="1007826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2A2E661-D8DD-41FB-8EDE-F4BAF23D1069}" type="slidenum">
              <a:rPr lang="en-US" altLang="en-US"/>
              <a:pPr/>
              <a:t>60</a:t>
            </a:fld>
            <a:endParaRPr lang="en-US" altLang="en-US"/>
          </a:p>
        </p:txBody>
      </p:sp>
    </p:spTree>
    <p:extLst>
      <p:ext uri="{BB962C8B-B14F-4D97-AF65-F5344CB8AC3E}">
        <p14:creationId xmlns:p14="http://schemas.microsoft.com/office/powerpoint/2010/main" val="2798873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It gives a more detailed picture than rows_examined. We know if </a:t>
            </a:r>
          </a:p>
          <a:p>
            <a:pPr>
              <a:spcBef>
                <a:spcPct val="0"/>
              </a:spcBef>
            </a:pPr>
            <a:r>
              <a:rPr lang="fr-FR" altLang="en-US"/>
              <a:t>temporary tables are written (handler_write in a select), handler_read_next (index scans), handler_read_rnd_next (full table scans).</a:t>
            </a:r>
          </a:p>
          <a:p>
            <a:pPr>
              <a:spcBef>
                <a:spcPct val="0"/>
              </a:spcBef>
            </a:pPr>
            <a:r>
              <a:rPr lang="fr-FR" altLang="en-US"/>
              <a:t>Works with stored procedures as well.</a:t>
            </a:r>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45D955F-DB6D-4E81-90E7-BE246AF2EBAB}" type="slidenum">
              <a:rPr lang="en-US" altLang="en-US"/>
              <a:pPr/>
              <a:t>61</a:t>
            </a:fld>
            <a:endParaRPr lang="en-US" altLang="en-US"/>
          </a:p>
        </p:txBody>
      </p:sp>
    </p:spTree>
    <p:extLst>
      <p:ext uri="{BB962C8B-B14F-4D97-AF65-F5344CB8AC3E}">
        <p14:creationId xmlns:p14="http://schemas.microsoft.com/office/powerpoint/2010/main" val="2792534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marL="0" lvl="1" defTabSz="912813">
              <a:spcBef>
                <a:spcPct val="0"/>
              </a:spcBef>
            </a:pPr>
            <a:endParaRPr lang="fr-FR" altLang="en-US"/>
          </a:p>
          <a:p>
            <a:pPr defTabSz="912813">
              <a:spcBef>
                <a:spcPct val="0"/>
              </a:spcBef>
            </a:pPr>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4ECBE27-D876-4CF9-8F69-B9D8FF7922AC}" type="slidenum">
              <a:rPr lang="en-US" altLang="en-US"/>
              <a:pPr/>
              <a:t>62</a:t>
            </a:fld>
            <a:endParaRPr lang="en-US" altLang="en-US"/>
          </a:p>
        </p:txBody>
      </p:sp>
    </p:spTree>
    <p:extLst>
      <p:ext uri="{BB962C8B-B14F-4D97-AF65-F5344CB8AC3E}">
        <p14:creationId xmlns:p14="http://schemas.microsoft.com/office/powerpoint/2010/main" val="92809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A26E172A-C430-4478-956F-75F6AA9C1B63}" type="slidenum">
              <a:rPr lang="en-US" altLang="en-US"/>
              <a:pPr eaLnBrk="1" hangingPunct="1"/>
              <a:t>11</a:t>
            </a:fld>
            <a:endParaRPr lang="en-US" altLang="en-US"/>
          </a:p>
        </p:txBody>
      </p:sp>
    </p:spTree>
    <p:extLst>
      <p:ext uri="{BB962C8B-B14F-4D97-AF65-F5344CB8AC3E}">
        <p14:creationId xmlns:p14="http://schemas.microsoft.com/office/powerpoint/2010/main" val="3973570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“It does not matter whether there are WHERE conditions in the statement that would exclude the row. InnoDB does not remember the exact WHERE condition, but only knows which index ranges were </a:t>
            </a:r>
            <a:r>
              <a:rPr lang="en-US" altLang="en-US" i="1"/>
              <a:t>scanned</a:t>
            </a:r>
            <a:r>
              <a:rPr lang="en-US" altLang="en-US"/>
              <a:t>. .”</a:t>
            </a:r>
          </a:p>
          <a:p>
            <a:pPr>
              <a:spcBef>
                <a:spcPct val="0"/>
              </a:spcBef>
            </a:pPr>
            <a:endParaRPr lang="en-US" altLang="en-US"/>
          </a:p>
          <a:p>
            <a:pPr>
              <a:spcBef>
                <a:spcPct val="0"/>
              </a:spcBef>
            </a:pPr>
            <a:r>
              <a:rPr lang="en-US" altLang="en-US"/>
              <a:t>MySQL Manual</a:t>
            </a:r>
          </a:p>
          <a:p>
            <a:pPr>
              <a:spcBef>
                <a:spcPct val="0"/>
              </a:spcBef>
            </a:pPr>
            <a:br>
              <a:rPr lang="en-US" altLang="en-US"/>
            </a:br>
            <a:r>
              <a:rPr lang="en-US" altLang="en-US" b="1"/>
              <a:t> 14.2.3.7. Locks Set by Different SQL Statements in InnoDB</a:t>
            </a:r>
          </a:p>
          <a:p>
            <a:pPr>
              <a:spcBef>
                <a:spcPct val="0"/>
              </a:spcBef>
            </a:pPr>
            <a:endParaRPr lang="en-US" altLang="en-US"/>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D595C43-F475-4E70-B7EF-43DDD9420C18}" type="slidenum">
              <a:rPr lang="en-US" altLang="en-US"/>
              <a:pPr/>
              <a:t>63</a:t>
            </a:fld>
            <a:endParaRPr lang="en-US" altLang="en-US"/>
          </a:p>
        </p:txBody>
      </p:sp>
    </p:spTree>
    <p:extLst>
      <p:ext uri="{BB962C8B-B14F-4D97-AF65-F5344CB8AC3E}">
        <p14:creationId xmlns:p14="http://schemas.microsoft.com/office/powerpoint/2010/main" val="22304508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slow query log can be  enabled dynamically, so that it does not impact performance at all when disabled.</a:t>
            </a:r>
          </a:p>
          <a:p>
            <a:pPr>
              <a:spcBef>
                <a:spcPct val="0"/>
              </a:spcBef>
            </a:pPr>
            <a:endParaRPr lang="fr-FR" altLang="en-US"/>
          </a:p>
          <a:p>
            <a:pPr>
              <a:spcBef>
                <a:spcPct val="0"/>
              </a:spcBef>
            </a:pPr>
            <a:r>
              <a:rPr lang="fr-FR" altLang="en-US"/>
              <a:t>http://dev.mysql.com/doc/refman/5.6/en/mysqldumpslow.html</a:t>
            </a:r>
          </a:p>
          <a:p>
            <a:pPr>
              <a:spcBef>
                <a:spcPct val="0"/>
              </a:spcBef>
            </a:pPr>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9BF6130E-73D5-450B-A529-D0A8848D2997}" type="slidenum">
              <a:rPr lang="en-US" altLang="en-US"/>
              <a:pPr/>
              <a:t>64</a:t>
            </a:fld>
            <a:endParaRPr lang="en-US" altLang="en-US"/>
          </a:p>
        </p:txBody>
      </p:sp>
    </p:spTree>
    <p:extLst>
      <p:ext uri="{BB962C8B-B14F-4D97-AF65-F5344CB8AC3E}">
        <p14:creationId xmlns:p14="http://schemas.microsoft.com/office/powerpoint/2010/main" val="3635049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Can also be done with the statement digest and MEM 3.0</a:t>
            </a:r>
            <a:endParaRPr lang="en-US" altLang="en-US"/>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67F5B6A-CCD5-4CA1-AAFD-D6E685F72849}" type="slidenum">
              <a:rPr lang="en-US" altLang="en-US"/>
              <a:pPr/>
              <a:t>65</a:t>
            </a:fld>
            <a:endParaRPr lang="en-US" altLang="en-US"/>
          </a:p>
        </p:txBody>
      </p:sp>
    </p:spTree>
    <p:extLst>
      <p:ext uri="{BB962C8B-B14F-4D97-AF65-F5344CB8AC3E}">
        <p14:creationId xmlns:p14="http://schemas.microsoft.com/office/powerpoint/2010/main" val="25332828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p:txBody>
          <a:bodyPr wrap="square" numCol="1" anchor="t" anchorCtr="0" compatLnSpc="1">
            <a:prstTxWarp prst="textNoShape">
              <a:avLst/>
            </a:prstTxWarp>
          </a:bodyPr>
          <a:lstStyle/>
          <a:p>
            <a:pPr fontAlgn="auto">
              <a:spcBef>
                <a:spcPct val="0"/>
              </a:spcBef>
              <a:spcAft>
                <a:spcPts val="0"/>
              </a:spcAft>
              <a:defRPr/>
            </a:pPr>
            <a:r>
              <a:rPr lang="en-US" dirty="0"/>
              <a:t>Here are the instructions to collect diagnostics data using the Performance Schema. </a:t>
            </a:r>
          </a:p>
          <a:p>
            <a:pPr fontAlgn="auto">
              <a:spcBef>
                <a:spcPct val="0"/>
              </a:spcBef>
              <a:spcAft>
                <a:spcPts val="0"/>
              </a:spcAft>
              <a:defRPr/>
            </a:pPr>
            <a:endParaRPr lang="en-US" dirty="0"/>
          </a:p>
          <a:p>
            <a:pPr marL="228578" indent="-228578" fontAlgn="auto">
              <a:spcBef>
                <a:spcPct val="0"/>
              </a:spcBef>
              <a:spcAft>
                <a:spcPts val="0"/>
              </a:spcAft>
              <a:defRPr/>
            </a:pPr>
            <a:r>
              <a:rPr lang="en-US" dirty="0"/>
              <a:t>1.  stop the database server </a:t>
            </a:r>
          </a:p>
          <a:p>
            <a:pPr marL="228578" indent="-228578" fontAlgn="auto">
              <a:spcBef>
                <a:spcPct val="0"/>
              </a:spcBef>
              <a:spcAft>
                <a:spcPts val="0"/>
              </a:spcAft>
              <a:defRPr/>
            </a:pPr>
            <a:r>
              <a:rPr lang="en-US" dirty="0"/>
              <a:t>2.  make sure the Performance Schema is not disabled in the configuration file : </a:t>
            </a:r>
            <a:r>
              <a:rPr lang="en-US" dirty="0" err="1"/>
              <a:t>performance_schema</a:t>
            </a:r>
            <a:r>
              <a:rPr lang="en-US" dirty="0"/>
              <a:t> = off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If it is the case, add this line : </a:t>
            </a:r>
            <a:r>
              <a:rPr lang="en-US" dirty="0" err="1"/>
              <a:t>performance_schema</a:t>
            </a:r>
            <a:r>
              <a:rPr lang="en-US" dirty="0"/>
              <a:t> = on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3. start </a:t>
            </a:r>
            <a:r>
              <a:rPr lang="en-US" dirty="0" err="1"/>
              <a:t>mysqld</a:t>
            </a:r>
            <a:r>
              <a:rPr lang="en-US" dirty="0"/>
              <a:t>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4. download and install </a:t>
            </a:r>
            <a:r>
              <a:rPr lang="en-US" dirty="0" err="1"/>
              <a:t>ps_helper</a:t>
            </a:r>
            <a:r>
              <a:rPr lang="en-US" dirty="0"/>
              <a:t> version 5.6+</a:t>
            </a:r>
          </a:p>
          <a:p>
            <a:pPr marL="228578" indent="-228578" fontAlgn="auto">
              <a:spcBef>
                <a:spcPct val="0"/>
              </a:spcBef>
              <a:spcAft>
                <a:spcPts val="0"/>
              </a:spcAft>
              <a:defRPr/>
            </a:pPr>
            <a:endParaRPr lang="fr-FR" dirty="0"/>
          </a:p>
          <a:p>
            <a:pPr fontAlgn="auto">
              <a:spcBef>
                <a:spcPts val="0"/>
              </a:spcBef>
              <a:spcAft>
                <a:spcPts val="0"/>
              </a:spcAft>
              <a:defRPr/>
            </a:pPr>
            <a:r>
              <a:rPr lang="en-US" dirty="0"/>
              <a:t>https://github.com/MarkLeith/dbahelper/archive/master.zip</a:t>
            </a:r>
          </a:p>
          <a:p>
            <a:pPr fontAlgn="auto">
              <a:spcBef>
                <a:spcPts val="0"/>
              </a:spcBef>
              <a:spcAft>
                <a:spcPts val="0"/>
              </a:spcAft>
              <a:defRPr/>
            </a:pPr>
            <a:r>
              <a:rPr lang="en-US" dirty="0"/>
              <a:t>unzip dbahelper-master.zip</a:t>
            </a:r>
          </a:p>
          <a:p>
            <a:pPr fontAlgn="auto">
              <a:spcBef>
                <a:spcPts val="0"/>
              </a:spcBef>
              <a:spcAft>
                <a:spcPts val="0"/>
              </a:spcAft>
              <a:defRPr/>
            </a:pPr>
            <a:r>
              <a:rPr lang="fr-FR" dirty="0"/>
              <a:t>cd </a:t>
            </a:r>
            <a:r>
              <a:rPr lang="fr-FR" dirty="0" err="1"/>
              <a:t>dbahelper</a:t>
            </a:r>
            <a:endParaRPr lang="en-US" dirty="0"/>
          </a:p>
          <a:p>
            <a:pPr fontAlgn="auto">
              <a:spcBef>
                <a:spcPts val="0"/>
              </a:spcBef>
              <a:spcAft>
                <a:spcPts val="0"/>
              </a:spcAft>
              <a:defRPr/>
            </a:pPr>
            <a:r>
              <a:rPr lang="en-US" dirty="0" err="1"/>
              <a:t>mysql</a:t>
            </a:r>
            <a:r>
              <a:rPr lang="en-US" dirty="0"/>
              <a:t> -</a:t>
            </a:r>
            <a:r>
              <a:rPr lang="en-US" dirty="0" err="1"/>
              <a:t>uroot</a:t>
            </a:r>
            <a:r>
              <a:rPr lang="en-US" dirty="0"/>
              <a:t> -p --socket=/</a:t>
            </a:r>
            <a:r>
              <a:rPr lang="en-US" dirty="0" err="1"/>
              <a:t>tmp</a:t>
            </a:r>
            <a:r>
              <a:rPr lang="en-US" dirty="0"/>
              <a:t>/</a:t>
            </a:r>
            <a:r>
              <a:rPr lang="en-US" dirty="0" err="1"/>
              <a:t>mysql.sock</a:t>
            </a:r>
            <a:r>
              <a:rPr lang="en-US" dirty="0"/>
              <a:t> &lt; ps_helper_56.sql</a:t>
            </a:r>
          </a:p>
          <a:p>
            <a:pPr fontAlgn="auto">
              <a:spcBef>
                <a:spcPts val="0"/>
              </a:spcBef>
              <a:spcAft>
                <a:spcPts val="0"/>
              </a:spcAft>
              <a:defRPr/>
            </a:pPr>
            <a:r>
              <a:rPr lang="en-US" dirty="0"/>
              <a:t>update </a:t>
            </a:r>
            <a:r>
              <a:rPr lang="en-US" dirty="0" err="1"/>
              <a:t>performance_schema.setup_instruments</a:t>
            </a:r>
            <a:r>
              <a:rPr lang="en-US" dirty="0"/>
              <a:t> set enabled = 'YES'; </a:t>
            </a:r>
          </a:p>
          <a:p>
            <a:pPr fontAlgn="auto">
              <a:spcBef>
                <a:spcPts val="0"/>
              </a:spcBef>
              <a:spcAft>
                <a:spcPts val="0"/>
              </a:spcAft>
              <a:defRPr/>
            </a:pPr>
            <a:r>
              <a:rPr lang="en-US" dirty="0"/>
              <a:t>update </a:t>
            </a:r>
            <a:r>
              <a:rPr lang="en-US" dirty="0" err="1"/>
              <a:t>performance_schema.setup_consumers</a:t>
            </a:r>
            <a:r>
              <a:rPr lang="en-US" dirty="0"/>
              <a:t> set enabled = 'YES';</a:t>
            </a:r>
          </a:p>
          <a:p>
            <a:pPr marL="228578" indent="-228578" fontAlgn="auto">
              <a:spcBef>
                <a:spcPct val="0"/>
              </a:spcBef>
              <a:spcAft>
                <a:spcPts val="0"/>
              </a:spcAft>
              <a:defRPr/>
            </a:pPr>
            <a:endParaRPr lang="fr-FR" dirty="0"/>
          </a:p>
          <a:p>
            <a:pPr marL="228578" indent="-228578" fontAlgn="auto">
              <a:spcBef>
                <a:spcPct val="0"/>
              </a:spcBef>
              <a:spcAft>
                <a:spcPts val="0"/>
              </a:spcAft>
              <a:defRPr/>
            </a:pPr>
            <a:endParaRPr lang="en-US" dirty="0"/>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To install, just source the file (possibly with path, like this if in the same directory as the client) : set names utf8; source ps_helper_56.sql;</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 5. configure the instruments and consumers (</a:t>
            </a:r>
            <a:r>
              <a:rPr lang="en-US" dirty="0" err="1"/>
              <a:t>performance_schema</a:t>
            </a:r>
            <a:r>
              <a:rPr lang="en-US" dirty="0"/>
              <a:t>)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update </a:t>
            </a:r>
            <a:r>
              <a:rPr lang="en-US" dirty="0" err="1"/>
              <a:t>performance_schema.setup_instruments</a:t>
            </a:r>
            <a:r>
              <a:rPr lang="en-US" dirty="0"/>
              <a:t> set enabled = 'YES'; </a:t>
            </a:r>
          </a:p>
          <a:p>
            <a:pPr marL="228578" indent="-228578" fontAlgn="auto">
              <a:spcBef>
                <a:spcPct val="0"/>
              </a:spcBef>
              <a:spcAft>
                <a:spcPts val="0"/>
              </a:spcAft>
              <a:defRPr/>
            </a:pPr>
            <a:r>
              <a:rPr lang="en-US" dirty="0"/>
              <a:t>update </a:t>
            </a:r>
            <a:r>
              <a:rPr lang="en-US" dirty="0" err="1"/>
              <a:t>performance_schema.setup_consumers</a:t>
            </a:r>
            <a:r>
              <a:rPr lang="en-US" dirty="0"/>
              <a:t> set enabled = 'YES';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6. run the queries.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7. run this script to get PS_helper_data.txt </a:t>
            </a:r>
          </a:p>
          <a:p>
            <a:pPr marL="228578" indent="-228578" fontAlgn="auto">
              <a:spcBef>
                <a:spcPct val="0"/>
              </a:spcBef>
              <a:spcAft>
                <a:spcPts val="0"/>
              </a:spcAft>
              <a:defRPr/>
            </a:pPr>
            <a:endParaRPr lang="en-US" dirty="0"/>
          </a:p>
          <a:p>
            <a:pPr marL="228578" indent="-228578" fontAlgn="auto">
              <a:spcBef>
                <a:spcPct val="0"/>
              </a:spcBef>
              <a:spcAft>
                <a:spcPts val="0"/>
              </a:spcAft>
              <a:defRPr/>
            </a:pPr>
            <a:r>
              <a:rPr lang="en-US" dirty="0"/>
              <a:t>set names utf8; </a:t>
            </a:r>
          </a:p>
          <a:p>
            <a:pPr marL="228578" indent="-228578" fontAlgn="auto">
              <a:spcBef>
                <a:spcPct val="0"/>
              </a:spcBef>
              <a:spcAft>
                <a:spcPts val="0"/>
              </a:spcAft>
              <a:defRPr/>
            </a:pPr>
            <a:r>
              <a:rPr lang="en-US" dirty="0"/>
              <a:t>tee PS_helper_data.txt; </a:t>
            </a:r>
          </a:p>
          <a:p>
            <a:pPr marL="228578" indent="-228578" fontAlgn="auto">
              <a:spcBef>
                <a:spcPct val="0"/>
              </a:spcBef>
              <a:spcAft>
                <a:spcPts val="0"/>
              </a:spcAft>
              <a:defRPr/>
            </a:pPr>
            <a:r>
              <a:rPr lang="en-US" dirty="0"/>
              <a:t>use </a:t>
            </a:r>
            <a:r>
              <a:rPr lang="en-US" dirty="0" err="1"/>
              <a:t>ps_helper</a:t>
            </a:r>
            <a:r>
              <a:rPr lang="en-US" dirty="0"/>
              <a:t>; </a:t>
            </a:r>
          </a:p>
          <a:p>
            <a:pPr marL="228578" indent="-228578" fontAlgn="auto">
              <a:spcBef>
                <a:spcPct val="0"/>
              </a:spcBef>
              <a:spcAft>
                <a:spcPts val="0"/>
              </a:spcAft>
              <a:defRPr/>
            </a:pPr>
            <a:r>
              <a:rPr lang="en-US" dirty="0"/>
              <a:t>select * from </a:t>
            </a:r>
            <a:r>
              <a:rPr lang="en-US" dirty="0" err="1"/>
              <a:t>latest_file_io</a:t>
            </a:r>
            <a:r>
              <a:rPr lang="en-US" dirty="0"/>
              <a:t>;</a:t>
            </a:r>
          </a:p>
          <a:p>
            <a:pPr marL="228578" indent="-228578" fontAlgn="auto">
              <a:spcBef>
                <a:spcPct val="0"/>
              </a:spcBef>
              <a:spcAft>
                <a:spcPts val="0"/>
              </a:spcAft>
              <a:defRPr/>
            </a:pPr>
            <a:r>
              <a:rPr lang="en-US" dirty="0"/>
              <a:t>select * from </a:t>
            </a:r>
            <a:r>
              <a:rPr lang="en-US" dirty="0" err="1"/>
              <a:t>top_io_by_file</a:t>
            </a:r>
            <a:r>
              <a:rPr lang="en-US" dirty="0"/>
              <a:t>; </a:t>
            </a:r>
          </a:p>
          <a:p>
            <a:pPr marL="228578" indent="-228578" fontAlgn="auto">
              <a:spcBef>
                <a:spcPct val="0"/>
              </a:spcBef>
              <a:spcAft>
                <a:spcPts val="0"/>
              </a:spcAft>
              <a:defRPr/>
            </a:pPr>
            <a:r>
              <a:rPr lang="en-US" dirty="0"/>
              <a:t>select * from </a:t>
            </a:r>
            <a:r>
              <a:rPr lang="en-US" dirty="0" err="1"/>
              <a:t>top_io_by_thread</a:t>
            </a:r>
            <a:r>
              <a:rPr lang="en-US" dirty="0"/>
              <a:t>; </a:t>
            </a:r>
          </a:p>
          <a:p>
            <a:pPr marL="228578" indent="-228578" fontAlgn="auto">
              <a:spcBef>
                <a:spcPct val="0"/>
              </a:spcBef>
              <a:spcAft>
                <a:spcPts val="0"/>
              </a:spcAft>
              <a:defRPr/>
            </a:pPr>
            <a:r>
              <a:rPr lang="en-US" dirty="0"/>
              <a:t>select * from </a:t>
            </a:r>
            <a:r>
              <a:rPr lang="en-US" dirty="0" err="1"/>
              <a:t>top_global_consumers_by_avg_latency</a:t>
            </a:r>
            <a:r>
              <a:rPr lang="en-US" dirty="0"/>
              <a:t>; </a:t>
            </a:r>
          </a:p>
          <a:p>
            <a:pPr marL="228578" indent="-228578" fontAlgn="auto">
              <a:spcBef>
                <a:spcPct val="0"/>
              </a:spcBef>
              <a:spcAft>
                <a:spcPts val="0"/>
              </a:spcAft>
              <a:defRPr/>
            </a:pPr>
            <a:r>
              <a:rPr lang="en-US" dirty="0"/>
              <a:t>select * from </a:t>
            </a:r>
            <a:r>
              <a:rPr lang="en-US" dirty="0" err="1"/>
              <a:t>top_global_consumers_by_total_latency</a:t>
            </a:r>
            <a:r>
              <a:rPr lang="en-US" dirty="0"/>
              <a:t>; </a:t>
            </a:r>
          </a:p>
          <a:p>
            <a:pPr marL="228578" indent="-228578" fontAlgn="auto">
              <a:spcBef>
                <a:spcPct val="0"/>
              </a:spcBef>
              <a:spcAft>
                <a:spcPts val="0"/>
              </a:spcAft>
              <a:defRPr/>
            </a:pPr>
            <a:r>
              <a:rPr lang="en-US" dirty="0"/>
              <a:t>select * from </a:t>
            </a:r>
            <a:r>
              <a:rPr lang="en-US" dirty="0" err="1"/>
              <a:t>top_global_io_consumers_by_latency</a:t>
            </a:r>
            <a:r>
              <a:rPr lang="en-US" dirty="0"/>
              <a:t>; </a:t>
            </a:r>
          </a:p>
          <a:p>
            <a:pPr marL="228578" indent="-228578" fontAlgn="auto">
              <a:spcBef>
                <a:spcPct val="0"/>
              </a:spcBef>
              <a:spcAft>
                <a:spcPts val="0"/>
              </a:spcAft>
              <a:defRPr/>
            </a:pPr>
            <a:r>
              <a:rPr lang="en-US" dirty="0"/>
              <a:t>select * from </a:t>
            </a:r>
            <a:r>
              <a:rPr lang="en-US" dirty="0" err="1"/>
              <a:t>top_global_io_consumers_by_bytes_usage</a:t>
            </a:r>
            <a:r>
              <a:rPr lang="en-US" dirty="0"/>
              <a:t>; </a:t>
            </a:r>
          </a:p>
          <a:p>
            <a:pPr marL="228578" indent="-228578" fontAlgn="auto">
              <a:spcBef>
                <a:spcPct val="0"/>
              </a:spcBef>
              <a:spcAft>
                <a:spcPts val="0"/>
              </a:spcAft>
              <a:defRPr/>
            </a:pPr>
            <a:r>
              <a:rPr lang="en-US" dirty="0"/>
              <a:t>select EVENT_NAME as nm, COUNT_STAR as </a:t>
            </a:r>
            <a:r>
              <a:rPr lang="en-US" dirty="0" err="1"/>
              <a:t>cnt</a:t>
            </a:r>
            <a:r>
              <a:rPr lang="en-US" dirty="0"/>
              <a:t>, SUM_TIMER_WAIT as tm from </a:t>
            </a:r>
            <a:r>
              <a:rPr lang="en-US" dirty="0" err="1"/>
              <a:t>performance_schema.events_waits_summary_global_by_event_name</a:t>
            </a:r>
            <a:r>
              <a:rPr lang="en-US" dirty="0"/>
              <a:t> where COUNT_STAR &gt; 0 order by 3 </a:t>
            </a:r>
            <a:r>
              <a:rPr lang="en-US" dirty="0" err="1"/>
              <a:t>desc</a:t>
            </a:r>
            <a:r>
              <a:rPr lang="en-US" dirty="0"/>
              <a:t> limit 20;</a:t>
            </a:r>
          </a:p>
          <a:p>
            <a:pPr marL="228578" indent="-228578" fontAlgn="auto">
              <a:spcBef>
                <a:spcPct val="0"/>
              </a:spcBef>
              <a:spcAft>
                <a:spcPts val="0"/>
              </a:spcAft>
              <a:defRPr/>
            </a:pPr>
            <a:r>
              <a:rPr lang="en-US" dirty="0"/>
              <a:t>select * from digest_95th_percentile_by_avg_us; </a:t>
            </a:r>
          </a:p>
          <a:p>
            <a:pPr marL="228578" indent="-228578" fontAlgn="auto">
              <a:spcBef>
                <a:spcPct val="0"/>
              </a:spcBef>
              <a:spcAft>
                <a:spcPts val="0"/>
              </a:spcAft>
              <a:defRPr/>
            </a:pPr>
            <a:r>
              <a:rPr lang="en-US" dirty="0"/>
              <a:t>select * from </a:t>
            </a:r>
            <a:r>
              <a:rPr lang="en-US" dirty="0" err="1"/>
              <a:t>digest_avg_latency_by_avg_us</a:t>
            </a:r>
            <a:r>
              <a:rPr lang="en-US" dirty="0"/>
              <a:t>; </a:t>
            </a:r>
          </a:p>
          <a:p>
            <a:pPr marL="228578" indent="-228578" fontAlgn="auto">
              <a:spcBef>
                <a:spcPct val="0"/>
              </a:spcBef>
              <a:spcAft>
                <a:spcPts val="0"/>
              </a:spcAft>
              <a:defRPr/>
            </a:pPr>
            <a:r>
              <a:rPr lang="en-US" dirty="0"/>
              <a:t>select * from </a:t>
            </a:r>
            <a:r>
              <a:rPr lang="en-US" dirty="0" err="1"/>
              <a:t>schema_index_statistics</a:t>
            </a:r>
            <a:r>
              <a:rPr lang="en-US" dirty="0"/>
              <a:t>; </a:t>
            </a:r>
          </a:p>
          <a:p>
            <a:pPr marL="228578" indent="-228578" fontAlgn="auto">
              <a:spcBef>
                <a:spcPct val="0"/>
              </a:spcBef>
              <a:spcAft>
                <a:spcPts val="0"/>
              </a:spcAft>
              <a:defRPr/>
            </a:pPr>
            <a:r>
              <a:rPr lang="en-US" dirty="0"/>
              <a:t>select * from </a:t>
            </a:r>
            <a:r>
              <a:rPr lang="en-US" dirty="0" err="1"/>
              <a:t>schema_table_statistics</a:t>
            </a:r>
            <a:r>
              <a:rPr lang="en-US" dirty="0"/>
              <a:t>; </a:t>
            </a:r>
          </a:p>
          <a:p>
            <a:pPr marL="228578" indent="-228578" fontAlgn="auto">
              <a:spcBef>
                <a:spcPct val="0"/>
              </a:spcBef>
              <a:spcAft>
                <a:spcPts val="0"/>
              </a:spcAft>
              <a:defRPr/>
            </a:pPr>
            <a:r>
              <a:rPr lang="en-US" dirty="0"/>
              <a:t>select * from </a:t>
            </a:r>
            <a:r>
              <a:rPr lang="en-US" dirty="0" err="1"/>
              <a:t>schema_tables_with_full_table_scans</a:t>
            </a:r>
            <a:r>
              <a:rPr lang="en-US" dirty="0"/>
              <a:t>; </a:t>
            </a:r>
          </a:p>
          <a:p>
            <a:pPr marL="228578" indent="-228578" fontAlgn="auto">
              <a:spcBef>
                <a:spcPct val="0"/>
              </a:spcBef>
              <a:spcAft>
                <a:spcPts val="0"/>
              </a:spcAft>
              <a:defRPr/>
            </a:pPr>
            <a:r>
              <a:rPr lang="en-US" dirty="0"/>
              <a:t>select * from </a:t>
            </a:r>
            <a:r>
              <a:rPr lang="en-US" dirty="0" err="1"/>
              <a:t>schema_unused_indexes</a:t>
            </a:r>
            <a:r>
              <a:rPr lang="en-US" dirty="0"/>
              <a:t>; </a:t>
            </a:r>
          </a:p>
          <a:p>
            <a:pPr marL="228578" indent="-228578" fontAlgn="auto">
              <a:spcBef>
                <a:spcPct val="0"/>
              </a:spcBef>
              <a:spcAft>
                <a:spcPts val="0"/>
              </a:spcAft>
              <a:defRPr/>
            </a:pPr>
            <a:r>
              <a:rPr lang="en-US" dirty="0"/>
              <a:t>select * from </a:t>
            </a:r>
            <a:r>
              <a:rPr lang="en-US" dirty="0" err="1"/>
              <a:t>statement_analysis</a:t>
            </a:r>
            <a:r>
              <a:rPr lang="en-US" dirty="0"/>
              <a:t>;</a:t>
            </a:r>
          </a:p>
          <a:p>
            <a:pPr marL="228578" indent="-228578" fontAlgn="auto">
              <a:spcBef>
                <a:spcPct val="0"/>
              </a:spcBef>
              <a:spcAft>
                <a:spcPts val="0"/>
              </a:spcAft>
              <a:defRPr/>
            </a:pPr>
            <a:r>
              <a:rPr lang="en-US" dirty="0"/>
              <a:t>select * from </a:t>
            </a:r>
            <a:r>
              <a:rPr lang="en-US" dirty="0" err="1"/>
              <a:t>statements_with_errors_or_warnings</a:t>
            </a:r>
            <a:r>
              <a:rPr lang="en-US" dirty="0"/>
              <a:t>; </a:t>
            </a:r>
          </a:p>
          <a:p>
            <a:pPr marL="228578" indent="-228578" fontAlgn="auto">
              <a:spcBef>
                <a:spcPct val="0"/>
              </a:spcBef>
              <a:spcAft>
                <a:spcPts val="0"/>
              </a:spcAft>
              <a:defRPr/>
            </a:pPr>
            <a:r>
              <a:rPr lang="en-US" dirty="0"/>
              <a:t>select * from </a:t>
            </a:r>
            <a:r>
              <a:rPr lang="en-US" dirty="0" err="1"/>
              <a:t>statements_with_full_table_scans</a:t>
            </a:r>
            <a:r>
              <a:rPr lang="en-US" dirty="0"/>
              <a:t>; </a:t>
            </a:r>
          </a:p>
          <a:p>
            <a:pPr marL="228578" indent="-228578" fontAlgn="auto">
              <a:spcBef>
                <a:spcPct val="0"/>
              </a:spcBef>
              <a:spcAft>
                <a:spcPts val="0"/>
              </a:spcAft>
              <a:defRPr/>
            </a:pPr>
            <a:r>
              <a:rPr lang="en-US" dirty="0"/>
              <a:t>select * from statements_with_runtimes_in_95th_percentile; </a:t>
            </a:r>
          </a:p>
          <a:p>
            <a:pPr marL="228578" indent="-228578" fontAlgn="auto">
              <a:spcBef>
                <a:spcPct val="0"/>
              </a:spcBef>
              <a:spcAft>
                <a:spcPts val="0"/>
              </a:spcAft>
              <a:defRPr/>
            </a:pPr>
            <a:r>
              <a:rPr lang="en-US" dirty="0"/>
              <a:t>select * from </a:t>
            </a:r>
            <a:r>
              <a:rPr lang="en-US" dirty="0" err="1"/>
              <a:t>statements_with_sorting</a:t>
            </a:r>
            <a:r>
              <a:rPr lang="en-US" dirty="0"/>
              <a:t>; </a:t>
            </a:r>
          </a:p>
          <a:p>
            <a:pPr marL="228578" indent="-228578" fontAlgn="auto">
              <a:spcBef>
                <a:spcPct val="0"/>
              </a:spcBef>
              <a:spcAft>
                <a:spcPts val="0"/>
              </a:spcAft>
              <a:defRPr/>
            </a:pPr>
            <a:r>
              <a:rPr lang="en-US" dirty="0"/>
              <a:t>select * from </a:t>
            </a:r>
            <a:r>
              <a:rPr lang="en-US" dirty="0" err="1"/>
              <a:t>statements_with_temp_tables</a:t>
            </a:r>
            <a:r>
              <a:rPr lang="en-US" dirty="0"/>
              <a:t>; </a:t>
            </a:r>
          </a:p>
          <a:p>
            <a:pPr marL="228578" indent="-228578" fontAlgn="auto">
              <a:spcBef>
                <a:spcPct val="0"/>
              </a:spcBef>
              <a:spcAft>
                <a:spcPts val="0"/>
              </a:spcAft>
              <a:defRPr/>
            </a:pPr>
            <a:r>
              <a:rPr lang="en-US" dirty="0" err="1"/>
              <a:t>notee</a:t>
            </a:r>
            <a:r>
              <a:rPr lang="en-US" dirty="0"/>
              <a:t>;</a:t>
            </a:r>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3B39112-8AF4-4430-8CE9-92DBD4FFB1FC}" type="slidenum">
              <a:rPr lang="en-US" altLang="en-US"/>
              <a:pPr/>
              <a:t>66</a:t>
            </a:fld>
            <a:endParaRPr lang="en-US" altLang="en-US"/>
          </a:p>
        </p:txBody>
      </p:sp>
    </p:spTree>
    <p:extLst>
      <p:ext uri="{BB962C8B-B14F-4D97-AF65-F5344CB8AC3E}">
        <p14:creationId xmlns:p14="http://schemas.microsoft.com/office/powerpoint/2010/main" val="1359341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defTabSz="912813">
              <a:spcBef>
                <a:spcPct val="0"/>
              </a:spcBef>
            </a:pPr>
            <a:endParaRPr lang="en-US" altLang="en-US"/>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F166F13-A9D5-4C4C-BF5E-298EFE670E97}" type="slidenum">
              <a:rPr lang="en-US" altLang="en-US"/>
              <a:pPr/>
              <a:t>67</a:t>
            </a:fld>
            <a:endParaRPr lang="en-US" altLang="en-US"/>
          </a:p>
        </p:txBody>
      </p:sp>
    </p:spTree>
    <p:extLst>
      <p:ext uri="{BB962C8B-B14F-4D97-AF65-F5344CB8AC3E}">
        <p14:creationId xmlns:p14="http://schemas.microsoft.com/office/powerpoint/2010/main" val="2759947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r>
              <a:rPr lang="fr-FR" altLang="en-US"/>
              <a:t>It is possible to increase tmp_table_size and max_heap_table_size. But tune the responsible queries first.</a:t>
            </a:r>
          </a:p>
          <a:p>
            <a:pPr marL="0" lvl="1" defTabSz="912813">
              <a:spcBef>
                <a:spcPct val="0"/>
              </a:spcBef>
            </a:pPr>
            <a:r>
              <a:rPr lang="fr-FR" altLang="en-US"/>
              <a:t>Sometimes those tables are user defined. Better use the memory engine if small, or no temporary tables if possible.</a:t>
            </a:r>
          </a:p>
          <a:p>
            <a:pPr marL="0" lvl="1" defTabSz="912813">
              <a:spcBef>
                <a:spcPct val="0"/>
              </a:spcBef>
            </a:pPr>
            <a:endParaRPr lang="fr-FR" altLang="en-US"/>
          </a:p>
          <a:p>
            <a:pPr defTabSz="912813">
              <a:spcBef>
                <a:spcPct val="0"/>
              </a:spcBef>
            </a:pPr>
            <a:r>
              <a:rPr lang="en-US" altLang="en-US" b="1"/>
              <a:t>MySQL: How to Reduce the Number of Internal Temporary Tables Created On Disk?, Created_tmp_disk_tables, Created_tmp_tables, max_heap_table_size, tmp_table_size (Doc ID 1374804.1)</a:t>
            </a:r>
          </a:p>
          <a:p>
            <a:pPr defTabSz="912813">
              <a:spcBef>
                <a:spcPct val="0"/>
              </a:spcBef>
            </a:pPr>
            <a:endParaRPr lang="fr-FR" altLang="en-US" b="1"/>
          </a:p>
          <a:p>
            <a:pPr defTabSz="912813">
              <a:spcBef>
                <a:spcPct val="0"/>
              </a:spcBef>
            </a:pPr>
            <a:r>
              <a:rPr lang="en-US" altLang="en-US" b="1"/>
              <a:t>Large Temporary Tables on Disk With MySQL Server (Doc ID 1381165.1)</a:t>
            </a:r>
          </a:p>
          <a:p>
            <a:pPr defTabSz="912813">
              <a:spcBef>
                <a:spcPct val="0"/>
              </a:spcBef>
            </a:pPr>
            <a:endParaRPr lang="en-US" altLang="en-US" b="1"/>
          </a:p>
          <a:p>
            <a:pPr defTabSz="912813">
              <a:spcBef>
                <a:spcPct val="0"/>
              </a:spcBef>
            </a:pPr>
            <a:r>
              <a:rPr lang="en-US" altLang="en-US" b="1"/>
              <a:t>MySQL Enterprise Monitor (MEM): Excessive Disk Temporary Table Usage Detected (Doc ID 1024092.1)</a:t>
            </a:r>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25414AC-29BF-4BCD-A4D5-A138F4193CA1}" type="slidenum">
              <a:rPr lang="en-US" altLang="en-US"/>
              <a:pPr/>
              <a:t>68</a:t>
            </a:fld>
            <a:endParaRPr lang="en-US" altLang="en-US"/>
          </a:p>
        </p:txBody>
      </p:sp>
    </p:spTree>
    <p:extLst>
      <p:ext uri="{BB962C8B-B14F-4D97-AF65-F5344CB8AC3E}">
        <p14:creationId xmlns:p14="http://schemas.microsoft.com/office/powerpoint/2010/main" val="3293806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fr-FR" altLang="en-US"/>
          </a:p>
          <a:p>
            <a:pPr marL="0" lvl="1" defTabSz="912813">
              <a:spcBef>
                <a:spcPct val="0"/>
              </a:spcBef>
            </a:pPr>
            <a:endParaRPr lang="fr-FR" altLang="en-US"/>
          </a:p>
          <a:p>
            <a:pPr defTabSz="912813">
              <a:spcBef>
                <a:spcPct val="0"/>
              </a:spcBef>
            </a:pPr>
            <a:endParaRPr lang="en-US" altLang="en-US"/>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7C0FC3C-D45C-4AEB-AD90-D6DEA06ABB3B}" type="slidenum">
              <a:rPr lang="en-US" altLang="en-US"/>
              <a:pPr/>
              <a:t>69</a:t>
            </a:fld>
            <a:endParaRPr lang="en-US" altLang="en-US"/>
          </a:p>
        </p:txBody>
      </p:sp>
    </p:spTree>
    <p:extLst>
      <p:ext uri="{BB962C8B-B14F-4D97-AF65-F5344CB8AC3E}">
        <p14:creationId xmlns:p14="http://schemas.microsoft.com/office/powerpoint/2010/main" val="270192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MySQL: Long Running Active Idle Transactions (Doc ID 1312358.1)</a:t>
            </a:r>
            <a:endParaRPr lang="en-US" alt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97F0001-6BDC-4C28-A874-BA53923A3662}" type="slidenum">
              <a:rPr lang="en-US" altLang="en-US"/>
              <a:pPr/>
              <a:t>70</a:t>
            </a:fld>
            <a:endParaRPr lang="en-US" altLang="en-US"/>
          </a:p>
        </p:txBody>
      </p:sp>
    </p:spTree>
    <p:extLst>
      <p:ext uri="{BB962C8B-B14F-4D97-AF65-F5344CB8AC3E}">
        <p14:creationId xmlns:p14="http://schemas.microsoft.com/office/powerpoint/2010/main" val="3628920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en-US" altLang="en-US"/>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583B59B-266D-4376-94C9-B46B773C20EF}" type="slidenum">
              <a:rPr lang="en-US" altLang="en-US"/>
              <a:pPr/>
              <a:t>71</a:t>
            </a:fld>
            <a:endParaRPr lang="en-US" altLang="en-US"/>
          </a:p>
        </p:txBody>
      </p:sp>
    </p:spTree>
    <p:extLst>
      <p:ext uri="{BB962C8B-B14F-4D97-AF65-F5344CB8AC3E}">
        <p14:creationId xmlns:p14="http://schemas.microsoft.com/office/powerpoint/2010/main" val="1602470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en-US" altLang="en-US"/>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961BCE16-354A-4F46-992D-05B9C310D775}" type="slidenum">
              <a:rPr lang="en-US" altLang="en-US"/>
              <a:pPr/>
              <a:t>72</a:t>
            </a:fld>
            <a:endParaRPr lang="en-US" altLang="en-US"/>
          </a:p>
        </p:txBody>
      </p:sp>
    </p:spTree>
    <p:extLst>
      <p:ext uri="{BB962C8B-B14F-4D97-AF65-F5344CB8AC3E}">
        <p14:creationId xmlns:p14="http://schemas.microsoft.com/office/powerpoint/2010/main" val="171562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95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1pPr>
            <a:lvl2pPr marL="742950" indent="-28575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2pPr>
            <a:lvl3pPr marL="11430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3pPr>
            <a:lvl4pPr marL="16002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4pPr>
            <a:lvl5pPr marL="2057400" indent="-228600" eaLnBrk="0" hangingPunct="0">
              <a:defRPr sz="1200">
                <a:solidFill>
                  <a:srgbClr val="000000"/>
                </a:solidFill>
                <a:latin typeface="Arial" panose="020B0604020202020204" pitchFamily="34" charset="0"/>
                <a:ea typeface="ヒラギノ角ゴ Pro W3" pitchFamily="112" charset="-128"/>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ヒラギノ角ゴ Pro W3" pitchFamily="112" charset="-128"/>
                <a:sym typeface="Arial" panose="020B0604020202020204" pitchFamily="34" charset="0"/>
              </a:defRPr>
            </a:lvl9pPr>
          </a:lstStyle>
          <a:p>
            <a:pPr eaLnBrk="1" hangingPunct="1"/>
            <a:fld id="{874E4105-C573-48C7-9477-DA005B799DB0}" type="slidenum">
              <a:rPr lang="en-US" altLang="en-US"/>
              <a:pPr eaLnBrk="1" hangingPunct="1"/>
              <a:t>12</a:t>
            </a:fld>
            <a:endParaRPr lang="en-US" altLang="en-US"/>
          </a:p>
        </p:txBody>
      </p:sp>
    </p:spTree>
    <p:extLst>
      <p:ext uri="{BB962C8B-B14F-4D97-AF65-F5344CB8AC3E}">
        <p14:creationId xmlns:p14="http://schemas.microsoft.com/office/powerpoint/2010/main" val="27733921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defTabSz="912813">
              <a:spcBef>
                <a:spcPct val="0"/>
              </a:spcBef>
            </a:pPr>
            <a:endParaRPr lang="en-US" altLang="en-US"/>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EBEFA01-701D-461E-9A28-F9FB09644629}" type="slidenum">
              <a:rPr lang="en-US" altLang="en-US"/>
              <a:pPr/>
              <a:t>73</a:t>
            </a:fld>
            <a:endParaRPr lang="en-US" altLang="en-US"/>
          </a:p>
        </p:txBody>
      </p:sp>
    </p:spTree>
    <p:extLst>
      <p:ext uri="{BB962C8B-B14F-4D97-AF65-F5344CB8AC3E}">
        <p14:creationId xmlns:p14="http://schemas.microsoft.com/office/powerpoint/2010/main" val="2712151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313B65E-A248-456B-A2DD-EA1372FAA377}" type="slidenum">
              <a:rPr lang="en-US" altLang="en-US"/>
              <a:pPr/>
              <a:t>74</a:t>
            </a:fld>
            <a:endParaRPr lang="en-US" altLang="en-US"/>
          </a:p>
        </p:txBody>
      </p:sp>
    </p:spTree>
    <p:extLst>
      <p:ext uri="{BB962C8B-B14F-4D97-AF65-F5344CB8AC3E}">
        <p14:creationId xmlns:p14="http://schemas.microsoft.com/office/powerpoint/2010/main" val="30284081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8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C1839B9-9CAD-44CB-958E-8051B1E1C231}" type="slidenum">
              <a:rPr lang="en-US" altLang="en-US"/>
              <a:pPr/>
              <a:t>75</a:t>
            </a:fld>
            <a:endParaRPr lang="en-US" altLang="en-US"/>
          </a:p>
        </p:txBody>
      </p:sp>
    </p:spTree>
    <p:extLst>
      <p:ext uri="{BB962C8B-B14F-4D97-AF65-F5344CB8AC3E}">
        <p14:creationId xmlns:p14="http://schemas.microsoft.com/office/powerpoint/2010/main" val="38533939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0C3124F-A2E2-4EA4-9235-68F5A760E284}" type="slidenum">
              <a:rPr lang="en-US" altLang="en-US"/>
              <a:pPr/>
              <a:t>76</a:t>
            </a:fld>
            <a:endParaRPr lang="en-US" altLang="en-US"/>
          </a:p>
        </p:txBody>
      </p:sp>
    </p:spTree>
    <p:extLst>
      <p:ext uri="{BB962C8B-B14F-4D97-AF65-F5344CB8AC3E}">
        <p14:creationId xmlns:p14="http://schemas.microsoft.com/office/powerpoint/2010/main" val="2148517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50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AA3B060-3696-4169-B365-5E88797074A8}" type="slidenum">
              <a:rPr lang="en-US" altLang="en-US"/>
              <a:pPr/>
              <a:t>77</a:t>
            </a:fld>
            <a:endParaRPr lang="en-US" altLang="en-US"/>
          </a:p>
        </p:txBody>
      </p:sp>
    </p:spTree>
    <p:extLst>
      <p:ext uri="{BB962C8B-B14F-4D97-AF65-F5344CB8AC3E}">
        <p14:creationId xmlns:p14="http://schemas.microsoft.com/office/powerpoint/2010/main" val="23455739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025E746-9696-42E6-9586-D9FC739DF7C7}" type="slidenum">
              <a:rPr lang="en-US" altLang="en-US"/>
              <a:pPr/>
              <a:t>78</a:t>
            </a:fld>
            <a:endParaRPr lang="en-US" altLang="en-US"/>
          </a:p>
        </p:txBody>
      </p:sp>
    </p:spTree>
    <p:extLst>
      <p:ext uri="{BB962C8B-B14F-4D97-AF65-F5344CB8AC3E}">
        <p14:creationId xmlns:p14="http://schemas.microsoft.com/office/powerpoint/2010/main" val="6225534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Is there a way to optimize an InnoDB table online in 5.6 ?  Yes, it is possible using this command :</a:t>
            </a:r>
          </a:p>
          <a:p>
            <a:pPr>
              <a:spcBef>
                <a:spcPct val="0"/>
              </a:spcBef>
            </a:pPr>
            <a:endParaRPr lang="fr-FR" altLang="en-US"/>
          </a:p>
          <a:p>
            <a:pPr>
              <a:spcBef>
                <a:spcPct val="0"/>
              </a:spcBef>
            </a:pPr>
            <a:r>
              <a:rPr lang="fr-FR" altLang="en-US"/>
              <a:t>Provided that you use the default in 5.6 : </a:t>
            </a:r>
          </a:p>
          <a:p>
            <a:pPr>
              <a:spcBef>
                <a:spcPct val="0"/>
              </a:spcBef>
            </a:pPr>
            <a:endParaRPr lang="fr-FR" altLang="en-US"/>
          </a:p>
          <a:p>
            <a:pPr>
              <a:spcBef>
                <a:spcPct val="0"/>
              </a:spcBef>
            </a:pPr>
            <a:r>
              <a:rPr lang="en-US" altLang="en-US"/>
              <a:t>alter table t1 row_format=dynamic;</a:t>
            </a:r>
          </a:p>
          <a:p>
            <a:pPr>
              <a:spcBef>
                <a:spcPct val="0"/>
              </a:spcBef>
            </a:pPr>
            <a:endParaRPr lang="fr-FR" altLang="en-US" b="1"/>
          </a:p>
          <a:p>
            <a:pPr>
              <a:spcBef>
                <a:spcPct val="0"/>
              </a:spcBef>
            </a:pPr>
            <a:r>
              <a:rPr lang="fr-FR" altLang="en-US" b="1"/>
              <a:t>Make sure you have enough disk space !!!</a:t>
            </a:r>
          </a:p>
          <a:p>
            <a:pPr>
              <a:spcBef>
                <a:spcPct val="0"/>
              </a:spcBef>
            </a:pPr>
            <a:endParaRPr lang="fr-FR" altLang="en-US" b="1"/>
          </a:p>
          <a:p>
            <a:pPr>
              <a:spcBef>
                <a:spcPct val="0"/>
              </a:spcBef>
            </a:pPr>
            <a:r>
              <a:rPr lang="en-US" altLang="en-US"/>
              <a:t>Bug #68895 Various assertions and crashes when running out of space</a:t>
            </a:r>
            <a:endParaRPr lang="en-US" altLang="en-US" b="1"/>
          </a:p>
          <a:p>
            <a:pPr>
              <a:spcBef>
                <a:spcPct val="0"/>
              </a:spcBef>
            </a:pPr>
            <a:endParaRPr lang="fr-FR" altLang="en-US"/>
          </a:p>
          <a:p>
            <a:pPr>
              <a:spcBef>
                <a:spcPct val="0"/>
              </a:spcBef>
            </a:pPr>
            <a:endParaRPr lang="fr-FR" altLang="en-US"/>
          </a:p>
          <a:p>
            <a:pPr>
              <a:spcBef>
                <a:spcPct val="0"/>
              </a:spcBef>
            </a:pPr>
            <a:r>
              <a:rPr lang="fr-FR" altLang="en-US"/>
              <a:t>If you change the row format, you can achieve the same result but you need to alternate, which is not practical.</a:t>
            </a:r>
            <a:r>
              <a:rPr lang="en-US" altLang="en-US"/>
              <a:t> </a:t>
            </a:r>
          </a:p>
          <a:p>
            <a:pPr>
              <a:spcBef>
                <a:spcPct val="0"/>
              </a:spcBef>
            </a:pPr>
            <a:endParaRPr lang="fr-FR" altLang="en-US"/>
          </a:p>
          <a:p>
            <a:pPr>
              <a:spcBef>
                <a:spcPct val="0"/>
              </a:spcBef>
            </a:pPr>
            <a:r>
              <a:rPr lang="fr-FR" altLang="en-US"/>
              <a:t>KM article : </a:t>
            </a:r>
          </a:p>
          <a:p>
            <a:pPr>
              <a:spcBef>
                <a:spcPct val="0"/>
              </a:spcBef>
            </a:pPr>
            <a:endParaRPr lang="fr-FR" altLang="en-US"/>
          </a:p>
          <a:p>
            <a:pPr>
              <a:spcBef>
                <a:spcPct val="0"/>
              </a:spcBef>
            </a:pPr>
            <a:r>
              <a:rPr lang="en-US" altLang="en-US" b="1"/>
              <a:t>InnoDB Table Fragmentation and Defragmentation Within MySQL Server (Doc ID 1338611.1)</a:t>
            </a:r>
            <a:endParaRPr lang="en-US" altLang="en-US"/>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79C9918-B934-46B8-8696-3A1F51C813F0}" type="slidenum">
              <a:rPr lang="en-US" altLang="en-US"/>
              <a:pPr/>
              <a:t>79</a:t>
            </a:fld>
            <a:endParaRPr lang="en-US" altLang="en-US"/>
          </a:p>
        </p:txBody>
      </p:sp>
    </p:spTree>
    <p:extLst>
      <p:ext uri="{BB962C8B-B14F-4D97-AF65-F5344CB8AC3E}">
        <p14:creationId xmlns:p14="http://schemas.microsoft.com/office/powerpoint/2010/main" val="1800477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Fixed length :</a:t>
            </a:r>
          </a:p>
          <a:p>
            <a:pPr>
              <a:spcBef>
                <a:spcPct val="0"/>
              </a:spcBef>
            </a:pPr>
            <a:endParaRPr lang="en-US" altLang="en-US"/>
          </a:p>
          <a:p>
            <a:pPr>
              <a:spcBef>
                <a:spcPct val="0"/>
              </a:spcBef>
            </a:pPr>
            <a:r>
              <a:rPr lang="en-US" altLang="en-US"/>
              <a:t>drop database test_case2;</a:t>
            </a:r>
          </a:p>
          <a:p>
            <a:pPr>
              <a:spcBef>
                <a:spcPct val="0"/>
              </a:spcBef>
            </a:pPr>
            <a:endParaRPr lang="en-US" altLang="en-US"/>
          </a:p>
          <a:p>
            <a:pPr>
              <a:spcBef>
                <a:spcPct val="0"/>
              </a:spcBef>
            </a:pPr>
            <a:r>
              <a:rPr lang="en-US" altLang="en-US"/>
              <a:t>create database test_case2;</a:t>
            </a:r>
          </a:p>
          <a:p>
            <a:pPr>
              <a:spcBef>
                <a:spcPct val="0"/>
              </a:spcBef>
            </a:pPr>
            <a:r>
              <a:rPr lang="en-US" altLang="en-US"/>
              <a:t>use test_case2;</a:t>
            </a:r>
          </a:p>
          <a:p>
            <a:pPr>
              <a:spcBef>
                <a:spcPct val="0"/>
              </a:spcBef>
            </a:pPr>
            <a:r>
              <a:rPr lang="en-US" altLang="en-US"/>
              <a:t>set global query_cache_size = 0;</a:t>
            </a:r>
          </a:p>
          <a:p>
            <a:pPr>
              <a:spcBef>
                <a:spcPct val="0"/>
              </a:spcBef>
            </a:pPr>
            <a:r>
              <a:rPr lang="en-US" altLang="en-US"/>
              <a:t>set global innodb_flush_log_at_trx_commit = 2;</a:t>
            </a:r>
          </a:p>
          <a:p>
            <a:pPr>
              <a:spcBef>
                <a:spcPct val="0"/>
              </a:spcBef>
            </a:pPr>
            <a:r>
              <a:rPr lang="en-US" altLang="en-US"/>
              <a:t>drop table if exists t1;</a:t>
            </a:r>
          </a:p>
          <a:p>
            <a:pPr>
              <a:spcBef>
                <a:spcPct val="0"/>
              </a:spcBef>
            </a:pPr>
            <a:r>
              <a:rPr lang="en-US" altLang="en-US"/>
              <a:t>create table t1(</a:t>
            </a:r>
          </a:p>
          <a:p>
            <a:pPr>
              <a:spcBef>
                <a:spcPct val="0"/>
              </a:spcBef>
            </a:pPr>
            <a:r>
              <a:rPr lang="en-US" altLang="en-US"/>
              <a:t>id int primary key auto_increment,</a:t>
            </a:r>
          </a:p>
          <a:p>
            <a:pPr>
              <a:spcBef>
                <a:spcPct val="0"/>
              </a:spcBef>
            </a:pPr>
            <a:r>
              <a:rPr lang="en-US" altLang="en-US"/>
              <a:t>k  varchar(50),</a:t>
            </a:r>
          </a:p>
          <a:p>
            <a:pPr>
              <a:spcBef>
                <a:spcPct val="0"/>
              </a:spcBef>
            </a:pPr>
            <a:r>
              <a:rPr lang="en-US" altLang="en-US"/>
              <a:t>value varchar(1000), unique key(k)) engine=InnoDB;</a:t>
            </a:r>
          </a:p>
          <a:p>
            <a:pPr>
              <a:spcBef>
                <a:spcPct val="0"/>
              </a:spcBef>
            </a:pPr>
            <a:r>
              <a:rPr lang="en-US" altLang="en-US"/>
              <a:t>set @t1 =(select now());</a:t>
            </a:r>
          </a:p>
          <a:p>
            <a:pPr>
              <a:spcBef>
                <a:spcPct val="0"/>
              </a:spcBef>
            </a:pPr>
            <a:r>
              <a:rPr lang="en-US" altLang="en-US"/>
              <a:t>set @i := 1;</a:t>
            </a:r>
          </a:p>
          <a:p>
            <a:pPr>
              <a:spcBef>
                <a:spcPct val="0"/>
              </a:spcBef>
            </a:pPr>
            <a:r>
              <a:rPr lang="en-US" altLang="en-US"/>
              <a:t>insert into t1(k,value) values(@i:=@i+1,uuid()); </a:t>
            </a:r>
          </a:p>
          <a:p>
            <a:pPr>
              <a:spcBef>
                <a:spcPct val="0"/>
              </a:spcBef>
            </a:pPr>
            <a:r>
              <a:rPr lang="en-US" altLang="en-US"/>
              <a:t>insert into t1(k,value) values(@i:=@i+1,uuid()); </a:t>
            </a:r>
          </a:p>
          <a:p>
            <a:pPr>
              <a:spcBef>
                <a:spcPct val="0"/>
              </a:spcBef>
            </a:pPr>
            <a:r>
              <a:rPr lang="en-US" altLang="en-US"/>
              <a:t>replace into t1(k,value) select @i:=@i+1,uuid() from t1 t1, t1 t2, t1 t3, t1 t4, t1 t5, t1 t6, t1 t7, t1 t8, t1 t9, t1 t10, t1 t11, t1 t12, t1 t13, t1 t14, t1 t15, t1 t16, t1 t17,</a:t>
            </a:r>
          </a:p>
          <a:p>
            <a:pPr>
              <a:spcBef>
                <a:spcPct val="0"/>
              </a:spcBef>
            </a:pPr>
            <a:r>
              <a:rPr lang="en-US" altLang="en-US"/>
              <a:t>t1 t18, t1 t19, t1 t20;</a:t>
            </a:r>
          </a:p>
          <a:p>
            <a:pPr>
              <a:spcBef>
                <a:spcPct val="0"/>
              </a:spcBef>
            </a:pPr>
            <a:r>
              <a:rPr lang="en-US" altLang="en-US"/>
              <a:t>set @t2 =(select now());</a:t>
            </a:r>
          </a:p>
          <a:p>
            <a:pPr>
              <a:spcBef>
                <a:spcPct val="0"/>
              </a:spcBef>
            </a:pPr>
            <a:r>
              <a:rPr lang="en-US" altLang="en-US"/>
              <a:t>select @@version,timediff(@t2,@t1) duration;</a:t>
            </a:r>
          </a:p>
          <a:p>
            <a:pPr>
              <a:spcBef>
                <a:spcPct val="0"/>
              </a:spcBef>
            </a:pPr>
            <a:endParaRPr lang="en-US" altLang="en-US"/>
          </a:p>
          <a:p>
            <a:pPr>
              <a:spcBef>
                <a:spcPct val="0"/>
              </a:spcBef>
            </a:pPr>
            <a:r>
              <a:rPr lang="en-US" altLang="en-US"/>
              <a:t>analyze table t1\G</a:t>
            </a:r>
          </a:p>
          <a:p>
            <a:pPr>
              <a:spcBef>
                <a:spcPct val="0"/>
              </a:spcBef>
            </a:pPr>
            <a:r>
              <a:rPr lang="en-US" altLang="en-US"/>
              <a:t>show table status like 't1'\G</a:t>
            </a:r>
          </a:p>
          <a:p>
            <a:pPr>
              <a:spcBef>
                <a:spcPct val="0"/>
              </a:spcBef>
            </a:pPr>
            <a:r>
              <a:rPr lang="en-US" altLang="en-US"/>
              <a:t>delete from t1 where mod(id,2) = 0; </a:t>
            </a:r>
          </a:p>
          <a:p>
            <a:pPr>
              <a:spcBef>
                <a:spcPct val="0"/>
              </a:spcBef>
            </a:pPr>
            <a:r>
              <a:rPr lang="en-US" altLang="en-US"/>
              <a:t>show table status like 't1'\G</a:t>
            </a:r>
          </a:p>
          <a:p>
            <a:pPr>
              <a:spcBef>
                <a:spcPct val="0"/>
              </a:spcBef>
            </a:pPr>
            <a:r>
              <a:rPr lang="en-US" altLang="en-US"/>
              <a:t>drop table if exists t1_defrag;</a:t>
            </a:r>
          </a:p>
          <a:p>
            <a:pPr>
              <a:spcBef>
                <a:spcPct val="0"/>
              </a:spcBef>
            </a:pPr>
            <a:r>
              <a:rPr lang="en-US" altLang="en-US"/>
              <a:t>create table t1_defrag like t1; </a:t>
            </a:r>
          </a:p>
          <a:p>
            <a:pPr>
              <a:spcBef>
                <a:spcPct val="0"/>
              </a:spcBef>
            </a:pPr>
            <a:r>
              <a:rPr lang="en-US" altLang="en-US"/>
              <a:t>insert into t1_defrag select * from t1 limit 20000;</a:t>
            </a:r>
          </a:p>
          <a:p>
            <a:pPr>
              <a:spcBef>
                <a:spcPct val="0"/>
              </a:spcBef>
            </a:pPr>
            <a:r>
              <a:rPr lang="en-US" altLang="en-US"/>
              <a:t>analyze table t1\G</a:t>
            </a:r>
          </a:p>
          <a:p>
            <a:pPr>
              <a:spcBef>
                <a:spcPct val="0"/>
              </a:spcBef>
            </a:pPr>
            <a:r>
              <a:rPr lang="en-US" altLang="en-US"/>
              <a:t>analyze table t1_defrag\G</a:t>
            </a:r>
          </a:p>
          <a:p>
            <a:pPr>
              <a:spcBef>
                <a:spcPct val="0"/>
              </a:spcBef>
            </a:pPr>
            <a:r>
              <a:rPr lang="en-US" altLang="en-US"/>
              <a:t>show table status like 't1'\G</a:t>
            </a:r>
          </a:p>
          <a:p>
            <a:pPr>
              <a:spcBef>
                <a:spcPct val="0"/>
              </a:spcBef>
            </a:pPr>
            <a:r>
              <a:rPr lang="en-US" altLang="en-US"/>
              <a:t>show table status like 't1_defrag'\G</a:t>
            </a:r>
          </a:p>
          <a:p>
            <a:pPr>
              <a:spcBef>
                <a:spcPct val="0"/>
              </a:spcBef>
            </a:pPr>
            <a:endParaRPr lang="en-US" altLang="en-US"/>
          </a:p>
          <a:p>
            <a:pPr>
              <a:spcBef>
                <a:spcPct val="0"/>
              </a:spcBef>
            </a:pPr>
            <a:endParaRPr lang="en-US" altLang="en-US"/>
          </a:p>
          <a:p>
            <a:pPr>
              <a:spcBef>
                <a:spcPct val="0"/>
              </a:spcBef>
            </a:pPr>
            <a:r>
              <a:rPr lang="en-US" altLang="en-US"/>
              <a:t>mysql&gt; show table status like 't1'\G</a:t>
            </a:r>
          </a:p>
          <a:p>
            <a:pPr>
              <a:spcBef>
                <a:spcPct val="0"/>
              </a:spcBef>
            </a:pPr>
            <a:r>
              <a:rPr lang="en-US" altLang="en-US"/>
              <a:t>*************************** 1. row ***************************</a:t>
            </a:r>
          </a:p>
          <a:p>
            <a:pPr>
              <a:spcBef>
                <a:spcPct val="0"/>
              </a:spcBef>
            </a:pPr>
            <a:r>
              <a:rPr lang="en-US" altLang="en-US"/>
              <a:t>           Name: t1</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544097</a:t>
            </a:r>
          </a:p>
          <a:p>
            <a:pPr>
              <a:spcBef>
                <a:spcPct val="0"/>
              </a:spcBef>
            </a:pPr>
            <a:r>
              <a:rPr lang="en-US" altLang="en-US"/>
              <a:t> Avg_row_length: 141</a:t>
            </a:r>
          </a:p>
          <a:p>
            <a:pPr>
              <a:spcBef>
                <a:spcPct val="0"/>
              </a:spcBef>
            </a:pPr>
            <a:r>
              <a:rPr lang="en-US" altLang="en-US"/>
              <a:t>    Data_length: 77168640</a:t>
            </a:r>
          </a:p>
          <a:p>
            <a:pPr>
              <a:spcBef>
                <a:spcPct val="0"/>
              </a:spcBef>
            </a:pPr>
            <a:r>
              <a:rPr lang="en-US" altLang="en-US"/>
              <a:t>Max_data_length: 0</a:t>
            </a:r>
          </a:p>
          <a:p>
            <a:pPr>
              <a:spcBef>
                <a:spcPct val="0"/>
              </a:spcBef>
            </a:pPr>
            <a:r>
              <a:rPr lang="en-US" altLang="en-US"/>
              <a:t>   Index_length: 37060608</a:t>
            </a:r>
          </a:p>
          <a:p>
            <a:pPr>
              <a:spcBef>
                <a:spcPct val="0"/>
              </a:spcBef>
            </a:pPr>
            <a:r>
              <a:rPr lang="en-US" altLang="en-US"/>
              <a:t>      Data_free: 6291456</a:t>
            </a:r>
          </a:p>
          <a:p>
            <a:pPr>
              <a:spcBef>
                <a:spcPct val="0"/>
              </a:spcBef>
            </a:pPr>
            <a:r>
              <a:rPr lang="en-US" altLang="en-US"/>
              <a:t> Auto_increment: 1114098</a:t>
            </a:r>
          </a:p>
          <a:p>
            <a:pPr>
              <a:spcBef>
                <a:spcPct val="0"/>
              </a:spcBef>
            </a:pPr>
            <a:r>
              <a:rPr lang="en-US" altLang="en-US"/>
              <a:t>    Create_time: 2013-09-30 15:15:14</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(0.25 sec)</a:t>
            </a:r>
          </a:p>
          <a:p>
            <a:pPr>
              <a:spcBef>
                <a:spcPct val="0"/>
              </a:spcBef>
            </a:pPr>
            <a:endParaRPr lang="en-US" altLang="en-US"/>
          </a:p>
          <a:p>
            <a:pPr>
              <a:spcBef>
                <a:spcPct val="0"/>
              </a:spcBef>
            </a:pPr>
            <a:r>
              <a:rPr lang="en-US" altLang="en-US"/>
              <a:t>mysql&gt; show table status like 't1_defrag'\G</a:t>
            </a:r>
          </a:p>
          <a:p>
            <a:pPr>
              <a:spcBef>
                <a:spcPct val="0"/>
              </a:spcBef>
            </a:pPr>
            <a:r>
              <a:rPr lang="en-US" altLang="en-US"/>
              <a:t>*************************** 1. row ***************************</a:t>
            </a:r>
          </a:p>
          <a:p>
            <a:pPr>
              <a:spcBef>
                <a:spcPct val="0"/>
              </a:spcBef>
            </a:pPr>
            <a:r>
              <a:rPr lang="en-US" altLang="en-US"/>
              <a:t>           Name: t1_defrag</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20072</a:t>
            </a:r>
          </a:p>
          <a:p>
            <a:pPr>
              <a:spcBef>
                <a:spcPct val="0"/>
              </a:spcBef>
            </a:pPr>
            <a:r>
              <a:rPr lang="en-US" altLang="en-US"/>
              <a:t> Avg_row_length: 79</a:t>
            </a:r>
          </a:p>
          <a:p>
            <a:pPr>
              <a:spcBef>
                <a:spcPct val="0"/>
              </a:spcBef>
            </a:pPr>
            <a:r>
              <a:rPr lang="en-US" altLang="en-US"/>
              <a:t>    Data_length: 1589248</a:t>
            </a:r>
          </a:p>
          <a:p>
            <a:pPr>
              <a:spcBef>
                <a:spcPct val="0"/>
              </a:spcBef>
            </a:pPr>
            <a:r>
              <a:rPr lang="en-US" altLang="en-US"/>
              <a:t>Max_data_length: 0</a:t>
            </a:r>
          </a:p>
          <a:p>
            <a:pPr>
              <a:spcBef>
                <a:spcPct val="0"/>
              </a:spcBef>
            </a:pPr>
            <a:r>
              <a:rPr lang="en-US" altLang="en-US"/>
              <a:t>   Index_length: 1589248</a:t>
            </a:r>
          </a:p>
          <a:p>
            <a:pPr>
              <a:spcBef>
                <a:spcPct val="0"/>
              </a:spcBef>
            </a:pPr>
            <a:r>
              <a:rPr lang="en-US" altLang="en-US"/>
              <a:t>      Data_free: 4194304</a:t>
            </a:r>
          </a:p>
          <a:p>
            <a:pPr>
              <a:spcBef>
                <a:spcPct val="0"/>
              </a:spcBef>
            </a:pPr>
            <a:r>
              <a:rPr lang="en-US" altLang="en-US"/>
              <a:t> Auto_increment: 40000</a:t>
            </a:r>
          </a:p>
          <a:p>
            <a:pPr>
              <a:spcBef>
                <a:spcPct val="0"/>
              </a:spcBef>
            </a:pPr>
            <a:r>
              <a:rPr lang="en-US" altLang="en-US"/>
              <a:t>    Create_time: 2013-09-30 15:16:05</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(0.04 sec)</a:t>
            </a:r>
          </a:p>
          <a:p>
            <a:pPr>
              <a:spcBef>
                <a:spcPct val="0"/>
              </a:spcBef>
            </a:pPr>
            <a:endParaRPr lang="en-US" altLang="en-US"/>
          </a:p>
          <a:p>
            <a:pPr>
              <a:spcBef>
                <a:spcPct val="0"/>
              </a:spcBef>
            </a:pPr>
            <a:r>
              <a:rPr lang="en-US" altLang="en-US"/>
              <a:t>-- random length case</a:t>
            </a:r>
          </a:p>
          <a:p>
            <a:pPr>
              <a:spcBef>
                <a:spcPct val="0"/>
              </a:spcBef>
            </a:pPr>
            <a:endParaRPr lang="en-US" altLang="en-US"/>
          </a:p>
          <a:p>
            <a:pPr>
              <a:spcBef>
                <a:spcPct val="0"/>
              </a:spcBef>
            </a:pPr>
            <a:r>
              <a:rPr lang="en-US" altLang="en-US"/>
              <a:t>drop database test_case2;</a:t>
            </a:r>
          </a:p>
          <a:p>
            <a:pPr>
              <a:spcBef>
                <a:spcPct val="0"/>
              </a:spcBef>
            </a:pPr>
            <a:r>
              <a:rPr lang="en-US" altLang="en-US"/>
              <a:t>create database test_case2;</a:t>
            </a:r>
          </a:p>
          <a:p>
            <a:pPr>
              <a:spcBef>
                <a:spcPct val="0"/>
              </a:spcBef>
            </a:pPr>
            <a:r>
              <a:rPr lang="en-US" altLang="en-US"/>
              <a:t>use test_case2;</a:t>
            </a:r>
          </a:p>
          <a:p>
            <a:pPr>
              <a:spcBef>
                <a:spcPct val="0"/>
              </a:spcBef>
            </a:pPr>
            <a:r>
              <a:rPr lang="en-US" altLang="en-US"/>
              <a:t>set global query_cache_size = 0;</a:t>
            </a:r>
          </a:p>
          <a:p>
            <a:pPr>
              <a:spcBef>
                <a:spcPct val="0"/>
              </a:spcBef>
            </a:pPr>
            <a:r>
              <a:rPr lang="en-US" altLang="en-US"/>
              <a:t>set global innodb_flush_log_at_trx_commit = 2;</a:t>
            </a:r>
          </a:p>
          <a:p>
            <a:pPr>
              <a:spcBef>
                <a:spcPct val="0"/>
              </a:spcBef>
            </a:pPr>
            <a:r>
              <a:rPr lang="en-US" altLang="en-US"/>
              <a:t>drop table if exists t1;</a:t>
            </a:r>
          </a:p>
          <a:p>
            <a:pPr>
              <a:spcBef>
                <a:spcPct val="0"/>
              </a:spcBef>
            </a:pPr>
            <a:r>
              <a:rPr lang="en-US" altLang="en-US"/>
              <a:t>create table t1(</a:t>
            </a:r>
          </a:p>
          <a:p>
            <a:pPr>
              <a:spcBef>
                <a:spcPct val="0"/>
              </a:spcBef>
            </a:pPr>
            <a:r>
              <a:rPr lang="en-US" altLang="en-US"/>
              <a:t>id int primary key auto_increment,</a:t>
            </a:r>
          </a:p>
          <a:p>
            <a:pPr>
              <a:spcBef>
                <a:spcPct val="0"/>
              </a:spcBef>
            </a:pPr>
            <a:r>
              <a:rPr lang="en-US" altLang="en-US"/>
              <a:t>k  varchar(50),</a:t>
            </a:r>
          </a:p>
          <a:p>
            <a:pPr>
              <a:spcBef>
                <a:spcPct val="0"/>
              </a:spcBef>
            </a:pPr>
            <a:r>
              <a:rPr lang="en-US" altLang="en-US"/>
              <a:t>value varchar(1000), unique key(k)) engine=InnoDB;</a:t>
            </a:r>
          </a:p>
          <a:p>
            <a:pPr>
              <a:spcBef>
                <a:spcPct val="0"/>
              </a:spcBef>
            </a:pPr>
            <a:r>
              <a:rPr lang="en-US" altLang="en-US"/>
              <a:t>set @t1 =(select now());</a:t>
            </a:r>
          </a:p>
          <a:p>
            <a:pPr>
              <a:spcBef>
                <a:spcPct val="0"/>
              </a:spcBef>
            </a:pPr>
            <a:r>
              <a:rPr lang="en-US" altLang="en-US"/>
              <a:t>set @i := 1;</a:t>
            </a:r>
          </a:p>
          <a:p>
            <a:pPr>
              <a:spcBef>
                <a:spcPct val="0"/>
              </a:spcBef>
            </a:pPr>
            <a:r>
              <a:rPr lang="en-US" altLang="en-US"/>
              <a:t>insert into t1(k,value) values(@i:=@i+1,repeat('a',rand()*1000)); </a:t>
            </a:r>
          </a:p>
          <a:p>
            <a:pPr>
              <a:spcBef>
                <a:spcPct val="0"/>
              </a:spcBef>
            </a:pPr>
            <a:r>
              <a:rPr lang="en-US" altLang="en-US"/>
              <a:t>insert into t1(k,value) values(@i:=@i+1,repeat('a',rand()*1000)); </a:t>
            </a:r>
          </a:p>
          <a:p>
            <a:pPr>
              <a:spcBef>
                <a:spcPct val="0"/>
              </a:spcBef>
            </a:pPr>
            <a:r>
              <a:rPr lang="en-US" altLang="en-US"/>
              <a:t>replace into t1(k,value) select @i:=@i+1,repeat('a',rand()*1000) from t1 t1, t1 t2, t1 t3, t1 t4, t1 t5, t1 t6, t1 t7, t1 t8, t1 t9, t1 t10, t1 t11, t1 t12, t1 t13, t1 t14, t1 t15, t1 t16, t1 t17,</a:t>
            </a:r>
          </a:p>
          <a:p>
            <a:pPr>
              <a:spcBef>
                <a:spcPct val="0"/>
              </a:spcBef>
            </a:pPr>
            <a:r>
              <a:rPr lang="en-US" altLang="en-US"/>
              <a:t>t1 t18, t1 t19, t1 t20;</a:t>
            </a:r>
          </a:p>
          <a:p>
            <a:pPr>
              <a:spcBef>
                <a:spcPct val="0"/>
              </a:spcBef>
            </a:pPr>
            <a:r>
              <a:rPr lang="en-US" altLang="en-US"/>
              <a:t>set @t2 =(select now());</a:t>
            </a:r>
          </a:p>
          <a:p>
            <a:pPr>
              <a:spcBef>
                <a:spcPct val="0"/>
              </a:spcBef>
            </a:pPr>
            <a:r>
              <a:rPr lang="en-US" altLang="en-US"/>
              <a:t>select @@version,timediff(@t2,@t1) duration;</a:t>
            </a:r>
          </a:p>
          <a:p>
            <a:pPr>
              <a:spcBef>
                <a:spcPct val="0"/>
              </a:spcBef>
            </a:pPr>
            <a:endParaRPr lang="en-US" altLang="en-US"/>
          </a:p>
          <a:p>
            <a:pPr>
              <a:spcBef>
                <a:spcPct val="0"/>
              </a:spcBef>
            </a:pPr>
            <a:r>
              <a:rPr lang="en-US" altLang="en-US"/>
              <a:t>analyze table t1\G</a:t>
            </a:r>
          </a:p>
          <a:p>
            <a:pPr>
              <a:spcBef>
                <a:spcPct val="0"/>
              </a:spcBef>
            </a:pPr>
            <a:r>
              <a:rPr lang="en-US" altLang="en-US"/>
              <a:t>show table status like 't1'\G</a:t>
            </a:r>
          </a:p>
          <a:p>
            <a:pPr>
              <a:spcBef>
                <a:spcPct val="0"/>
              </a:spcBef>
            </a:pPr>
            <a:r>
              <a:rPr lang="en-US" altLang="en-US"/>
              <a:t>delete from t1 where mod(id,2) = 0; </a:t>
            </a:r>
          </a:p>
          <a:p>
            <a:pPr>
              <a:spcBef>
                <a:spcPct val="0"/>
              </a:spcBef>
            </a:pPr>
            <a:r>
              <a:rPr lang="en-US" altLang="en-US"/>
              <a:t>show table status like 't1'\G</a:t>
            </a:r>
          </a:p>
          <a:p>
            <a:pPr>
              <a:spcBef>
                <a:spcPct val="0"/>
              </a:spcBef>
            </a:pPr>
            <a:r>
              <a:rPr lang="en-US" altLang="en-US"/>
              <a:t>drop table if exists t1_defrag;</a:t>
            </a:r>
          </a:p>
          <a:p>
            <a:pPr>
              <a:spcBef>
                <a:spcPct val="0"/>
              </a:spcBef>
            </a:pPr>
            <a:r>
              <a:rPr lang="en-US" altLang="en-US"/>
              <a:t>create table t1_defrag like t1; </a:t>
            </a:r>
          </a:p>
          <a:p>
            <a:pPr>
              <a:spcBef>
                <a:spcPct val="0"/>
              </a:spcBef>
            </a:pPr>
            <a:r>
              <a:rPr lang="en-US" altLang="en-US"/>
              <a:t>insert into t1_defrag select * from t1 limit 20000;</a:t>
            </a:r>
          </a:p>
          <a:p>
            <a:pPr>
              <a:spcBef>
                <a:spcPct val="0"/>
              </a:spcBef>
            </a:pPr>
            <a:r>
              <a:rPr lang="en-US" altLang="en-US"/>
              <a:t>analyze table t1\G</a:t>
            </a:r>
          </a:p>
          <a:p>
            <a:pPr>
              <a:spcBef>
                <a:spcPct val="0"/>
              </a:spcBef>
            </a:pPr>
            <a:r>
              <a:rPr lang="en-US" altLang="en-US"/>
              <a:t>analyze table t1_defrag\G</a:t>
            </a:r>
          </a:p>
          <a:p>
            <a:pPr>
              <a:spcBef>
                <a:spcPct val="0"/>
              </a:spcBef>
            </a:pPr>
            <a:r>
              <a:rPr lang="en-US" altLang="en-US"/>
              <a:t>show table status like 't1'\G</a:t>
            </a:r>
          </a:p>
          <a:p>
            <a:pPr>
              <a:spcBef>
                <a:spcPct val="0"/>
              </a:spcBef>
            </a:pPr>
            <a:r>
              <a:rPr lang="en-US" altLang="en-US"/>
              <a:t>show table status like 't1_defrag'\G</a:t>
            </a:r>
          </a:p>
          <a:p>
            <a:pPr>
              <a:spcBef>
                <a:spcPct val="0"/>
              </a:spcBef>
            </a:pPr>
            <a:endParaRPr lang="en-US" altLang="en-US"/>
          </a:p>
          <a:p>
            <a:pPr>
              <a:spcBef>
                <a:spcPct val="0"/>
              </a:spcBef>
            </a:pPr>
            <a:r>
              <a:rPr lang="en-US" altLang="en-US"/>
              <a:t>mysql&gt; show table status like 't1'\G</a:t>
            </a:r>
          </a:p>
          <a:p>
            <a:pPr>
              <a:spcBef>
                <a:spcPct val="0"/>
              </a:spcBef>
            </a:pPr>
            <a:r>
              <a:rPr lang="en-US" altLang="en-US"/>
              <a:t>*************************** 1. row ***************************</a:t>
            </a:r>
          </a:p>
          <a:p>
            <a:pPr>
              <a:spcBef>
                <a:spcPct val="0"/>
              </a:spcBef>
            </a:pPr>
            <a:r>
              <a:rPr lang="en-US" altLang="en-US"/>
              <a:t>           Name: t1</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476676</a:t>
            </a:r>
          </a:p>
          <a:p>
            <a:pPr>
              <a:spcBef>
                <a:spcPct val="0"/>
              </a:spcBef>
            </a:pPr>
            <a:r>
              <a:rPr lang="en-US" altLang="en-US"/>
              <a:t> Avg_row_length: 1293</a:t>
            </a:r>
          </a:p>
          <a:p>
            <a:pPr>
              <a:spcBef>
                <a:spcPct val="0"/>
              </a:spcBef>
            </a:pPr>
            <a:r>
              <a:rPr lang="en-US" altLang="en-US"/>
              <a:t>    Data_length: 616562688</a:t>
            </a:r>
          </a:p>
          <a:p>
            <a:pPr>
              <a:spcBef>
                <a:spcPct val="0"/>
              </a:spcBef>
            </a:pPr>
            <a:r>
              <a:rPr lang="en-US" altLang="en-US"/>
              <a:t>Max_data_length: 0</a:t>
            </a:r>
          </a:p>
          <a:p>
            <a:pPr>
              <a:spcBef>
                <a:spcPct val="0"/>
              </a:spcBef>
            </a:pPr>
            <a:r>
              <a:rPr lang="en-US" altLang="en-US"/>
              <a:t>   Index_length: 37257216</a:t>
            </a:r>
          </a:p>
          <a:p>
            <a:pPr>
              <a:spcBef>
                <a:spcPct val="0"/>
              </a:spcBef>
            </a:pPr>
            <a:r>
              <a:rPr lang="en-US" altLang="en-US"/>
              <a:t>      Data_free: 5242880</a:t>
            </a:r>
          </a:p>
          <a:p>
            <a:pPr>
              <a:spcBef>
                <a:spcPct val="0"/>
              </a:spcBef>
            </a:pPr>
            <a:r>
              <a:rPr lang="en-US" altLang="en-US"/>
              <a:t> Auto_increment: 1114098</a:t>
            </a:r>
          </a:p>
          <a:p>
            <a:pPr>
              <a:spcBef>
                <a:spcPct val="0"/>
              </a:spcBef>
            </a:pPr>
            <a:r>
              <a:rPr lang="en-US" altLang="en-US"/>
              <a:t>    Create_time: 2013-09-30 15:19:01</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(0.01 sec)</a:t>
            </a:r>
          </a:p>
          <a:p>
            <a:pPr>
              <a:spcBef>
                <a:spcPct val="0"/>
              </a:spcBef>
            </a:pPr>
            <a:endParaRPr lang="en-US" altLang="en-US"/>
          </a:p>
          <a:p>
            <a:pPr>
              <a:spcBef>
                <a:spcPct val="0"/>
              </a:spcBef>
            </a:pPr>
            <a:r>
              <a:rPr lang="en-US" altLang="en-US"/>
              <a:t>mysql&gt; show table status like 't1_defrag'\G</a:t>
            </a:r>
          </a:p>
          <a:p>
            <a:pPr>
              <a:spcBef>
                <a:spcPct val="0"/>
              </a:spcBef>
            </a:pPr>
            <a:r>
              <a:rPr lang="en-US" altLang="en-US"/>
              <a:t>*************************** 1. row ***************************</a:t>
            </a:r>
          </a:p>
          <a:p>
            <a:pPr>
              <a:spcBef>
                <a:spcPct val="0"/>
              </a:spcBef>
            </a:pPr>
            <a:r>
              <a:rPr lang="en-US" altLang="en-US"/>
              <a:t>           Name: t1_defrag</a:t>
            </a:r>
          </a:p>
          <a:p>
            <a:pPr>
              <a:spcBef>
                <a:spcPct val="0"/>
              </a:spcBef>
            </a:pPr>
            <a:r>
              <a:rPr lang="en-US" altLang="en-US"/>
              <a:t>         Engine: InnoDB</a:t>
            </a:r>
          </a:p>
          <a:p>
            <a:pPr>
              <a:spcBef>
                <a:spcPct val="0"/>
              </a:spcBef>
            </a:pPr>
            <a:r>
              <a:rPr lang="en-US" altLang="en-US"/>
              <a:t>        Version: 10</a:t>
            </a:r>
          </a:p>
          <a:p>
            <a:pPr>
              <a:spcBef>
                <a:spcPct val="0"/>
              </a:spcBef>
            </a:pPr>
            <a:r>
              <a:rPr lang="en-US" altLang="en-US"/>
              <a:t>     Row_format: Compact</a:t>
            </a:r>
          </a:p>
          <a:p>
            <a:pPr>
              <a:spcBef>
                <a:spcPct val="0"/>
              </a:spcBef>
            </a:pPr>
            <a:r>
              <a:rPr lang="en-US" altLang="en-US"/>
              <a:t>           Rows: 19773</a:t>
            </a:r>
          </a:p>
          <a:p>
            <a:pPr>
              <a:spcBef>
                <a:spcPct val="0"/>
              </a:spcBef>
            </a:pPr>
            <a:r>
              <a:rPr lang="en-US" altLang="en-US"/>
              <a:t> Avg_row_length: 610</a:t>
            </a:r>
          </a:p>
          <a:p>
            <a:pPr>
              <a:spcBef>
                <a:spcPct val="0"/>
              </a:spcBef>
            </a:pPr>
            <a:r>
              <a:rPr lang="en-US" altLang="en-US"/>
              <a:t>    Data_length: 12075008</a:t>
            </a:r>
          </a:p>
          <a:p>
            <a:pPr>
              <a:spcBef>
                <a:spcPct val="0"/>
              </a:spcBef>
            </a:pPr>
            <a:r>
              <a:rPr lang="en-US" altLang="en-US"/>
              <a:t>Max_data_length: 0</a:t>
            </a:r>
          </a:p>
          <a:p>
            <a:pPr>
              <a:spcBef>
                <a:spcPct val="0"/>
              </a:spcBef>
            </a:pPr>
            <a:r>
              <a:rPr lang="en-US" altLang="en-US"/>
              <a:t>   Index_length: 1589248</a:t>
            </a:r>
          </a:p>
          <a:p>
            <a:pPr>
              <a:spcBef>
                <a:spcPct val="0"/>
              </a:spcBef>
            </a:pPr>
            <a:r>
              <a:rPr lang="en-US" altLang="en-US"/>
              <a:t>      Data_free: 4194304</a:t>
            </a:r>
          </a:p>
          <a:p>
            <a:pPr>
              <a:spcBef>
                <a:spcPct val="0"/>
              </a:spcBef>
            </a:pPr>
            <a:r>
              <a:rPr lang="en-US" altLang="en-US"/>
              <a:t> Auto_increment: 40000</a:t>
            </a:r>
          </a:p>
          <a:p>
            <a:pPr>
              <a:spcBef>
                <a:spcPct val="0"/>
              </a:spcBef>
            </a:pPr>
            <a:r>
              <a:rPr lang="en-US" altLang="en-US"/>
              <a:t>    Create_time: 2013-09-30 15:23:38</a:t>
            </a:r>
          </a:p>
          <a:p>
            <a:pPr>
              <a:spcBef>
                <a:spcPct val="0"/>
              </a:spcBef>
            </a:pPr>
            <a:r>
              <a:rPr lang="en-US" altLang="en-US"/>
              <a:t>    Update_time: NULL</a:t>
            </a:r>
          </a:p>
          <a:p>
            <a:pPr>
              <a:spcBef>
                <a:spcPct val="0"/>
              </a:spcBef>
            </a:pPr>
            <a:r>
              <a:rPr lang="en-US" altLang="en-US"/>
              <a:t>     Check_time: NULL</a:t>
            </a:r>
          </a:p>
          <a:p>
            <a:pPr>
              <a:spcBef>
                <a:spcPct val="0"/>
              </a:spcBef>
            </a:pPr>
            <a:r>
              <a:rPr lang="en-US" altLang="en-US"/>
              <a:t>      Collation: latin1_swedish_ci</a:t>
            </a:r>
          </a:p>
          <a:p>
            <a:pPr>
              <a:spcBef>
                <a:spcPct val="0"/>
              </a:spcBef>
            </a:pPr>
            <a:r>
              <a:rPr lang="en-US" altLang="en-US"/>
              <a:t>       Checksum: NULL</a:t>
            </a:r>
          </a:p>
          <a:p>
            <a:pPr>
              <a:spcBef>
                <a:spcPct val="0"/>
              </a:spcBef>
            </a:pPr>
            <a:r>
              <a:rPr lang="en-US" altLang="en-US"/>
              <a:t> Create_options:</a:t>
            </a:r>
          </a:p>
          <a:p>
            <a:pPr>
              <a:spcBef>
                <a:spcPct val="0"/>
              </a:spcBef>
            </a:pPr>
            <a:r>
              <a:rPr lang="en-US" altLang="en-US"/>
              <a:t>        Comment:</a:t>
            </a:r>
          </a:p>
          <a:p>
            <a:pPr>
              <a:spcBef>
                <a:spcPct val="0"/>
              </a:spcBef>
            </a:pPr>
            <a:r>
              <a:rPr lang="en-US" altLang="en-US"/>
              <a:t>1 row in set (0.01 sec)</a:t>
            </a:r>
          </a:p>
          <a:p>
            <a:pPr>
              <a:spcBef>
                <a:spcPct val="0"/>
              </a:spcBef>
            </a:pPr>
            <a:endParaRPr lang="en-US" altLang="en-US"/>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4AC8798-1292-4BEE-B65D-667309822818}" type="slidenum">
              <a:rPr lang="en-US" altLang="en-US"/>
              <a:pPr/>
              <a:t>80</a:t>
            </a:fld>
            <a:endParaRPr lang="en-US" altLang="en-US"/>
          </a:p>
        </p:txBody>
      </p:sp>
    </p:spTree>
    <p:extLst>
      <p:ext uri="{BB962C8B-B14F-4D97-AF65-F5344CB8AC3E}">
        <p14:creationId xmlns:p14="http://schemas.microsoft.com/office/powerpoint/2010/main" val="1080210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Always test before going live</a:t>
            </a:r>
            <a:endParaRPr lang="en-US" altLang="en-US"/>
          </a:p>
        </p:txBody>
      </p:sp>
      <p:sp>
        <p:nvSpPr>
          <p:cNvPr id="154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D4101F7-6070-4EAF-ADDC-495DC9B6417D}" type="slidenum">
              <a:rPr lang="en-US" altLang="en-US"/>
              <a:pPr/>
              <a:t>81</a:t>
            </a:fld>
            <a:endParaRPr lang="en-US" altLang="en-US"/>
          </a:p>
        </p:txBody>
      </p:sp>
    </p:spTree>
    <p:extLst>
      <p:ext uri="{BB962C8B-B14F-4D97-AF65-F5344CB8AC3E}">
        <p14:creationId xmlns:p14="http://schemas.microsoft.com/office/powerpoint/2010/main" val="41758837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My Oracle Support http://support.oracle.com</a:t>
            </a:r>
          </a:p>
          <a:p>
            <a:pPr>
              <a:spcBef>
                <a:spcPct val="0"/>
              </a:spcBef>
            </a:pPr>
            <a:endParaRPr lang="en-US" altLang="en-US"/>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8154E31-75A6-4699-906B-E1595C4A7074}" type="slidenum">
              <a:rPr lang="en-US" altLang="en-US"/>
              <a:pPr/>
              <a:t>82</a:t>
            </a:fld>
            <a:endParaRPr lang="en-US" altLang="en-US"/>
          </a:p>
        </p:txBody>
      </p:sp>
    </p:spTree>
    <p:extLst>
      <p:ext uri="{BB962C8B-B14F-4D97-AF65-F5344CB8AC3E}">
        <p14:creationId xmlns:p14="http://schemas.microsoft.com/office/powerpoint/2010/main" val="1769874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a:t>The InnoDB redo logs are cached in the the filesystem cache for best performance, provided there is enough RAM available.</a:t>
            </a:r>
            <a:endParaRPr lang="en-US"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FE42741-A785-4612-B15B-843731D7B837}" type="slidenum">
              <a:rPr lang="en-US" altLang="en-US"/>
              <a:pPr/>
              <a:t>29</a:t>
            </a:fld>
            <a:endParaRPr lang="en-US" altLang="en-US"/>
          </a:p>
        </p:txBody>
      </p:sp>
    </p:spTree>
    <p:extLst>
      <p:ext uri="{BB962C8B-B14F-4D97-AF65-F5344CB8AC3E}">
        <p14:creationId xmlns:p14="http://schemas.microsoft.com/office/powerpoint/2010/main" val="51741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9DB88B24-F48A-4C0C-8D98-1CA98764CCC8}" type="slidenum">
              <a:rPr lang="en-US" altLang="en-US"/>
              <a:pPr/>
              <a:t>30</a:t>
            </a:fld>
            <a:endParaRPr lang="en-US" altLang="en-US"/>
          </a:p>
        </p:txBody>
      </p:sp>
      <p:sp>
        <p:nvSpPr>
          <p:cNvPr id="4608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082" name="Rectangle 2"/>
          <p:cNvSpPr txBox="1">
            <a:spLocks noGrp="1" noChangeArrowheads="1"/>
          </p:cNvSpPr>
          <p:nvPr>
            <p:ph type="body"/>
          </p:nvPr>
        </p:nvSpPr>
        <p:spPr bwMode="auto">
          <a:xfrm>
            <a:off x="914400" y="4343400"/>
            <a:ext cx="50260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94049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B8CDDEB-243A-4350-A952-89FEFBE74075}" type="slidenum">
              <a:rPr lang="en-US" altLang="en-US"/>
              <a:pPr/>
              <a:t>31</a:t>
            </a:fld>
            <a:endParaRPr lang="en-US" altLang="en-US"/>
          </a:p>
        </p:txBody>
      </p:sp>
    </p:spTree>
    <p:extLst>
      <p:ext uri="{BB962C8B-B14F-4D97-AF65-F5344CB8AC3E}">
        <p14:creationId xmlns:p14="http://schemas.microsoft.com/office/powerpoint/2010/main" val="405553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76D02F6-CFBD-4006-9EDF-31C1F14DC248}" type="slidenum">
              <a:rPr lang="en-US" altLang="en-US"/>
              <a:pPr/>
              <a:t>32</a:t>
            </a:fld>
            <a:endParaRPr lang="en-US" altLang="en-US"/>
          </a:p>
        </p:txBody>
      </p:sp>
    </p:spTree>
    <p:extLst>
      <p:ext uri="{BB962C8B-B14F-4D97-AF65-F5344CB8AC3E}">
        <p14:creationId xmlns:p14="http://schemas.microsoft.com/office/powerpoint/2010/main" val="2841559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1072463" y="327385"/>
            <a:ext cx="10972781" cy="1025071"/>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1072463" y="202946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1072463" y="1372308"/>
            <a:ext cx="10972800" cy="406400"/>
          </a:xfrm>
        </p:spPr>
        <p:txBody>
          <a:bodyPr>
            <a:noAutofit/>
          </a:bodyPr>
          <a:lstStyle>
            <a:lvl1pPr marL="0" indent="0">
              <a:spcAft>
                <a:spcPts val="0"/>
              </a:spcAft>
              <a:buFontTx/>
              <a:buNone/>
              <a:defRPr sz="2667">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Tree>
    <p:extLst>
      <p:ext uri="{BB962C8B-B14F-4D97-AF65-F5344CB8AC3E}">
        <p14:creationId xmlns:p14="http://schemas.microsoft.com/office/powerpoint/2010/main" val="303774666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4229100" y="1490133"/>
            <a:ext cx="35984" cy="4207933"/>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45708" tIns="22853" rIns="45708" bIns="22853" anchor="ctr"/>
          <a:lstStyle/>
          <a:p>
            <a:pPr fontAlgn="auto">
              <a:spcBef>
                <a:spcPts val="0"/>
              </a:spcBef>
              <a:spcAft>
                <a:spcPts val="0"/>
              </a:spcAft>
              <a:defRPr/>
            </a:pPr>
            <a:endParaRPr lang="en-US" sz="2400" dirty="0">
              <a:latin typeface="+mn-lt"/>
              <a:cs typeface="+mn-cs"/>
            </a:endParaRPr>
          </a:p>
        </p:txBody>
      </p:sp>
      <p:sp>
        <p:nvSpPr>
          <p:cNvPr id="12" name="Text Placeholder 22"/>
          <p:cNvSpPr>
            <a:spLocks noGrp="1"/>
          </p:cNvSpPr>
          <p:nvPr>
            <p:ph type="body" sz="quarter" idx="16"/>
          </p:nvPr>
        </p:nvSpPr>
        <p:spPr>
          <a:xfrm>
            <a:off x="609602" y="1501423"/>
            <a:ext cx="3476541" cy="4199467"/>
          </a:xfrm>
          <a:noFill/>
        </p:spPr>
        <p:txBody>
          <a:bodyPr anchor="ctr">
            <a:noAutofit/>
          </a:bodyPr>
          <a:lstStyle>
            <a:lvl1pPr marL="0" marR="0" indent="0" algn="l" defTabSz="304792" rtl="0" eaLnBrk="1" fontAlgn="auto" latinLnBrk="0" hangingPunct="1">
              <a:lnSpc>
                <a:spcPct val="100000"/>
              </a:lnSpc>
              <a:spcBef>
                <a:spcPts val="0"/>
              </a:spcBef>
              <a:spcAft>
                <a:spcPts val="800"/>
              </a:spcAft>
              <a:buClr>
                <a:srgbClr val="FF0000"/>
              </a:buClr>
              <a:buSzPct val="85000"/>
              <a:buFont typeface="Arial" pitchFamily="34" charset="0"/>
              <a:buNone/>
              <a:tabLst/>
              <a:defRPr sz="2400" b="0" cap="none" baseline="0">
                <a:solidFill>
                  <a:schemeClr val="tx1"/>
                </a:solidFill>
              </a:defRPr>
            </a:lvl1pPr>
            <a:lvl2pPr marL="226478" indent="-226478">
              <a:buClr>
                <a:schemeClr val="accent1"/>
              </a:buClr>
              <a:buFont typeface="Wingdings" charset="2"/>
              <a:buChar char="§"/>
              <a:defRPr sz="2133"/>
            </a:lvl2pPr>
          </a:lstStyle>
          <a:p>
            <a:pPr lvl="0"/>
            <a:r>
              <a:rPr lang="en-US"/>
              <a:t>Click to edit Master text styles</a:t>
            </a:r>
          </a:p>
          <a:p>
            <a:pPr lvl="1"/>
            <a:r>
              <a:rPr lang="en-US"/>
              <a:t>Second level</a:t>
            </a:r>
          </a:p>
        </p:txBody>
      </p:sp>
      <p:sp>
        <p:nvSpPr>
          <p:cNvPr id="3" name="Chart Placeholder 2"/>
          <p:cNvSpPr>
            <a:spLocks noGrp="1"/>
          </p:cNvSpPr>
          <p:nvPr>
            <p:ph type="chart" sz="quarter" idx="17"/>
          </p:nvPr>
        </p:nvSpPr>
        <p:spPr>
          <a:xfrm>
            <a:off x="4643968" y="1498601"/>
            <a:ext cx="6982080" cy="4202289"/>
          </a:xfrm>
        </p:spPr>
        <p:txBody>
          <a:bodyPr rtlCol="0" anchor="ctr" anchorCtr="1">
            <a:noAutofit/>
          </a:bodyPr>
          <a:lstStyle>
            <a:lvl1pPr marL="80431"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1072463" y="327384"/>
            <a:ext cx="10972781" cy="1027283"/>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00900508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1072463" y="327385"/>
            <a:ext cx="10972781" cy="541860"/>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1072463" y="202946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1072463" y="864288"/>
            <a:ext cx="10972800" cy="406400"/>
          </a:xfrm>
        </p:spPr>
        <p:txBody>
          <a:bodyPr>
            <a:noAutofit/>
          </a:bodyPr>
          <a:lstStyle>
            <a:lvl1pPr marL="0" indent="0">
              <a:spcAft>
                <a:spcPts val="0"/>
              </a:spcAft>
              <a:buFontTx/>
              <a:buNone/>
              <a:defRPr sz="2667">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Tree>
    <p:extLst>
      <p:ext uri="{BB962C8B-B14F-4D97-AF65-F5344CB8AC3E}">
        <p14:creationId xmlns:p14="http://schemas.microsoft.com/office/powerpoint/2010/main" val="383307992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MarkLeith/dbahelper/archive/master.zip"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solidFill>
                  <a:srgbClr val="CD0000"/>
                </a:solidFill>
              </a:rPr>
              <a:t>INFO 6210 </a:t>
            </a:r>
            <a:br>
              <a:rPr lang="en-US" dirty="0">
                <a:solidFill>
                  <a:srgbClr val="CD0000"/>
                </a:solidFill>
              </a:rPr>
            </a:br>
            <a:r>
              <a:rPr lang="en-US" dirty="0">
                <a:solidFill>
                  <a:srgbClr val="CD0000"/>
                </a:solidFill>
              </a:rPr>
              <a:t>Data Management and Database Design</a:t>
            </a:r>
            <a:endParaRPr lang="en-US" dirty="0"/>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ea typeface="ＭＳ Ｐゴシック" panose="020B0600070205080204" pitchFamily="34" charset="-128"/>
              </a:rPr>
              <a:t>SQL Optimization</a:t>
            </a: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Grp="1" noChangeArrowheads="1"/>
          </p:cNvSpPr>
          <p:nvPr>
            <p:ph type="title"/>
          </p:nvPr>
        </p:nvSpPr>
        <p:spPr/>
        <p:txBody>
          <a:bodyPr vert="horz" lIns="91440" tIns="45720" rIns="81279" bIns="45720" rtlCol="0" anchor="ctr">
            <a:normAutofit/>
          </a:bodyPr>
          <a:lstStyle/>
          <a:p>
            <a:pPr eaLnBrk="1" hangingPunct="1"/>
            <a:r>
              <a:rPr lang="en-US" altLang="en-US" sz="4000" dirty="0">
                <a:solidFill>
                  <a:srgbClr val="CD0000"/>
                </a:solidFill>
              </a:rPr>
              <a:t>MySQL Configuration</a:t>
            </a:r>
          </a:p>
        </p:txBody>
      </p:sp>
      <p:sp>
        <p:nvSpPr>
          <p:cNvPr id="96259" name="Rectangle 2"/>
          <p:cNvSpPr>
            <a:spLocks noGrp="1" noChangeArrowheads="1"/>
          </p:cNvSpPr>
          <p:nvPr>
            <p:ph type="body" idx="1"/>
          </p:nvPr>
        </p:nvSpPr>
        <p:spPr/>
        <p:txBody>
          <a:bodyPr vert="horz" lIns="91440" tIns="45720" rIns="182880" bIns="45720" rtlCol="0">
            <a:normAutofit/>
          </a:bodyPr>
          <a:lstStyle/>
          <a:p>
            <a:pPr eaLnBrk="1" hangingPunct="1"/>
            <a:endParaRPr lang="en-US" altLang="en-US" dirty="0">
              <a:latin typeface="+mj-lt"/>
            </a:endParaRPr>
          </a:p>
          <a:p>
            <a:pPr eaLnBrk="1" hangingPunct="1"/>
            <a:r>
              <a:rPr lang="en-US" altLang="en-US" dirty="0">
                <a:latin typeface="+mj-lt"/>
              </a:rPr>
              <a:t>Number of connections per second, number of threads created per second, max number of connections</a:t>
            </a:r>
          </a:p>
          <a:p>
            <a:pPr eaLnBrk="1" hangingPunct="1"/>
            <a:r>
              <a:rPr lang="en-US" altLang="en-US" dirty="0">
                <a:latin typeface="+mj-lt"/>
              </a:rPr>
              <a:t>Thread concurrency</a:t>
            </a:r>
          </a:p>
          <a:p>
            <a:pPr eaLnBrk="1" hangingPunct="1"/>
            <a:r>
              <a:rPr lang="en-US" altLang="en-US" dirty="0">
                <a:latin typeface="+mj-lt"/>
              </a:rPr>
              <a:t>Thread memory allocation</a:t>
            </a:r>
          </a:p>
          <a:p>
            <a:pPr eaLnBrk="1" hangingPunct="1"/>
            <a:r>
              <a:rPr lang="en-US" altLang="en-US" dirty="0">
                <a:latin typeface="+mj-lt"/>
              </a:rPr>
              <a:t>Long query time</a:t>
            </a:r>
          </a:p>
        </p:txBody>
      </p:sp>
    </p:spTree>
    <p:extLst>
      <p:ext uri="{BB962C8B-B14F-4D97-AF65-F5344CB8AC3E}">
        <p14:creationId xmlns:p14="http://schemas.microsoft.com/office/powerpoint/2010/main" val="218299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ChangeArrowheads="1"/>
          </p:cNvSpPr>
          <p:nvPr>
            <p:ph type="title"/>
          </p:nvPr>
        </p:nvSpPr>
        <p:spPr>
          <a:xfrm>
            <a:off x="623887" y="336550"/>
            <a:ext cx="10515600" cy="1325563"/>
          </a:xfrm>
        </p:spPr>
        <p:txBody>
          <a:bodyPr vert="horz" lIns="91440" tIns="45720" rIns="81279" bIns="45720" rtlCol="0" anchor="ctr">
            <a:normAutofit/>
          </a:bodyPr>
          <a:lstStyle/>
          <a:p>
            <a:pPr eaLnBrk="1" hangingPunct="1"/>
            <a:r>
              <a:rPr lang="en-US" altLang="en-US" sz="4000" dirty="0">
                <a:solidFill>
                  <a:srgbClr val="CD0000"/>
                </a:solidFill>
              </a:rPr>
              <a:t>MySQL Query Handling</a:t>
            </a:r>
          </a:p>
        </p:txBody>
      </p:sp>
      <p:sp>
        <p:nvSpPr>
          <p:cNvPr id="97283" name="Rectangle 2"/>
          <p:cNvSpPr>
            <a:spLocks noGrp="1" noChangeArrowheads="1"/>
          </p:cNvSpPr>
          <p:nvPr>
            <p:ph type="body" idx="1"/>
          </p:nvPr>
        </p:nvSpPr>
        <p:spPr/>
        <p:txBody>
          <a:bodyPr vert="horz" lIns="91440" tIns="45720" rIns="182880" bIns="45720" rtlCol="0">
            <a:normAutofit/>
          </a:bodyPr>
          <a:lstStyle/>
          <a:p>
            <a:pPr eaLnBrk="1" hangingPunct="1"/>
            <a:r>
              <a:rPr lang="en-US" altLang="en-US" dirty="0">
                <a:latin typeface="+mj-lt"/>
              </a:rPr>
              <a:t>Use EXPLAIN SELECT to improve queries</a:t>
            </a:r>
          </a:p>
          <a:p>
            <a:pPr eaLnBrk="1" hangingPunct="1"/>
            <a:r>
              <a:rPr lang="en-US" altLang="en-US" dirty="0">
                <a:latin typeface="+mj-lt"/>
              </a:rPr>
              <a:t>Use Indexes</a:t>
            </a:r>
          </a:p>
          <a:p>
            <a:pPr eaLnBrk="1" hangingPunct="1"/>
            <a:r>
              <a:rPr lang="en-US" altLang="en-US" dirty="0">
                <a:latin typeface="+mj-lt"/>
              </a:rPr>
              <a:t>Simplify some of the WHERE clauses</a:t>
            </a:r>
          </a:p>
          <a:p>
            <a:pPr eaLnBrk="1" hangingPunct="1"/>
            <a:r>
              <a:rPr lang="en-US" altLang="en-US" dirty="0">
                <a:latin typeface="+mj-lt"/>
              </a:rPr>
              <a:t>Use UNION of SELECT instead of only one SELECT with several conditions in the WHERE clause</a:t>
            </a:r>
          </a:p>
          <a:p>
            <a:pPr eaLnBrk="1" hangingPunct="1"/>
            <a:r>
              <a:rPr lang="en-US" altLang="en-US" dirty="0">
                <a:latin typeface="+mj-lt"/>
              </a:rPr>
              <a:t>Disabled query cache, provided that the queries would not take advantage of that</a:t>
            </a:r>
          </a:p>
          <a:p>
            <a:pPr eaLnBrk="1" hangingPunct="1"/>
            <a:r>
              <a:rPr lang="en-US" altLang="en-US" dirty="0">
                <a:latin typeface="+mj-lt"/>
              </a:rPr>
              <a:t>Avoid Table Scans</a:t>
            </a:r>
          </a:p>
        </p:txBody>
      </p:sp>
    </p:spTree>
    <p:extLst>
      <p:ext uri="{BB962C8B-B14F-4D97-AF65-F5344CB8AC3E}">
        <p14:creationId xmlns:p14="http://schemas.microsoft.com/office/powerpoint/2010/main" val="428518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ChangeArrowheads="1"/>
          </p:cNvSpPr>
          <p:nvPr>
            <p:ph type="title"/>
          </p:nvPr>
        </p:nvSpPr>
        <p:spPr/>
        <p:txBody>
          <a:bodyPr vert="horz" lIns="91440" tIns="45720" rIns="81279" bIns="45720" rtlCol="0" anchor="ctr">
            <a:normAutofit/>
          </a:bodyPr>
          <a:lstStyle/>
          <a:p>
            <a:pPr eaLnBrk="1" hangingPunct="1"/>
            <a:r>
              <a:rPr lang="en-US" altLang="en-US" sz="4000" dirty="0">
                <a:solidFill>
                  <a:srgbClr val="CD0000"/>
                </a:solidFill>
              </a:rPr>
              <a:t>Other Optimizations</a:t>
            </a:r>
          </a:p>
        </p:txBody>
      </p:sp>
      <p:sp>
        <p:nvSpPr>
          <p:cNvPr id="98307" name="Rectangle 2"/>
          <p:cNvSpPr>
            <a:spLocks noGrp="1" noChangeArrowheads="1"/>
          </p:cNvSpPr>
          <p:nvPr>
            <p:ph type="body" idx="1"/>
          </p:nvPr>
        </p:nvSpPr>
        <p:spPr>
          <a:xfrm>
            <a:off x="1095375" y="1690688"/>
            <a:ext cx="10515600" cy="4351338"/>
          </a:xfrm>
        </p:spPr>
        <p:txBody>
          <a:bodyPr vert="horz" lIns="91440" tIns="45720" rIns="182880" bIns="45720" rtlCol="0">
            <a:normAutofit/>
          </a:bodyPr>
          <a:lstStyle/>
          <a:p>
            <a:pPr eaLnBrk="1" hangingPunct="1"/>
            <a:endParaRPr lang="en-US" altLang="en-US" dirty="0">
              <a:latin typeface="+mj-lt"/>
            </a:endParaRPr>
          </a:p>
          <a:p>
            <a:pPr eaLnBrk="1" hangingPunct="1"/>
            <a:r>
              <a:rPr lang="en-US" altLang="en-US" dirty="0">
                <a:latin typeface="+mj-lt"/>
              </a:rPr>
              <a:t>File System tuning</a:t>
            </a:r>
          </a:p>
          <a:p>
            <a:pPr eaLnBrk="1" hangingPunct="1"/>
            <a:r>
              <a:rPr lang="en-US" altLang="en-US" dirty="0">
                <a:latin typeface="+mj-lt"/>
              </a:rPr>
              <a:t>File System “mount” options tuning</a:t>
            </a:r>
          </a:p>
          <a:p>
            <a:pPr eaLnBrk="1" hangingPunct="1"/>
            <a:r>
              <a:rPr lang="en-US" altLang="en-US" dirty="0">
                <a:latin typeface="+mj-lt"/>
              </a:rPr>
              <a:t>OS Linux Scheduler tuning</a:t>
            </a:r>
          </a:p>
          <a:p>
            <a:pPr eaLnBrk="1" hangingPunct="1"/>
            <a:r>
              <a:rPr lang="en-US" altLang="en-US" dirty="0">
                <a:latin typeface="+mj-lt"/>
              </a:rPr>
              <a:t>OS Linux Kernel Swap tuning</a:t>
            </a:r>
          </a:p>
          <a:p>
            <a:pPr eaLnBrk="1" hangingPunct="1"/>
            <a:r>
              <a:rPr lang="en-US" altLang="en-US" dirty="0">
                <a:latin typeface="+mj-lt"/>
              </a:rPr>
              <a:t>Tuning for Write-Heavy Loads</a:t>
            </a:r>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215761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en-US" altLang="en-US" sz="4000" dirty="0">
                <a:solidFill>
                  <a:srgbClr val="CD0000"/>
                </a:solidFill>
              </a:rPr>
              <a:t>Storage Engine: Memory</a:t>
            </a:r>
          </a:p>
        </p:txBody>
      </p:sp>
      <p:sp>
        <p:nvSpPr>
          <p:cNvPr id="92163" name="Rectangle 3"/>
          <p:cNvSpPr>
            <a:spLocks noGrp="1" noChangeArrowheads="1"/>
          </p:cNvSpPr>
          <p:nvPr>
            <p:ph type="body" idx="1"/>
          </p:nvPr>
        </p:nvSpPr>
        <p:spPr/>
        <p:txBody>
          <a:bodyPr/>
          <a:lstStyle/>
          <a:p>
            <a:r>
              <a:rPr lang="en-US" altLang="en-US" dirty="0">
                <a:latin typeface="+mj-lt"/>
              </a:rPr>
              <a:t>RAM based storage engine</a:t>
            </a:r>
          </a:p>
          <a:p>
            <a:pPr lvl="1"/>
            <a:r>
              <a:rPr lang="en-US" altLang="en-US" dirty="0">
                <a:latin typeface="+mj-lt"/>
              </a:rPr>
              <a:t>Data is stored </a:t>
            </a:r>
            <a:r>
              <a:rPr lang="en-US" altLang="en-US" i="1" dirty="0">
                <a:latin typeface="+mj-lt"/>
              </a:rPr>
              <a:t>only</a:t>
            </a:r>
            <a:r>
              <a:rPr lang="en-US" altLang="en-US" dirty="0">
                <a:latin typeface="+mj-lt"/>
              </a:rPr>
              <a:t> in system memory</a:t>
            </a:r>
          </a:p>
          <a:p>
            <a:pPr lvl="1"/>
            <a:r>
              <a:rPr lang="en-US" altLang="en-US" dirty="0">
                <a:latin typeface="+mj-lt"/>
              </a:rPr>
              <a:t>Schema persists on disk</a:t>
            </a:r>
          </a:p>
          <a:p>
            <a:r>
              <a:rPr lang="en-US" altLang="en-US" dirty="0">
                <a:latin typeface="+mj-lt"/>
              </a:rPr>
              <a:t>Very fast</a:t>
            </a:r>
          </a:p>
          <a:p>
            <a:pPr lvl="1"/>
            <a:r>
              <a:rPr lang="en-US" altLang="en-US" dirty="0">
                <a:latin typeface="+mj-lt"/>
              </a:rPr>
              <a:t>No disk I/O</a:t>
            </a:r>
          </a:p>
          <a:p>
            <a:pPr lvl="1"/>
            <a:r>
              <a:rPr lang="en-US" altLang="en-US" dirty="0">
                <a:latin typeface="+mj-lt"/>
              </a:rPr>
              <a:t>Basic data structures</a:t>
            </a:r>
          </a:p>
          <a:p>
            <a:r>
              <a:rPr lang="en-US" altLang="en-US" dirty="0">
                <a:latin typeface="+mj-lt"/>
              </a:rPr>
              <a:t>Quite limited</a:t>
            </a:r>
          </a:p>
          <a:p>
            <a:pPr lvl="1"/>
            <a:r>
              <a:rPr lang="en-US" altLang="en-US" dirty="0">
                <a:latin typeface="+mj-lt"/>
              </a:rPr>
              <a:t>Fixed column widths – no VARCHAR</a:t>
            </a:r>
          </a:p>
          <a:p>
            <a:pPr lvl="1"/>
            <a:r>
              <a:rPr lang="en-US" altLang="en-US" dirty="0">
                <a:latin typeface="+mj-lt"/>
              </a:rPr>
              <a:t>Limited indexes available</a:t>
            </a:r>
          </a:p>
          <a:p>
            <a:pPr lvl="1"/>
            <a:endParaRPr lang="en-US" altLang="en-US" dirty="0"/>
          </a:p>
          <a:p>
            <a:pPr lvl="1"/>
            <a:endParaRPr lang="en-US" altLang="en-US" dirty="0"/>
          </a:p>
        </p:txBody>
      </p:sp>
    </p:spTree>
    <p:extLst>
      <p:ext uri="{BB962C8B-B14F-4D97-AF65-F5344CB8AC3E}">
        <p14:creationId xmlns:p14="http://schemas.microsoft.com/office/powerpoint/2010/main" val="352493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US" altLang="en-US" sz="4000" dirty="0">
                <a:solidFill>
                  <a:srgbClr val="CD0000"/>
                </a:solidFill>
              </a:rPr>
              <a:t>Storage Engine: </a:t>
            </a:r>
            <a:r>
              <a:rPr lang="en-US" altLang="en-US" sz="4000" dirty="0" err="1">
                <a:solidFill>
                  <a:srgbClr val="CD0000"/>
                </a:solidFill>
              </a:rPr>
              <a:t>MyISAM</a:t>
            </a:r>
            <a:endParaRPr lang="en-US" altLang="en-US" sz="4000" dirty="0">
              <a:solidFill>
                <a:srgbClr val="CD0000"/>
              </a:solidFill>
            </a:endParaRPr>
          </a:p>
        </p:txBody>
      </p:sp>
      <p:sp>
        <p:nvSpPr>
          <p:cNvPr id="90116" name="Rectangle 4"/>
          <p:cNvSpPr>
            <a:spLocks noGrp="1" noChangeArrowheads="1"/>
          </p:cNvSpPr>
          <p:nvPr>
            <p:ph type="body" sz="half" idx="1"/>
          </p:nvPr>
        </p:nvSpPr>
        <p:spPr/>
        <p:txBody>
          <a:bodyPr/>
          <a:lstStyle/>
          <a:p>
            <a:r>
              <a:rPr lang="en-US" altLang="en-US" sz="2000"/>
              <a:t>File based storage</a:t>
            </a:r>
          </a:p>
          <a:p>
            <a:pPr lvl="1"/>
            <a:r>
              <a:rPr lang="en-US" altLang="en-US" sz="1600"/>
              <a:t>.MYD – table data</a:t>
            </a:r>
          </a:p>
          <a:p>
            <a:pPr lvl="1"/>
            <a:r>
              <a:rPr lang="en-US" altLang="en-US" sz="1600"/>
              <a:t>.MYI – index data</a:t>
            </a:r>
          </a:p>
          <a:p>
            <a:pPr lvl="1"/>
            <a:r>
              <a:rPr lang="en-US" altLang="en-US" sz="1600"/>
              <a:t>.FRM – table definition (schema)</a:t>
            </a:r>
          </a:p>
          <a:p>
            <a:r>
              <a:rPr lang="en-US" altLang="en-US" sz="2000"/>
              <a:t>Easily maintained</a:t>
            </a:r>
          </a:p>
          <a:p>
            <a:pPr lvl="1"/>
            <a:r>
              <a:rPr lang="en-US" altLang="en-US" sz="1600"/>
              <a:t>Architecture-independent data</a:t>
            </a:r>
          </a:p>
          <a:p>
            <a:pPr lvl="1"/>
            <a:r>
              <a:rPr lang="en-US" altLang="en-US" sz="1600"/>
              <a:t>Files can be copied across platforms</a:t>
            </a:r>
          </a:p>
          <a:p>
            <a:r>
              <a:rPr lang="en-US" altLang="en-US" sz="2000"/>
              <a:t>Low overhead</a:t>
            </a:r>
          </a:p>
          <a:p>
            <a:pPr lvl="1"/>
            <a:r>
              <a:rPr lang="en-US" altLang="en-US" sz="1600"/>
              <a:t>No transactions</a:t>
            </a:r>
          </a:p>
          <a:p>
            <a:pPr lvl="1"/>
            <a:r>
              <a:rPr lang="en-US" altLang="en-US" sz="1600"/>
              <a:t>Large grained table level locking</a:t>
            </a:r>
          </a:p>
          <a:p>
            <a:pPr lvl="1"/>
            <a:r>
              <a:rPr lang="en-US" altLang="en-US" sz="1600"/>
              <a:t>Excels at mostly-read applications</a:t>
            </a:r>
          </a:p>
          <a:p>
            <a:pPr lvl="1"/>
            <a:r>
              <a:rPr lang="en-US" altLang="en-US" sz="1600"/>
              <a:t>One third the memory/disk footprint of transactional engines</a:t>
            </a:r>
          </a:p>
        </p:txBody>
      </p:sp>
      <p:sp>
        <p:nvSpPr>
          <p:cNvPr id="90118" name="Rectangle 6"/>
          <p:cNvSpPr>
            <a:spLocks noGrp="1" noChangeArrowheads="1"/>
          </p:cNvSpPr>
          <p:nvPr>
            <p:ph type="body" sz="half" idx="2"/>
          </p:nvPr>
        </p:nvSpPr>
        <p:spPr/>
        <p:txBody>
          <a:bodyPr/>
          <a:lstStyle/>
          <a:p>
            <a:r>
              <a:rPr lang="en-US" altLang="en-US" sz="2000"/>
              <a:t>Limited</a:t>
            </a:r>
          </a:p>
          <a:p>
            <a:pPr lvl="1"/>
            <a:r>
              <a:rPr lang="en-US" altLang="en-US" sz="1600"/>
              <a:t>Write concurrency</a:t>
            </a:r>
          </a:p>
          <a:p>
            <a:pPr lvl="1"/>
            <a:r>
              <a:rPr lang="en-US" altLang="en-US" sz="1600"/>
              <a:t>Potential for corruption with limited recovery (no transactions)</a:t>
            </a:r>
          </a:p>
          <a:p>
            <a:pPr lvl="1"/>
            <a:r>
              <a:rPr lang="en-US" altLang="en-US" sz="1600"/>
              <a:t>Limited data dictionary (reduced optimizations)</a:t>
            </a:r>
          </a:p>
          <a:p>
            <a:pPr lvl="1"/>
            <a:r>
              <a:rPr lang="en-US" altLang="en-US" sz="1600"/>
              <a:t>Enjoys smaller datasets and simpler queries</a:t>
            </a:r>
          </a:p>
          <a:p>
            <a:r>
              <a:rPr lang="en-US" altLang="en-US" sz="2000"/>
              <a:t>Made MySQL…</a:t>
            </a:r>
          </a:p>
          <a:p>
            <a:pPr lvl="1"/>
            <a:r>
              <a:rPr lang="en-US" altLang="en-US" sz="1600"/>
              <a:t>A “SQL enabled file system”</a:t>
            </a:r>
          </a:p>
          <a:p>
            <a:pPr lvl="1"/>
            <a:r>
              <a:rPr lang="en-US" altLang="en-US" sz="1600"/>
              <a:t>Belittled as a being a toy</a:t>
            </a:r>
          </a:p>
          <a:p>
            <a:pPr lvl="1"/>
            <a:r>
              <a:rPr lang="en-US" altLang="en-US" sz="1600" i="1"/>
              <a:t>Number one</a:t>
            </a:r>
          </a:p>
        </p:txBody>
      </p:sp>
    </p:spTree>
    <p:extLst>
      <p:ext uri="{BB962C8B-B14F-4D97-AF65-F5344CB8AC3E}">
        <p14:creationId xmlns:p14="http://schemas.microsoft.com/office/powerpoint/2010/main" val="234722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en-US" altLang="en-US" sz="4000" dirty="0">
                <a:solidFill>
                  <a:srgbClr val="CD0000"/>
                </a:solidFill>
              </a:rPr>
              <a:t>Storage Engine: </a:t>
            </a:r>
            <a:r>
              <a:rPr lang="en-US" altLang="en-US" sz="4000" dirty="0" err="1">
                <a:solidFill>
                  <a:srgbClr val="CD0000"/>
                </a:solidFill>
              </a:rPr>
              <a:t>InnoDB</a:t>
            </a:r>
            <a:endParaRPr lang="en-US" altLang="en-US" sz="4000" dirty="0">
              <a:solidFill>
                <a:srgbClr val="CD0000"/>
              </a:solidFill>
            </a:endParaRPr>
          </a:p>
        </p:txBody>
      </p:sp>
      <p:sp>
        <p:nvSpPr>
          <p:cNvPr id="93187" name="Rectangle 3"/>
          <p:cNvSpPr>
            <a:spLocks noGrp="1" noChangeArrowheads="1"/>
          </p:cNvSpPr>
          <p:nvPr>
            <p:ph type="body" sz="half" idx="1"/>
          </p:nvPr>
        </p:nvSpPr>
        <p:spPr>
          <a:xfrm>
            <a:off x="1752600" y="1752601"/>
            <a:ext cx="4648200" cy="4525963"/>
          </a:xfrm>
        </p:spPr>
        <p:txBody>
          <a:bodyPr/>
          <a:lstStyle/>
          <a:p>
            <a:r>
              <a:rPr lang="en-US" altLang="en-US" sz="2000"/>
              <a:t>ACID Compliant</a:t>
            </a:r>
          </a:p>
          <a:p>
            <a:pPr lvl="1"/>
            <a:r>
              <a:rPr lang="en-US" altLang="en-US" sz="1600"/>
              <a:t>Atomicity/Consistency/Isolation/Durability</a:t>
            </a:r>
          </a:p>
          <a:p>
            <a:pPr lvl="1"/>
            <a:r>
              <a:rPr lang="en-US" altLang="en-US" sz="1600"/>
              <a:t>Full transactional support and multi-versioning</a:t>
            </a:r>
          </a:p>
          <a:p>
            <a:pPr lvl="1"/>
            <a:r>
              <a:rPr lang="en-US" altLang="en-US" sz="1600"/>
              <a:t>Read Uncommitted, Read Committed, Repeatable Read, Serializable</a:t>
            </a:r>
          </a:p>
          <a:p>
            <a:pPr lvl="1"/>
            <a:r>
              <a:rPr lang="en-US" altLang="en-US" sz="1600"/>
              <a:t>Foreign keys constraints</a:t>
            </a:r>
          </a:p>
          <a:p>
            <a:r>
              <a:rPr lang="en-US" altLang="en-US" sz="2000"/>
              <a:t>Locking and logging</a:t>
            </a:r>
          </a:p>
          <a:p>
            <a:pPr lvl="1"/>
            <a:r>
              <a:rPr lang="en-US" altLang="en-US" sz="1600"/>
              <a:t>Row-level and next-key locking</a:t>
            </a:r>
          </a:p>
          <a:p>
            <a:pPr lvl="1"/>
            <a:r>
              <a:rPr lang="en-US" altLang="en-US" sz="1600"/>
              <a:t>Consistent non-locking reads</a:t>
            </a:r>
          </a:p>
          <a:p>
            <a:pPr lvl="1"/>
            <a:r>
              <a:rPr lang="en-US" altLang="en-US" sz="1600"/>
              <a:t>Commit and rollback segments</a:t>
            </a:r>
          </a:p>
          <a:p>
            <a:r>
              <a:rPr lang="en-US" altLang="en-US" sz="2000"/>
              <a:t>Fault tolerance and table spaces</a:t>
            </a:r>
          </a:p>
          <a:p>
            <a:pPr lvl="1"/>
            <a:r>
              <a:rPr lang="en-US" altLang="en-US" sz="1600"/>
              <a:t>Large datasets, raw partitions</a:t>
            </a:r>
          </a:p>
          <a:p>
            <a:pPr lvl="1"/>
            <a:r>
              <a:rPr lang="en-US" altLang="en-US" sz="1600"/>
              <a:t>Online backups</a:t>
            </a:r>
          </a:p>
          <a:p>
            <a:endParaRPr lang="en-US" altLang="en-US" sz="1600"/>
          </a:p>
          <a:p>
            <a:pPr lvl="1"/>
            <a:endParaRPr lang="en-US" altLang="en-US" sz="1400"/>
          </a:p>
          <a:p>
            <a:endParaRPr lang="en-US" altLang="en-US" sz="1800"/>
          </a:p>
          <a:p>
            <a:pPr lvl="1"/>
            <a:endParaRPr lang="en-US" altLang="en-US" sz="1400"/>
          </a:p>
          <a:p>
            <a:pPr lvl="1"/>
            <a:endParaRPr lang="en-US" altLang="en-US" sz="1400"/>
          </a:p>
        </p:txBody>
      </p:sp>
      <p:sp>
        <p:nvSpPr>
          <p:cNvPr id="93234" name="Rectangle 50"/>
          <p:cNvSpPr>
            <a:spLocks noGrp="1" noChangeArrowheads="1"/>
          </p:cNvSpPr>
          <p:nvPr>
            <p:ph type="body" sz="half" idx="2"/>
          </p:nvPr>
        </p:nvSpPr>
        <p:spPr>
          <a:xfrm>
            <a:off x="6324600" y="1752601"/>
            <a:ext cx="4038600" cy="4525963"/>
          </a:xfrm>
        </p:spPr>
        <p:txBody>
          <a:bodyPr/>
          <a:lstStyle/>
          <a:p>
            <a:r>
              <a:rPr lang="en-US" altLang="en-US" sz="2000"/>
              <a:t>Next generation indexing and data storage</a:t>
            </a:r>
            <a:endParaRPr lang="en-GB" altLang="en-US" sz="2000"/>
          </a:p>
          <a:p>
            <a:pPr lvl="1"/>
            <a:r>
              <a:rPr lang="en-GB" altLang="en-US" sz="1600"/>
              <a:t>Clustered and B-tree indexes</a:t>
            </a:r>
            <a:endParaRPr lang="en-US" altLang="en-US" sz="1600"/>
          </a:p>
          <a:p>
            <a:r>
              <a:rPr lang="en-US" altLang="en-US" sz="2000"/>
              <a:t>Higher overhead</a:t>
            </a:r>
          </a:p>
          <a:p>
            <a:pPr lvl="1"/>
            <a:r>
              <a:rPr lang="en-US" altLang="en-US" sz="1600"/>
              <a:t>Substantial memory/disk footprint</a:t>
            </a:r>
          </a:p>
          <a:p>
            <a:pPr lvl="1"/>
            <a:r>
              <a:rPr lang="en-US" altLang="en-US" sz="1600"/>
              <a:t>Administration and maintenance</a:t>
            </a:r>
          </a:p>
          <a:p>
            <a:r>
              <a:rPr lang="en-US" altLang="en-US" sz="2000"/>
              <a:t>Made MySQL…</a:t>
            </a:r>
          </a:p>
          <a:p>
            <a:pPr lvl="1"/>
            <a:r>
              <a:rPr lang="en-US" altLang="en-US" sz="1600"/>
              <a:t>Competitive in the enterprise database market</a:t>
            </a:r>
          </a:p>
          <a:p>
            <a:pPr lvl="1"/>
            <a:r>
              <a:rPr lang="en-US" altLang="en-US" sz="1600"/>
              <a:t>Ready to break out of commodity RDBMS use</a:t>
            </a:r>
          </a:p>
          <a:p>
            <a:pPr lvl="1"/>
            <a:r>
              <a:rPr lang="en-US" altLang="en-US" sz="1600" i="1"/>
              <a:t>A target…</a:t>
            </a:r>
          </a:p>
          <a:p>
            <a:pPr lvl="1"/>
            <a:endParaRPr lang="en-US" altLang="en-US" sz="1600"/>
          </a:p>
        </p:txBody>
      </p:sp>
      <p:sp>
        <p:nvSpPr>
          <p:cNvPr id="2" name="TextBox 1"/>
          <p:cNvSpPr txBox="1"/>
          <p:nvPr/>
        </p:nvSpPr>
        <p:spPr>
          <a:xfrm>
            <a:off x="1166812" y="6299203"/>
            <a:ext cx="6140527" cy="400110"/>
          </a:xfrm>
          <a:prstGeom prst="rect">
            <a:avLst/>
          </a:prstGeom>
          <a:noFill/>
        </p:spPr>
        <p:txBody>
          <a:bodyPr wrap="none" rtlCol="0">
            <a:spAutoFit/>
          </a:bodyPr>
          <a:lstStyle/>
          <a:p>
            <a:r>
              <a:rPr lang="en-US" sz="2000" dirty="0">
                <a:solidFill>
                  <a:srgbClr val="CD0000"/>
                </a:solidFill>
                <a:latin typeface="+mj-lt"/>
              </a:rPr>
              <a:t>Glitter on its own could be evil, but with rainbows...?  Finn</a:t>
            </a:r>
          </a:p>
        </p:txBody>
      </p:sp>
    </p:spTree>
    <p:extLst>
      <p:ext uri="{BB962C8B-B14F-4D97-AF65-F5344CB8AC3E}">
        <p14:creationId xmlns:p14="http://schemas.microsoft.com/office/powerpoint/2010/main" val="285437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altLang="en-US" sz="4000" dirty="0">
                <a:solidFill>
                  <a:srgbClr val="CD0000"/>
                </a:solidFill>
              </a:rPr>
              <a:t>Storage Engine: NDB (Cluster)</a:t>
            </a:r>
          </a:p>
        </p:txBody>
      </p:sp>
      <p:sp>
        <p:nvSpPr>
          <p:cNvPr id="98307" name="Rectangle 3"/>
          <p:cNvSpPr>
            <a:spLocks noGrp="1" noChangeArrowheads="1"/>
          </p:cNvSpPr>
          <p:nvPr>
            <p:ph type="body" idx="1"/>
          </p:nvPr>
        </p:nvSpPr>
        <p:spPr>
          <a:xfrm>
            <a:off x="1209675" y="1797050"/>
            <a:ext cx="10515600" cy="4351338"/>
          </a:xfrm>
        </p:spPr>
        <p:txBody>
          <a:bodyPr>
            <a:normAutofit lnSpcReduction="10000"/>
          </a:bodyPr>
          <a:lstStyle/>
          <a:p>
            <a:r>
              <a:rPr lang="en-US" altLang="en-US" dirty="0">
                <a:latin typeface="+mj-lt"/>
              </a:rPr>
              <a:t>Designed to eliminate any single-point-of-failure</a:t>
            </a:r>
          </a:p>
          <a:p>
            <a:pPr lvl="1"/>
            <a:r>
              <a:rPr lang="en-US" altLang="en-US" dirty="0">
                <a:latin typeface="+mj-lt"/>
              </a:rPr>
              <a:t>The Five-Nines of MySQL</a:t>
            </a:r>
          </a:p>
          <a:p>
            <a:r>
              <a:rPr lang="en-US" altLang="en-US" dirty="0">
                <a:latin typeface="+mj-lt"/>
              </a:rPr>
              <a:t>Shared-nothing data distribution</a:t>
            </a:r>
          </a:p>
          <a:p>
            <a:pPr lvl="1"/>
            <a:r>
              <a:rPr lang="en-US" altLang="en-US" dirty="0">
                <a:latin typeface="+mj-lt"/>
              </a:rPr>
              <a:t>Data redundancy with synchronous replication</a:t>
            </a:r>
          </a:p>
          <a:p>
            <a:pPr lvl="1"/>
            <a:r>
              <a:rPr lang="en-US" altLang="en-US" dirty="0">
                <a:latin typeface="+mj-lt"/>
              </a:rPr>
              <a:t>Transparent sub-second fail-over</a:t>
            </a:r>
          </a:p>
          <a:p>
            <a:pPr lvl="1"/>
            <a:r>
              <a:rPr lang="en-US" altLang="en-US" dirty="0">
                <a:latin typeface="+mj-lt"/>
              </a:rPr>
              <a:t>Available even with multiple node failures</a:t>
            </a:r>
          </a:p>
          <a:p>
            <a:pPr lvl="1"/>
            <a:r>
              <a:rPr lang="en-GB" altLang="en-US" dirty="0">
                <a:latin typeface="+mj-lt"/>
              </a:rPr>
              <a:t>Network partitioning and load balancing algorithms</a:t>
            </a:r>
          </a:p>
          <a:p>
            <a:pPr lvl="1"/>
            <a:r>
              <a:rPr lang="en-GB" altLang="en-US" dirty="0">
                <a:latin typeface="+mj-lt"/>
              </a:rPr>
              <a:t>Hot backup and restore</a:t>
            </a:r>
          </a:p>
          <a:p>
            <a:r>
              <a:rPr lang="en-US" altLang="en-US" dirty="0">
                <a:latin typeface="+mj-lt"/>
              </a:rPr>
              <a:t>Acquisition of Ericsson’s IP and staff</a:t>
            </a:r>
          </a:p>
          <a:p>
            <a:pPr lvl="1"/>
            <a:r>
              <a:rPr lang="en-US" altLang="en-US" dirty="0">
                <a:latin typeface="+mj-lt"/>
              </a:rPr>
              <a:t>Implemented as a pluggable storage engine</a:t>
            </a:r>
          </a:p>
          <a:p>
            <a:pPr lvl="1"/>
            <a:r>
              <a:rPr lang="en-US" altLang="en-US" dirty="0">
                <a:latin typeface="+mj-lt"/>
              </a:rPr>
              <a:t>Memory resident with disk persistence</a:t>
            </a:r>
          </a:p>
          <a:p>
            <a:pPr lvl="1"/>
            <a:endParaRPr lang="en-US" altLang="en-US" dirty="0"/>
          </a:p>
        </p:txBody>
      </p:sp>
    </p:spTree>
    <p:extLst>
      <p:ext uri="{BB962C8B-B14F-4D97-AF65-F5344CB8AC3E}">
        <p14:creationId xmlns:p14="http://schemas.microsoft.com/office/powerpoint/2010/main" val="294597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GB" altLang="en-US" sz="4000" dirty="0">
                <a:solidFill>
                  <a:srgbClr val="CD0000"/>
                </a:solidFill>
              </a:rPr>
              <a:t>MySQL Architecture</a:t>
            </a:r>
          </a:p>
        </p:txBody>
      </p:sp>
      <p:sp>
        <p:nvSpPr>
          <p:cNvPr id="5123" name="Rectangle 3"/>
          <p:cNvSpPr>
            <a:spLocks noGrp="1" noChangeArrowheads="1"/>
          </p:cNvSpPr>
          <p:nvPr>
            <p:ph type="body" idx="1"/>
          </p:nvPr>
        </p:nvSpPr>
        <p:spPr>
          <a:xfrm>
            <a:off x="1981200" y="1600200"/>
            <a:ext cx="8229600" cy="4421188"/>
          </a:xfrm>
        </p:spPr>
        <p:txBody>
          <a:bodyPr/>
          <a:lstStyle/>
          <a:p>
            <a:pPr>
              <a:lnSpc>
                <a:spcPct val="80000"/>
              </a:lnSpc>
            </a:pPr>
            <a:r>
              <a:rPr lang="en-GB" altLang="en-US" dirty="0">
                <a:latin typeface="+mj-lt"/>
              </a:rPr>
              <a:t>Primary subsystems</a:t>
            </a:r>
          </a:p>
          <a:p>
            <a:pPr lvl="1">
              <a:lnSpc>
                <a:spcPct val="80000"/>
              </a:lnSpc>
            </a:pPr>
            <a:r>
              <a:rPr lang="en-GB" altLang="en-US" dirty="0">
                <a:latin typeface="+mj-lt"/>
              </a:rPr>
              <a:t>The Query Engine</a:t>
            </a:r>
          </a:p>
          <a:p>
            <a:pPr lvl="1">
              <a:lnSpc>
                <a:spcPct val="80000"/>
              </a:lnSpc>
            </a:pPr>
            <a:r>
              <a:rPr lang="en-GB" altLang="en-US" dirty="0">
                <a:latin typeface="+mj-lt"/>
              </a:rPr>
              <a:t>The Storage Manager</a:t>
            </a:r>
          </a:p>
          <a:p>
            <a:pPr lvl="1">
              <a:lnSpc>
                <a:spcPct val="80000"/>
              </a:lnSpc>
            </a:pPr>
            <a:r>
              <a:rPr lang="en-GB" altLang="en-US" dirty="0">
                <a:latin typeface="+mj-lt"/>
              </a:rPr>
              <a:t>The Buffer Manager</a:t>
            </a:r>
          </a:p>
          <a:p>
            <a:pPr lvl="1">
              <a:lnSpc>
                <a:spcPct val="80000"/>
              </a:lnSpc>
            </a:pPr>
            <a:r>
              <a:rPr lang="en-GB" altLang="en-US" dirty="0">
                <a:latin typeface="+mj-lt"/>
              </a:rPr>
              <a:t>The Transaction Manager</a:t>
            </a:r>
          </a:p>
          <a:p>
            <a:pPr lvl="1">
              <a:lnSpc>
                <a:spcPct val="80000"/>
              </a:lnSpc>
            </a:pPr>
            <a:r>
              <a:rPr lang="en-GB" altLang="en-US" dirty="0">
                <a:latin typeface="+mj-lt"/>
              </a:rPr>
              <a:t>The Recovery Manager</a:t>
            </a:r>
          </a:p>
          <a:p>
            <a:pPr>
              <a:lnSpc>
                <a:spcPct val="80000"/>
              </a:lnSpc>
            </a:pPr>
            <a:r>
              <a:rPr lang="en-GB" altLang="en-US" dirty="0">
                <a:latin typeface="+mj-lt"/>
              </a:rPr>
              <a:t>Support components</a:t>
            </a:r>
          </a:p>
          <a:p>
            <a:pPr lvl="1">
              <a:lnSpc>
                <a:spcPct val="80000"/>
              </a:lnSpc>
            </a:pPr>
            <a:r>
              <a:rPr lang="en-GB" altLang="en-US" dirty="0">
                <a:latin typeface="+mj-lt"/>
              </a:rPr>
              <a:t>The Process Manager</a:t>
            </a:r>
          </a:p>
          <a:p>
            <a:pPr lvl="2">
              <a:lnSpc>
                <a:spcPct val="80000"/>
              </a:lnSpc>
            </a:pPr>
            <a:r>
              <a:rPr lang="en-GB" altLang="en-US" dirty="0">
                <a:latin typeface="+mj-lt"/>
              </a:rPr>
              <a:t>Connectivity functionality</a:t>
            </a:r>
          </a:p>
          <a:p>
            <a:pPr lvl="1">
              <a:lnSpc>
                <a:spcPct val="80000"/>
              </a:lnSpc>
            </a:pPr>
            <a:r>
              <a:rPr lang="en-GB" altLang="en-US" dirty="0">
                <a:latin typeface="+mj-lt"/>
              </a:rPr>
              <a:t>Function Libraries</a:t>
            </a:r>
          </a:p>
          <a:p>
            <a:pPr lvl="2">
              <a:lnSpc>
                <a:spcPct val="80000"/>
              </a:lnSpc>
            </a:pPr>
            <a:r>
              <a:rPr lang="en-GB" altLang="en-US" dirty="0">
                <a:latin typeface="+mj-lt"/>
              </a:rPr>
              <a:t>General functions used by all the subsystems</a:t>
            </a:r>
          </a:p>
        </p:txBody>
      </p:sp>
    </p:spTree>
    <p:extLst>
      <p:ext uri="{BB962C8B-B14F-4D97-AF65-F5344CB8AC3E}">
        <p14:creationId xmlns:p14="http://schemas.microsoft.com/office/powerpoint/2010/main" val="2410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normAutofit/>
          </a:bodyPr>
          <a:lstStyle/>
          <a:p>
            <a:r>
              <a:rPr lang="en-GB" altLang="en-US" sz="4000" dirty="0">
                <a:solidFill>
                  <a:srgbClr val="CD0000"/>
                </a:solidFill>
              </a:rPr>
              <a:t>MySQL Architecture</a:t>
            </a:r>
          </a:p>
        </p:txBody>
      </p:sp>
      <p:sp>
        <p:nvSpPr>
          <p:cNvPr id="6149" name="Rectangle 5"/>
          <p:cNvSpPr>
            <a:spLocks noChangeArrowheads="1"/>
          </p:cNvSpPr>
          <p:nvPr/>
        </p:nvSpPr>
        <p:spPr bwMode="auto">
          <a:xfrm>
            <a:off x="2351089" y="5084763"/>
            <a:ext cx="74898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Operating System</a:t>
            </a:r>
          </a:p>
        </p:txBody>
      </p:sp>
      <p:sp>
        <p:nvSpPr>
          <p:cNvPr id="6150" name="Rectangle 6"/>
          <p:cNvSpPr>
            <a:spLocks noChangeArrowheads="1"/>
          </p:cNvSpPr>
          <p:nvPr/>
        </p:nvSpPr>
        <p:spPr bwMode="auto">
          <a:xfrm>
            <a:off x="2351089" y="3500439"/>
            <a:ext cx="7489825" cy="1296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Storage Manager</a:t>
            </a:r>
          </a:p>
        </p:txBody>
      </p:sp>
      <p:sp>
        <p:nvSpPr>
          <p:cNvPr id="6151" name="Rectangle 7"/>
          <p:cNvSpPr>
            <a:spLocks noChangeArrowheads="1"/>
          </p:cNvSpPr>
          <p:nvPr/>
        </p:nvSpPr>
        <p:spPr bwMode="auto">
          <a:xfrm>
            <a:off x="3648075" y="3789363"/>
            <a:ext cx="1511300"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InnoDB</a:t>
            </a:r>
          </a:p>
          <a:p>
            <a:pPr algn="ctr"/>
            <a:r>
              <a:rPr lang="en-GB" altLang="en-US"/>
              <a:t>(transactional)</a:t>
            </a:r>
          </a:p>
        </p:txBody>
      </p:sp>
      <p:sp>
        <p:nvSpPr>
          <p:cNvPr id="6152" name="Rectangle 8"/>
          <p:cNvSpPr>
            <a:spLocks noChangeArrowheads="1"/>
          </p:cNvSpPr>
          <p:nvPr/>
        </p:nvSpPr>
        <p:spPr bwMode="auto">
          <a:xfrm>
            <a:off x="2525713" y="3789363"/>
            <a:ext cx="1008062"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MyISAM</a:t>
            </a:r>
          </a:p>
          <a:p>
            <a:pPr algn="ctr"/>
            <a:r>
              <a:rPr lang="en-GB" altLang="en-US"/>
              <a:t>(default)</a:t>
            </a:r>
          </a:p>
        </p:txBody>
      </p:sp>
      <p:sp>
        <p:nvSpPr>
          <p:cNvPr id="6153" name="Rectangle 9"/>
          <p:cNvSpPr>
            <a:spLocks noChangeArrowheads="1"/>
          </p:cNvSpPr>
          <p:nvPr/>
        </p:nvSpPr>
        <p:spPr bwMode="auto">
          <a:xfrm>
            <a:off x="7108826" y="3789363"/>
            <a:ext cx="1292225"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Memory</a:t>
            </a:r>
          </a:p>
          <a:p>
            <a:pPr algn="ctr"/>
            <a:r>
              <a:rPr lang="en-GB" altLang="en-US"/>
              <a:t>(In-memory)</a:t>
            </a:r>
          </a:p>
        </p:txBody>
      </p:sp>
      <p:sp>
        <p:nvSpPr>
          <p:cNvPr id="6154" name="Rectangle 10"/>
          <p:cNvSpPr>
            <a:spLocks noChangeArrowheads="1"/>
          </p:cNvSpPr>
          <p:nvPr/>
        </p:nvSpPr>
        <p:spPr bwMode="auto">
          <a:xfrm>
            <a:off x="8543926" y="3789363"/>
            <a:ext cx="1152525" cy="79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NDB</a:t>
            </a:r>
          </a:p>
          <a:p>
            <a:pPr algn="ctr"/>
            <a:r>
              <a:rPr lang="en-GB" altLang="en-US"/>
              <a:t>(Clustered)</a:t>
            </a:r>
          </a:p>
        </p:txBody>
      </p:sp>
      <p:sp>
        <p:nvSpPr>
          <p:cNvPr id="6155" name="Rectangle 11"/>
          <p:cNvSpPr>
            <a:spLocks noChangeArrowheads="1"/>
          </p:cNvSpPr>
          <p:nvPr/>
        </p:nvSpPr>
        <p:spPr bwMode="auto">
          <a:xfrm>
            <a:off x="3000375" y="2636838"/>
            <a:ext cx="2376488"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Buffer Manager</a:t>
            </a:r>
          </a:p>
        </p:txBody>
      </p:sp>
      <p:sp>
        <p:nvSpPr>
          <p:cNvPr id="6156" name="Rectangle 12"/>
          <p:cNvSpPr>
            <a:spLocks noChangeArrowheads="1"/>
          </p:cNvSpPr>
          <p:nvPr/>
        </p:nvSpPr>
        <p:spPr bwMode="auto">
          <a:xfrm>
            <a:off x="7175501" y="2636838"/>
            <a:ext cx="2233613" cy="576262"/>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Transaction Manager</a:t>
            </a:r>
          </a:p>
        </p:txBody>
      </p:sp>
      <p:sp>
        <p:nvSpPr>
          <p:cNvPr id="6157" name="Rectangle 13"/>
          <p:cNvSpPr>
            <a:spLocks noChangeArrowheads="1"/>
          </p:cNvSpPr>
          <p:nvPr/>
        </p:nvSpPr>
        <p:spPr bwMode="auto">
          <a:xfrm>
            <a:off x="6311900" y="1773239"/>
            <a:ext cx="2376488" cy="5032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Recovery Manager</a:t>
            </a:r>
          </a:p>
        </p:txBody>
      </p:sp>
      <p:sp>
        <p:nvSpPr>
          <p:cNvPr id="6158" name="Rectangle 14"/>
          <p:cNvSpPr>
            <a:spLocks noChangeArrowheads="1"/>
          </p:cNvSpPr>
          <p:nvPr/>
        </p:nvSpPr>
        <p:spPr bwMode="auto">
          <a:xfrm>
            <a:off x="2782889" y="1700214"/>
            <a:ext cx="2808287"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Query Engine</a:t>
            </a:r>
          </a:p>
        </p:txBody>
      </p:sp>
    </p:spTree>
    <p:extLst>
      <p:ext uri="{BB962C8B-B14F-4D97-AF65-F5344CB8AC3E}">
        <p14:creationId xmlns:p14="http://schemas.microsoft.com/office/powerpoint/2010/main" val="298658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GB" altLang="en-US" sz="4000" dirty="0">
                <a:solidFill>
                  <a:srgbClr val="CD0000"/>
                </a:solidFill>
              </a:rPr>
              <a:t>Query Engine</a:t>
            </a:r>
          </a:p>
        </p:txBody>
      </p:sp>
      <p:sp>
        <p:nvSpPr>
          <p:cNvPr id="10243" name="Rectangle 3"/>
          <p:cNvSpPr>
            <a:spLocks noGrp="1" noChangeArrowheads="1"/>
          </p:cNvSpPr>
          <p:nvPr>
            <p:ph type="body" idx="1"/>
          </p:nvPr>
        </p:nvSpPr>
        <p:spPr/>
        <p:txBody>
          <a:bodyPr/>
          <a:lstStyle/>
          <a:p>
            <a:r>
              <a:rPr lang="en-GB" altLang="en-US" dirty="0">
                <a:latin typeface="+mj-lt"/>
              </a:rPr>
              <a:t>Three components</a:t>
            </a:r>
          </a:p>
          <a:p>
            <a:pPr lvl="1"/>
            <a:r>
              <a:rPr lang="en-GB" altLang="en-US" dirty="0">
                <a:latin typeface="+mj-lt"/>
              </a:rPr>
              <a:t>Syntax parser</a:t>
            </a:r>
          </a:p>
          <a:p>
            <a:pPr lvl="2"/>
            <a:r>
              <a:rPr lang="en-GB" altLang="en-US" dirty="0">
                <a:latin typeface="+mj-lt"/>
              </a:rPr>
              <a:t>Translates SQL query to an internal form, RAT</a:t>
            </a:r>
          </a:p>
          <a:p>
            <a:pPr lvl="2"/>
            <a:r>
              <a:rPr lang="en-GB" altLang="en-US" dirty="0">
                <a:latin typeface="+mj-lt"/>
              </a:rPr>
              <a:t>Correctness of the syntax is established</a:t>
            </a:r>
          </a:p>
          <a:p>
            <a:pPr lvl="2"/>
            <a:r>
              <a:rPr lang="en-GB" altLang="en-US" dirty="0">
                <a:latin typeface="+mj-lt"/>
              </a:rPr>
              <a:t>User privileges are used to verify if the query makes legal references to tables (or fields)</a:t>
            </a:r>
          </a:p>
          <a:p>
            <a:pPr lvl="1"/>
            <a:r>
              <a:rPr lang="en-GB" altLang="en-US" dirty="0">
                <a:latin typeface="+mj-lt"/>
              </a:rPr>
              <a:t>Query optimizer</a:t>
            </a:r>
          </a:p>
          <a:p>
            <a:pPr lvl="2"/>
            <a:r>
              <a:rPr lang="en-GB" altLang="en-US" dirty="0">
                <a:latin typeface="+mj-lt"/>
              </a:rPr>
              <a:t>Selects the most efficient query execution plan</a:t>
            </a:r>
          </a:p>
          <a:p>
            <a:pPr lvl="1"/>
            <a:r>
              <a:rPr lang="en-GB" altLang="en-US" dirty="0">
                <a:latin typeface="+mj-lt"/>
              </a:rPr>
              <a:t>Execution component</a:t>
            </a:r>
          </a:p>
          <a:p>
            <a:pPr lvl="2"/>
            <a:r>
              <a:rPr lang="en-GB" altLang="en-US" dirty="0">
                <a:latin typeface="+mj-lt"/>
              </a:rPr>
              <a:t>Executes the query by making calls to other modules</a:t>
            </a:r>
          </a:p>
        </p:txBody>
      </p:sp>
    </p:spTree>
    <p:extLst>
      <p:ext uri="{BB962C8B-B14F-4D97-AF65-F5344CB8AC3E}">
        <p14:creationId xmlns:p14="http://schemas.microsoft.com/office/powerpoint/2010/main" val="355583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a:bodyPr>
          <a:lstStyle/>
          <a:p>
            <a:r>
              <a:rPr lang="en-US" sz="3200" dirty="0">
                <a:latin typeface="+mj-lt"/>
                <a:ea typeface="ＭＳ Ｐゴシック" panose="020B0600070205080204" pitchFamily="34" charset="-128"/>
              </a:rPr>
              <a:t>MySQL Architecture</a:t>
            </a:r>
          </a:p>
          <a:p>
            <a:r>
              <a:rPr lang="en-US" sz="3200" dirty="0">
                <a:latin typeface="+mj-lt"/>
                <a:ea typeface="ＭＳ Ｐゴシック" panose="020B0600070205080204" pitchFamily="34" charset="-128"/>
              </a:rPr>
              <a:t>SQL Optimization</a:t>
            </a:r>
          </a:p>
          <a:p>
            <a:r>
              <a:rPr lang="en-US" sz="3200" dirty="0">
                <a:latin typeface="+mj-lt"/>
                <a:ea typeface="ＭＳ Ｐゴシック" panose="020B0600070205080204" pitchFamily="34" charset="-128"/>
              </a:rPr>
              <a:t>Backup &amp; Recovery</a:t>
            </a:r>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GB" altLang="en-US" sz="4000" dirty="0">
                <a:solidFill>
                  <a:srgbClr val="CD0000"/>
                </a:solidFill>
              </a:rPr>
              <a:t>The Storage Manager</a:t>
            </a:r>
          </a:p>
        </p:txBody>
      </p:sp>
      <p:sp>
        <p:nvSpPr>
          <p:cNvPr id="8195" name="Rectangle 3"/>
          <p:cNvSpPr>
            <a:spLocks noGrp="1" noChangeArrowheads="1"/>
          </p:cNvSpPr>
          <p:nvPr>
            <p:ph type="body" idx="1"/>
          </p:nvPr>
        </p:nvSpPr>
        <p:spPr/>
        <p:txBody>
          <a:bodyPr/>
          <a:lstStyle/>
          <a:p>
            <a:pPr>
              <a:lnSpc>
                <a:spcPct val="80000"/>
              </a:lnSpc>
            </a:pPr>
            <a:r>
              <a:rPr lang="en-GB" altLang="en-US" sz="2000"/>
              <a:t>Responsible for file organization and indexing</a:t>
            </a:r>
          </a:p>
          <a:p>
            <a:pPr>
              <a:lnSpc>
                <a:spcPct val="80000"/>
              </a:lnSpc>
            </a:pPr>
            <a:r>
              <a:rPr lang="en-GB" altLang="en-US" sz="2000"/>
              <a:t>Interfaces with the OS to write to disk all of the data, such as</a:t>
            </a:r>
          </a:p>
          <a:p>
            <a:pPr lvl="1">
              <a:lnSpc>
                <a:spcPct val="80000"/>
              </a:lnSpc>
            </a:pPr>
            <a:r>
              <a:rPr lang="en-GB" altLang="en-US" sz="1800"/>
              <a:t>User tables, indexes and logs</a:t>
            </a:r>
          </a:p>
          <a:p>
            <a:pPr>
              <a:lnSpc>
                <a:spcPct val="80000"/>
              </a:lnSpc>
            </a:pPr>
            <a:r>
              <a:rPr lang="en-GB" altLang="en-US" sz="2000"/>
              <a:t>The component that makes MySQL special by</a:t>
            </a:r>
          </a:p>
          <a:p>
            <a:pPr lvl="1">
              <a:lnSpc>
                <a:spcPct val="80000"/>
              </a:lnSpc>
            </a:pPr>
            <a:r>
              <a:rPr lang="en-GB" altLang="en-US" sz="1800"/>
              <a:t>Offering different types of </a:t>
            </a:r>
            <a:r>
              <a:rPr lang="en-GB" altLang="en-US" sz="1800" u="sng"/>
              <a:t>storage engines</a:t>
            </a:r>
            <a:r>
              <a:rPr lang="en-GB" altLang="en-US" sz="1800"/>
              <a:t> (or table types)</a:t>
            </a:r>
          </a:p>
          <a:p>
            <a:pPr>
              <a:lnSpc>
                <a:spcPct val="80000"/>
              </a:lnSpc>
            </a:pPr>
            <a:r>
              <a:rPr lang="en-GB" altLang="en-US" sz="2000"/>
              <a:t>Advantages of multiple storage engines</a:t>
            </a:r>
          </a:p>
          <a:p>
            <a:pPr lvl="1">
              <a:lnSpc>
                <a:spcPct val="80000"/>
              </a:lnSpc>
            </a:pPr>
            <a:r>
              <a:rPr lang="en-GB" altLang="en-US" sz="1800"/>
              <a:t>When new engines are added to the server, the server architecture allows supporting older file formats</a:t>
            </a:r>
          </a:p>
          <a:p>
            <a:pPr lvl="1">
              <a:lnSpc>
                <a:spcPct val="80000"/>
              </a:lnSpc>
            </a:pPr>
            <a:r>
              <a:rPr lang="en-GB" altLang="en-US" sz="1800"/>
              <a:t>Changes to storage engines do not cause changes elsewhere in MySQL</a:t>
            </a:r>
          </a:p>
          <a:p>
            <a:pPr lvl="1">
              <a:lnSpc>
                <a:spcPct val="80000"/>
              </a:lnSpc>
            </a:pPr>
            <a:r>
              <a:rPr lang="en-GB" altLang="en-US" sz="1800"/>
              <a:t>Different users/applications have a choice in the storage engine used</a:t>
            </a:r>
          </a:p>
          <a:p>
            <a:pPr lvl="1">
              <a:lnSpc>
                <a:spcPct val="80000"/>
              </a:lnSpc>
            </a:pPr>
            <a:r>
              <a:rPr lang="en-GB" altLang="en-US" sz="1800"/>
              <a:t>Easier to introduce new storage media (compact flash) which may require different approach</a:t>
            </a:r>
          </a:p>
          <a:p>
            <a:pPr>
              <a:lnSpc>
                <a:spcPct val="80000"/>
              </a:lnSpc>
            </a:pPr>
            <a:endParaRPr lang="en-GB" altLang="en-US" sz="2000"/>
          </a:p>
        </p:txBody>
      </p:sp>
    </p:spTree>
    <p:extLst>
      <p:ext uri="{BB962C8B-B14F-4D97-AF65-F5344CB8AC3E}">
        <p14:creationId xmlns:p14="http://schemas.microsoft.com/office/powerpoint/2010/main" val="156825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GB" altLang="en-US" sz="4000" dirty="0">
                <a:solidFill>
                  <a:srgbClr val="CD0000"/>
                </a:solidFill>
              </a:rPr>
              <a:t>Storage Engines</a:t>
            </a:r>
          </a:p>
        </p:txBody>
      </p:sp>
      <p:sp>
        <p:nvSpPr>
          <p:cNvPr id="9219" name="Rectangle 3"/>
          <p:cNvSpPr>
            <a:spLocks noGrp="1" noChangeArrowheads="1"/>
          </p:cNvSpPr>
          <p:nvPr>
            <p:ph type="body" idx="1"/>
          </p:nvPr>
        </p:nvSpPr>
        <p:spPr>
          <a:xfrm>
            <a:off x="1195388" y="1690688"/>
            <a:ext cx="10515600" cy="4351338"/>
          </a:xfrm>
        </p:spPr>
        <p:txBody>
          <a:bodyPr>
            <a:normAutofit lnSpcReduction="10000"/>
          </a:bodyPr>
          <a:lstStyle/>
          <a:p>
            <a:pPr>
              <a:lnSpc>
                <a:spcPct val="90000"/>
              </a:lnSpc>
            </a:pPr>
            <a:r>
              <a:rPr lang="en-GB" altLang="en-US" sz="2400" dirty="0" err="1">
                <a:latin typeface="+mj-lt"/>
              </a:rPr>
              <a:t>MyISAM</a:t>
            </a:r>
            <a:r>
              <a:rPr lang="en-GB" altLang="en-US" sz="2400" dirty="0">
                <a:latin typeface="+mj-lt"/>
              </a:rPr>
              <a:t> (default)</a:t>
            </a:r>
          </a:p>
          <a:p>
            <a:pPr lvl="1">
              <a:lnSpc>
                <a:spcPct val="90000"/>
              </a:lnSpc>
            </a:pPr>
            <a:r>
              <a:rPr lang="en-GB" altLang="en-US" sz="2000" dirty="0">
                <a:latin typeface="+mj-lt"/>
              </a:rPr>
              <a:t>extensions to the traditional ISAM</a:t>
            </a:r>
          </a:p>
          <a:p>
            <a:pPr lvl="1">
              <a:lnSpc>
                <a:spcPct val="90000"/>
              </a:lnSpc>
            </a:pPr>
            <a:r>
              <a:rPr lang="en-GB" altLang="en-US" sz="2000" dirty="0">
                <a:latin typeface="+mj-lt"/>
              </a:rPr>
              <a:t>No support for transactions</a:t>
            </a:r>
          </a:p>
          <a:p>
            <a:pPr lvl="1">
              <a:lnSpc>
                <a:spcPct val="90000"/>
              </a:lnSpc>
            </a:pPr>
            <a:r>
              <a:rPr lang="en-GB" altLang="en-US" sz="2000" dirty="0">
                <a:latin typeface="+mj-lt"/>
              </a:rPr>
              <a:t>No referential integrity</a:t>
            </a:r>
          </a:p>
          <a:p>
            <a:pPr>
              <a:lnSpc>
                <a:spcPct val="90000"/>
              </a:lnSpc>
            </a:pPr>
            <a:r>
              <a:rPr lang="en-GB" altLang="en-US" sz="2400" dirty="0" err="1">
                <a:latin typeface="+mj-lt"/>
              </a:rPr>
              <a:t>InnoDB</a:t>
            </a:r>
            <a:r>
              <a:rPr lang="en-GB" altLang="en-US" sz="2400" dirty="0">
                <a:latin typeface="+mj-lt"/>
              </a:rPr>
              <a:t> (Transactional)</a:t>
            </a:r>
          </a:p>
          <a:p>
            <a:pPr lvl="1">
              <a:lnSpc>
                <a:spcPct val="90000"/>
              </a:lnSpc>
            </a:pPr>
            <a:r>
              <a:rPr lang="en-GB" altLang="en-US" sz="2000" dirty="0">
                <a:latin typeface="+mj-lt"/>
              </a:rPr>
              <a:t>Supports transactions with ‘ACID’ properties</a:t>
            </a:r>
          </a:p>
          <a:p>
            <a:pPr lvl="1">
              <a:lnSpc>
                <a:spcPct val="90000"/>
              </a:lnSpc>
            </a:pPr>
            <a:r>
              <a:rPr lang="en-GB" altLang="en-US" sz="2000" dirty="0">
                <a:latin typeface="+mj-lt"/>
              </a:rPr>
              <a:t>Supports referential integrity</a:t>
            </a:r>
          </a:p>
          <a:p>
            <a:pPr>
              <a:lnSpc>
                <a:spcPct val="90000"/>
              </a:lnSpc>
            </a:pPr>
            <a:r>
              <a:rPr lang="en-GB" altLang="en-US" sz="2400" dirty="0">
                <a:latin typeface="+mj-lt"/>
              </a:rPr>
              <a:t>Memory (In-memory)</a:t>
            </a:r>
          </a:p>
          <a:p>
            <a:pPr lvl="1">
              <a:lnSpc>
                <a:spcPct val="90000"/>
              </a:lnSpc>
            </a:pPr>
            <a:r>
              <a:rPr lang="en-GB" altLang="en-US" sz="2000" dirty="0">
                <a:latin typeface="+mj-lt"/>
              </a:rPr>
              <a:t>Tables of this type are stored in RAM; therefore fast</a:t>
            </a:r>
          </a:p>
          <a:p>
            <a:pPr lvl="1">
              <a:lnSpc>
                <a:spcPct val="90000"/>
              </a:lnSpc>
            </a:pPr>
            <a:r>
              <a:rPr lang="en-GB" altLang="en-US" sz="2000" dirty="0">
                <a:latin typeface="+mj-lt"/>
              </a:rPr>
              <a:t>But data will be lost in the event of a crash</a:t>
            </a:r>
          </a:p>
          <a:p>
            <a:pPr>
              <a:lnSpc>
                <a:spcPct val="90000"/>
              </a:lnSpc>
            </a:pPr>
            <a:r>
              <a:rPr lang="en-GB" altLang="en-US" sz="2400" dirty="0">
                <a:latin typeface="+mj-lt"/>
              </a:rPr>
              <a:t>NDB (Clustered) – advanced storage method - not here</a:t>
            </a:r>
          </a:p>
          <a:p>
            <a:pPr>
              <a:lnSpc>
                <a:spcPct val="90000"/>
              </a:lnSpc>
            </a:pPr>
            <a:r>
              <a:rPr lang="en-GB" altLang="en-US" sz="2400" dirty="0">
                <a:latin typeface="+mj-lt"/>
              </a:rPr>
              <a:t>You will be using mostly </a:t>
            </a:r>
            <a:r>
              <a:rPr lang="en-GB" altLang="en-US" sz="2400" dirty="0" err="1">
                <a:latin typeface="+mj-lt"/>
              </a:rPr>
              <a:t>MyISAM</a:t>
            </a:r>
            <a:r>
              <a:rPr lang="en-GB" altLang="en-US" sz="2400" dirty="0">
                <a:latin typeface="+mj-lt"/>
              </a:rPr>
              <a:t> or </a:t>
            </a:r>
            <a:r>
              <a:rPr lang="en-GB" altLang="en-US" sz="2400" dirty="0" err="1">
                <a:latin typeface="+mj-lt"/>
              </a:rPr>
              <a:t>InnoDB</a:t>
            </a:r>
            <a:endParaRPr lang="en-GB" altLang="en-US" sz="2400" dirty="0">
              <a:latin typeface="+mj-lt"/>
            </a:endParaRPr>
          </a:p>
        </p:txBody>
      </p:sp>
    </p:spTree>
    <p:extLst>
      <p:ext uri="{BB962C8B-B14F-4D97-AF65-F5344CB8AC3E}">
        <p14:creationId xmlns:p14="http://schemas.microsoft.com/office/powerpoint/2010/main" val="2232143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GB" altLang="en-US" sz="4000" dirty="0">
                <a:solidFill>
                  <a:srgbClr val="CD0000"/>
                </a:solidFill>
              </a:rPr>
              <a:t>Buffer Manager</a:t>
            </a:r>
          </a:p>
        </p:txBody>
      </p:sp>
      <p:sp>
        <p:nvSpPr>
          <p:cNvPr id="11267" name="Rectangle 3"/>
          <p:cNvSpPr>
            <a:spLocks noGrp="1" noChangeArrowheads="1"/>
          </p:cNvSpPr>
          <p:nvPr>
            <p:ph type="body" idx="1"/>
          </p:nvPr>
        </p:nvSpPr>
        <p:spPr/>
        <p:txBody>
          <a:bodyPr/>
          <a:lstStyle/>
          <a:p>
            <a:pPr>
              <a:lnSpc>
                <a:spcPct val="90000"/>
              </a:lnSpc>
            </a:pPr>
            <a:r>
              <a:rPr lang="en-GB" altLang="en-US" sz="2400" dirty="0">
                <a:latin typeface="+mj-lt"/>
              </a:rPr>
              <a:t>Manages memory management issues</a:t>
            </a:r>
          </a:p>
          <a:p>
            <a:pPr lvl="1">
              <a:lnSpc>
                <a:spcPct val="90000"/>
              </a:lnSpc>
            </a:pPr>
            <a:r>
              <a:rPr lang="en-GB" altLang="en-US" sz="2000" dirty="0">
                <a:latin typeface="+mj-lt"/>
              </a:rPr>
              <a:t>Between query engine and memory manager</a:t>
            </a:r>
          </a:p>
          <a:p>
            <a:pPr>
              <a:lnSpc>
                <a:spcPct val="90000"/>
              </a:lnSpc>
            </a:pPr>
            <a:r>
              <a:rPr lang="en-GB" altLang="en-US" sz="2400" dirty="0">
                <a:latin typeface="+mj-lt"/>
              </a:rPr>
              <a:t>Maintains Query Cache which</a:t>
            </a:r>
          </a:p>
          <a:p>
            <a:pPr lvl="1">
              <a:lnSpc>
                <a:spcPct val="90000"/>
              </a:lnSpc>
            </a:pPr>
            <a:r>
              <a:rPr lang="en-GB" altLang="en-US" sz="2000" dirty="0">
                <a:latin typeface="+mj-lt"/>
              </a:rPr>
              <a:t>Stores the result sets of queries</a:t>
            </a:r>
          </a:p>
          <a:p>
            <a:pPr lvl="1">
              <a:lnSpc>
                <a:spcPct val="90000"/>
              </a:lnSpc>
            </a:pPr>
            <a:r>
              <a:rPr lang="en-GB" altLang="en-US" sz="2000" dirty="0">
                <a:latin typeface="+mj-lt"/>
              </a:rPr>
              <a:t>Repeated queries are answered directly from query cache</a:t>
            </a:r>
          </a:p>
          <a:p>
            <a:pPr>
              <a:lnSpc>
                <a:spcPct val="90000"/>
              </a:lnSpc>
            </a:pPr>
            <a:r>
              <a:rPr lang="en-GB" altLang="en-US" sz="2400" dirty="0">
                <a:latin typeface="+mj-lt"/>
              </a:rPr>
              <a:t>New records are cached in before being written to disk</a:t>
            </a:r>
          </a:p>
          <a:p>
            <a:pPr>
              <a:lnSpc>
                <a:spcPct val="90000"/>
              </a:lnSpc>
            </a:pPr>
            <a:r>
              <a:rPr lang="en-GB" altLang="en-US" sz="2400" dirty="0">
                <a:latin typeface="+mj-lt"/>
              </a:rPr>
              <a:t>Query cache is unique to MySQL</a:t>
            </a:r>
          </a:p>
          <a:p>
            <a:pPr>
              <a:lnSpc>
                <a:spcPct val="90000"/>
              </a:lnSpc>
            </a:pPr>
            <a:r>
              <a:rPr lang="en-GB" altLang="en-US" sz="2400" dirty="0">
                <a:latin typeface="+mj-lt"/>
              </a:rPr>
              <a:t>Is responsible for enhanced response times</a:t>
            </a:r>
          </a:p>
          <a:p>
            <a:pPr lvl="1">
              <a:lnSpc>
                <a:spcPct val="90000"/>
              </a:lnSpc>
            </a:pPr>
            <a:r>
              <a:rPr lang="en-GB" altLang="en-US" sz="2000" dirty="0">
                <a:latin typeface="+mj-lt"/>
              </a:rPr>
              <a:t>Studies show that MySQL works as fast as Oracle and SQL server (Microsoft’s RDBMS server)</a:t>
            </a:r>
          </a:p>
        </p:txBody>
      </p:sp>
    </p:spTree>
    <p:extLst>
      <p:ext uri="{BB962C8B-B14F-4D97-AF65-F5344CB8AC3E}">
        <p14:creationId xmlns:p14="http://schemas.microsoft.com/office/powerpoint/2010/main" val="4042252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GB" altLang="en-US" sz="4000" dirty="0">
                <a:solidFill>
                  <a:srgbClr val="CD0000"/>
                </a:solidFill>
              </a:rPr>
              <a:t>Recovery Manager</a:t>
            </a:r>
          </a:p>
        </p:txBody>
      </p:sp>
      <p:sp>
        <p:nvSpPr>
          <p:cNvPr id="12291" name="Rectangle 3"/>
          <p:cNvSpPr>
            <a:spLocks noGrp="1" noChangeArrowheads="1"/>
          </p:cNvSpPr>
          <p:nvPr>
            <p:ph type="body" idx="1"/>
          </p:nvPr>
        </p:nvSpPr>
        <p:spPr/>
        <p:txBody>
          <a:bodyPr/>
          <a:lstStyle/>
          <a:p>
            <a:r>
              <a:rPr lang="en-GB" altLang="en-US" dirty="0">
                <a:latin typeface="+mj-lt"/>
              </a:rPr>
              <a:t>Performs data recovery in the event of loss of data</a:t>
            </a:r>
          </a:p>
          <a:p>
            <a:r>
              <a:rPr lang="en-GB" altLang="en-US" dirty="0">
                <a:latin typeface="+mj-lt"/>
              </a:rPr>
              <a:t>Different for different storage engines (or table types)</a:t>
            </a:r>
          </a:p>
          <a:p>
            <a:r>
              <a:rPr lang="en-GB" altLang="en-US" dirty="0" err="1">
                <a:latin typeface="+mj-lt"/>
              </a:rPr>
              <a:t>InnoDB</a:t>
            </a:r>
            <a:r>
              <a:rPr lang="en-GB" altLang="en-US" dirty="0">
                <a:latin typeface="+mj-lt"/>
              </a:rPr>
              <a:t> table provides recovery management</a:t>
            </a:r>
          </a:p>
          <a:p>
            <a:r>
              <a:rPr lang="en-GB" altLang="en-US" dirty="0" err="1">
                <a:latin typeface="+mj-lt"/>
              </a:rPr>
              <a:t>MyISAM</a:t>
            </a:r>
            <a:r>
              <a:rPr lang="en-GB" altLang="en-US" dirty="0">
                <a:latin typeface="+mj-lt"/>
              </a:rPr>
              <a:t> table provides fixes to data inconsistencies due to server outage</a:t>
            </a:r>
          </a:p>
        </p:txBody>
      </p:sp>
    </p:spTree>
    <p:extLst>
      <p:ext uri="{BB962C8B-B14F-4D97-AF65-F5344CB8AC3E}">
        <p14:creationId xmlns:p14="http://schemas.microsoft.com/office/powerpoint/2010/main" val="2992191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2437" y="365125"/>
            <a:ext cx="10515600" cy="1325563"/>
          </a:xfrm>
        </p:spPr>
        <p:txBody>
          <a:bodyPr>
            <a:normAutofit/>
          </a:bodyPr>
          <a:lstStyle/>
          <a:p>
            <a:r>
              <a:rPr lang="en-GB" altLang="en-US" sz="4000" dirty="0">
                <a:solidFill>
                  <a:srgbClr val="CD0000"/>
                </a:solidFill>
              </a:rPr>
              <a:t>Transaction Management</a:t>
            </a:r>
          </a:p>
        </p:txBody>
      </p:sp>
      <p:sp>
        <p:nvSpPr>
          <p:cNvPr id="13315" name="Rectangle 3"/>
          <p:cNvSpPr>
            <a:spLocks noGrp="1" noChangeArrowheads="1"/>
          </p:cNvSpPr>
          <p:nvPr>
            <p:ph type="body" idx="1"/>
          </p:nvPr>
        </p:nvSpPr>
        <p:spPr/>
        <p:txBody>
          <a:bodyPr/>
          <a:lstStyle/>
          <a:p>
            <a:pPr>
              <a:lnSpc>
                <a:spcPct val="90000"/>
              </a:lnSpc>
            </a:pPr>
            <a:r>
              <a:rPr lang="en-GB" altLang="en-US" dirty="0">
                <a:latin typeface="+mj-lt"/>
              </a:rPr>
              <a:t>Performs locking and transaction management</a:t>
            </a:r>
          </a:p>
          <a:p>
            <a:pPr>
              <a:lnSpc>
                <a:spcPct val="90000"/>
              </a:lnSpc>
            </a:pPr>
            <a:r>
              <a:rPr lang="en-GB" altLang="en-US" dirty="0">
                <a:latin typeface="+mj-lt"/>
              </a:rPr>
              <a:t>Different for different storage engines (or table types)</a:t>
            </a:r>
          </a:p>
          <a:p>
            <a:pPr>
              <a:lnSpc>
                <a:spcPct val="90000"/>
              </a:lnSpc>
            </a:pPr>
            <a:r>
              <a:rPr lang="en-GB" altLang="en-US" dirty="0" err="1">
                <a:latin typeface="+mj-lt"/>
              </a:rPr>
              <a:t>InnoDB</a:t>
            </a:r>
            <a:r>
              <a:rPr lang="en-GB" altLang="en-US" dirty="0">
                <a:latin typeface="+mj-lt"/>
              </a:rPr>
              <a:t> table supports </a:t>
            </a:r>
          </a:p>
          <a:p>
            <a:pPr lvl="1">
              <a:lnSpc>
                <a:spcPct val="90000"/>
              </a:lnSpc>
            </a:pPr>
            <a:r>
              <a:rPr lang="en-GB" altLang="en-US" dirty="0">
                <a:latin typeface="+mj-lt"/>
              </a:rPr>
              <a:t>transaction management where transactions obey ‘ACID’ requirements</a:t>
            </a:r>
          </a:p>
          <a:p>
            <a:pPr lvl="1">
              <a:lnSpc>
                <a:spcPct val="90000"/>
              </a:lnSpc>
            </a:pPr>
            <a:r>
              <a:rPr lang="en-GB" altLang="en-US" dirty="0">
                <a:latin typeface="+mj-lt"/>
              </a:rPr>
              <a:t>row and table level locking</a:t>
            </a:r>
          </a:p>
          <a:p>
            <a:pPr lvl="1">
              <a:lnSpc>
                <a:spcPct val="90000"/>
              </a:lnSpc>
            </a:pPr>
            <a:r>
              <a:rPr lang="en-GB" altLang="en-US" dirty="0">
                <a:latin typeface="+mj-lt"/>
              </a:rPr>
              <a:t>All isolation levels</a:t>
            </a:r>
          </a:p>
          <a:p>
            <a:pPr>
              <a:lnSpc>
                <a:spcPct val="90000"/>
              </a:lnSpc>
            </a:pPr>
            <a:r>
              <a:rPr lang="en-GB" altLang="en-US" dirty="0" err="1">
                <a:latin typeface="+mj-lt"/>
              </a:rPr>
              <a:t>MyISAM</a:t>
            </a:r>
            <a:r>
              <a:rPr lang="en-GB" altLang="en-US" dirty="0">
                <a:latin typeface="+mj-lt"/>
              </a:rPr>
              <a:t> table supports</a:t>
            </a:r>
          </a:p>
          <a:p>
            <a:pPr lvl="1">
              <a:lnSpc>
                <a:spcPct val="90000"/>
              </a:lnSpc>
            </a:pPr>
            <a:r>
              <a:rPr lang="en-GB" altLang="en-US" dirty="0">
                <a:latin typeface="+mj-lt"/>
              </a:rPr>
              <a:t>Table level locking</a:t>
            </a:r>
          </a:p>
        </p:txBody>
      </p:sp>
    </p:spTree>
    <p:extLst>
      <p:ext uri="{BB962C8B-B14F-4D97-AF65-F5344CB8AC3E}">
        <p14:creationId xmlns:p14="http://schemas.microsoft.com/office/powerpoint/2010/main" val="173848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GB" altLang="en-US" sz="4000" dirty="0">
                <a:solidFill>
                  <a:srgbClr val="CD0000"/>
                </a:solidFill>
              </a:rPr>
              <a:t>Specifying the table type</a:t>
            </a:r>
          </a:p>
        </p:txBody>
      </p:sp>
      <p:sp>
        <p:nvSpPr>
          <p:cNvPr id="14339" name="Rectangle 3"/>
          <p:cNvSpPr>
            <a:spLocks noGrp="1" noChangeArrowheads="1"/>
          </p:cNvSpPr>
          <p:nvPr>
            <p:ph type="body" idx="1"/>
          </p:nvPr>
        </p:nvSpPr>
        <p:spPr/>
        <p:txBody>
          <a:bodyPr/>
          <a:lstStyle/>
          <a:p>
            <a:pPr>
              <a:lnSpc>
                <a:spcPct val="80000"/>
              </a:lnSpc>
            </a:pPr>
            <a:r>
              <a:rPr lang="en-GB" altLang="en-US" sz="2000" dirty="0">
                <a:latin typeface="+mj-lt"/>
              </a:rPr>
              <a:t>When you create a table you can specify the table type (storage engine) for that table</a:t>
            </a:r>
          </a:p>
          <a:p>
            <a:pPr>
              <a:lnSpc>
                <a:spcPct val="80000"/>
              </a:lnSpc>
            </a:pPr>
            <a:r>
              <a:rPr lang="en-GB" altLang="en-US" sz="2000" dirty="0">
                <a:latin typeface="+mj-lt"/>
              </a:rPr>
              <a:t>For example</a:t>
            </a:r>
          </a:p>
          <a:p>
            <a:pPr lvl="1">
              <a:lnSpc>
                <a:spcPct val="80000"/>
              </a:lnSpc>
              <a:buFontTx/>
              <a:buNone/>
            </a:pPr>
            <a:r>
              <a:rPr lang="en-GB" altLang="en-US" sz="1800" dirty="0">
                <a:latin typeface="+mj-lt"/>
              </a:rPr>
              <a:t>CREATE TABLE test (id </a:t>
            </a:r>
            <a:r>
              <a:rPr lang="en-GB" altLang="en-US" sz="1800" dirty="0" err="1">
                <a:latin typeface="+mj-lt"/>
              </a:rPr>
              <a:t>int</a:t>
            </a:r>
            <a:r>
              <a:rPr lang="en-GB" altLang="en-US" sz="1800" dirty="0">
                <a:latin typeface="+mj-lt"/>
              </a:rPr>
              <a:t>(5) Primary Key, name </a:t>
            </a:r>
            <a:r>
              <a:rPr lang="en-GB" altLang="en-US" sz="1800" dirty="0" err="1">
                <a:latin typeface="+mj-lt"/>
              </a:rPr>
              <a:t>varchar</a:t>
            </a:r>
            <a:r>
              <a:rPr lang="en-GB" altLang="en-US" sz="1800" dirty="0">
                <a:latin typeface="+mj-lt"/>
              </a:rPr>
              <a:t>(25)) TYPE = </a:t>
            </a:r>
            <a:r>
              <a:rPr lang="en-GB" altLang="en-US" sz="1800" dirty="0" err="1">
                <a:latin typeface="+mj-lt"/>
              </a:rPr>
              <a:t>InnoDB</a:t>
            </a:r>
            <a:r>
              <a:rPr lang="en-GB" altLang="en-US" sz="1800" dirty="0">
                <a:latin typeface="+mj-lt"/>
              </a:rPr>
              <a:t>;</a:t>
            </a:r>
          </a:p>
          <a:p>
            <a:pPr>
              <a:lnSpc>
                <a:spcPct val="80000"/>
              </a:lnSpc>
            </a:pPr>
            <a:r>
              <a:rPr lang="en-GB" altLang="en-US" sz="2000" dirty="0">
                <a:latin typeface="+mj-lt"/>
              </a:rPr>
              <a:t>You can alter the type of an existing table to a different type</a:t>
            </a:r>
          </a:p>
          <a:p>
            <a:pPr>
              <a:lnSpc>
                <a:spcPct val="80000"/>
              </a:lnSpc>
            </a:pPr>
            <a:r>
              <a:rPr lang="en-GB" altLang="en-US" sz="2000" dirty="0">
                <a:latin typeface="+mj-lt"/>
              </a:rPr>
              <a:t>For example</a:t>
            </a:r>
          </a:p>
          <a:p>
            <a:pPr>
              <a:lnSpc>
                <a:spcPct val="80000"/>
              </a:lnSpc>
              <a:buFontTx/>
              <a:buNone/>
            </a:pPr>
            <a:r>
              <a:rPr lang="en-GB" altLang="en-US" sz="2000" dirty="0">
                <a:latin typeface="+mj-lt"/>
              </a:rPr>
              <a:t>	ALTER TABLE test TYPE = </a:t>
            </a:r>
            <a:r>
              <a:rPr lang="en-GB" altLang="en-US" sz="2000" dirty="0" err="1">
                <a:latin typeface="+mj-lt"/>
              </a:rPr>
              <a:t>MyISAM</a:t>
            </a:r>
            <a:r>
              <a:rPr lang="en-GB" altLang="en-US" sz="2000" dirty="0">
                <a:latin typeface="+mj-lt"/>
              </a:rPr>
              <a:t>;</a:t>
            </a:r>
          </a:p>
          <a:p>
            <a:pPr>
              <a:lnSpc>
                <a:spcPct val="80000"/>
              </a:lnSpc>
            </a:pPr>
            <a:r>
              <a:rPr lang="en-GB" altLang="en-US" sz="2000" dirty="0">
                <a:latin typeface="+mj-lt"/>
              </a:rPr>
              <a:t>A single MySQL database can have tables of different types</a:t>
            </a:r>
          </a:p>
          <a:p>
            <a:pPr>
              <a:lnSpc>
                <a:spcPct val="80000"/>
              </a:lnSpc>
            </a:pPr>
            <a:r>
              <a:rPr lang="en-GB" altLang="en-US" sz="2000" dirty="0">
                <a:latin typeface="+mj-lt"/>
              </a:rPr>
              <a:t>If you don’t require transactions, it is best to use </a:t>
            </a:r>
            <a:r>
              <a:rPr lang="en-GB" altLang="en-US" sz="2000" dirty="0" err="1">
                <a:latin typeface="+mj-lt"/>
              </a:rPr>
              <a:t>MyISAM</a:t>
            </a:r>
            <a:endParaRPr lang="en-GB" altLang="en-US" sz="2000" dirty="0">
              <a:latin typeface="+mj-lt"/>
            </a:endParaRPr>
          </a:p>
          <a:p>
            <a:pPr>
              <a:lnSpc>
                <a:spcPct val="80000"/>
              </a:lnSpc>
            </a:pPr>
            <a:r>
              <a:rPr lang="en-GB" altLang="en-US" sz="2000" dirty="0">
                <a:latin typeface="+mj-lt"/>
              </a:rPr>
              <a:t>You can use SHOW TABLE STATUS to display information about a table</a:t>
            </a:r>
          </a:p>
          <a:p>
            <a:pPr>
              <a:lnSpc>
                <a:spcPct val="80000"/>
              </a:lnSpc>
            </a:pPr>
            <a:r>
              <a:rPr lang="en-GB" altLang="en-US" sz="2000" dirty="0">
                <a:latin typeface="+mj-lt"/>
              </a:rPr>
              <a:t>For example to display information about table called test</a:t>
            </a:r>
          </a:p>
          <a:p>
            <a:pPr lvl="1">
              <a:lnSpc>
                <a:spcPct val="80000"/>
              </a:lnSpc>
              <a:buFontTx/>
              <a:buNone/>
            </a:pPr>
            <a:r>
              <a:rPr lang="en-GB" altLang="en-US" sz="1800" dirty="0">
                <a:latin typeface="+mj-lt"/>
              </a:rPr>
              <a:t>SHOW TABLE STATUS like ‘test’ \G</a:t>
            </a:r>
          </a:p>
        </p:txBody>
      </p:sp>
    </p:spTree>
    <p:extLst>
      <p:ext uri="{BB962C8B-B14F-4D97-AF65-F5344CB8AC3E}">
        <p14:creationId xmlns:p14="http://schemas.microsoft.com/office/powerpoint/2010/main" val="4070640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49313" y="130967"/>
            <a:ext cx="10515600" cy="1325563"/>
          </a:xfrm>
        </p:spPr>
        <p:txBody>
          <a:bodyPr>
            <a:normAutofit/>
          </a:bodyPr>
          <a:lstStyle/>
          <a:p>
            <a:r>
              <a:rPr lang="en-GB" altLang="en-US" sz="4000" dirty="0">
                <a:solidFill>
                  <a:srgbClr val="CD0000"/>
                </a:solidFill>
              </a:rPr>
              <a:t>Performance related issues</a:t>
            </a:r>
          </a:p>
        </p:txBody>
      </p:sp>
      <p:sp>
        <p:nvSpPr>
          <p:cNvPr id="15363" name="Rectangle 3"/>
          <p:cNvSpPr>
            <a:spLocks noGrp="1" noChangeArrowheads="1"/>
          </p:cNvSpPr>
          <p:nvPr>
            <p:ph type="body" idx="1"/>
          </p:nvPr>
        </p:nvSpPr>
        <p:spPr>
          <a:xfrm>
            <a:off x="1992313" y="1268413"/>
            <a:ext cx="8229600" cy="1612900"/>
          </a:xfrm>
        </p:spPr>
        <p:txBody>
          <a:bodyPr/>
          <a:lstStyle/>
          <a:p>
            <a:pPr>
              <a:lnSpc>
                <a:spcPct val="80000"/>
              </a:lnSpc>
            </a:pPr>
            <a:r>
              <a:rPr lang="en-GB" altLang="en-US" sz="2000" dirty="0"/>
              <a:t>MySQL allows users to ask for information about how their select queries are processed using EXPLAIN</a:t>
            </a:r>
          </a:p>
          <a:p>
            <a:pPr>
              <a:lnSpc>
                <a:spcPct val="80000"/>
              </a:lnSpc>
            </a:pPr>
            <a:r>
              <a:rPr lang="en-GB" altLang="en-US" sz="2000" dirty="0"/>
              <a:t>EXPLAIN is the command to be added before your select statement</a:t>
            </a:r>
          </a:p>
          <a:p>
            <a:pPr>
              <a:lnSpc>
                <a:spcPct val="80000"/>
              </a:lnSpc>
            </a:pPr>
            <a:r>
              <a:rPr lang="en-GB" altLang="en-US" sz="2000" dirty="0"/>
              <a:t>For example</a:t>
            </a:r>
          </a:p>
        </p:txBody>
      </p:sp>
      <p:sp>
        <p:nvSpPr>
          <p:cNvPr id="15364" name="Rectangle 4"/>
          <p:cNvSpPr>
            <a:spLocks noChangeArrowheads="1"/>
          </p:cNvSpPr>
          <p:nvPr/>
        </p:nvSpPr>
        <p:spPr bwMode="auto">
          <a:xfrm>
            <a:off x="2208214" y="2781300"/>
            <a:ext cx="8135937"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mysql&gt; explain select * from client where ClientNo='CR74';</a:t>
            </a:r>
          </a:p>
          <a:p>
            <a:r>
              <a:rPr lang="en-GB" altLang="en-US"/>
              <a:t>+--------+------+---------------+------+---------+------+------+-------------+</a:t>
            </a:r>
          </a:p>
          <a:p>
            <a:r>
              <a:rPr lang="en-GB" altLang="en-US"/>
              <a:t>| table  | type | possible_keys | key  | key_len | ref  | rows | Extra       |</a:t>
            </a:r>
          </a:p>
          <a:p>
            <a:r>
              <a:rPr lang="en-GB" altLang="en-US"/>
              <a:t>+--------+------+---------------+------+---------+------+------+-------------+</a:t>
            </a:r>
          </a:p>
          <a:p>
            <a:r>
              <a:rPr lang="en-GB" altLang="en-US"/>
              <a:t>| client | ALL  | NULL          | NULL |    NULL | NULL |    4 | Using where |</a:t>
            </a:r>
          </a:p>
          <a:p>
            <a:r>
              <a:rPr lang="en-GB" altLang="en-US"/>
              <a:t>+--------+------+---------------+------+---------+------+------+-------------+</a:t>
            </a:r>
          </a:p>
          <a:p>
            <a:r>
              <a:rPr lang="en-GB" altLang="en-US"/>
              <a:t>1 row in set (0.00 sec)</a:t>
            </a:r>
          </a:p>
        </p:txBody>
      </p:sp>
      <p:sp>
        <p:nvSpPr>
          <p:cNvPr id="15365" name="Text Box 5"/>
          <p:cNvSpPr txBox="1">
            <a:spLocks noChangeArrowheads="1"/>
          </p:cNvSpPr>
          <p:nvPr/>
        </p:nvSpPr>
        <p:spPr bwMode="auto">
          <a:xfrm>
            <a:off x="2208214" y="5589588"/>
            <a:ext cx="7921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Please note that the ‘possible_keys’ field is  NULL – which means no index defined</a:t>
            </a:r>
          </a:p>
        </p:txBody>
      </p:sp>
      <p:sp>
        <p:nvSpPr>
          <p:cNvPr id="15366" name="Text Box 6"/>
          <p:cNvSpPr txBox="1">
            <a:spLocks noChangeArrowheads="1"/>
          </p:cNvSpPr>
          <p:nvPr/>
        </p:nvSpPr>
        <p:spPr bwMode="auto">
          <a:xfrm>
            <a:off x="2135189" y="4868864"/>
            <a:ext cx="72247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Please note that the ‘rows’ field is 4 – which means 4 rows (which is all the </a:t>
            </a:r>
          </a:p>
          <a:p>
            <a:r>
              <a:rPr lang="en-GB" altLang="en-US"/>
              <a:t>rows client table has) which requires examination</a:t>
            </a:r>
          </a:p>
        </p:txBody>
      </p:sp>
    </p:spTree>
    <p:extLst>
      <p:ext uri="{BB962C8B-B14F-4D97-AF65-F5344CB8AC3E}">
        <p14:creationId xmlns:p14="http://schemas.microsoft.com/office/powerpoint/2010/main" val="2282869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246857"/>
            <a:ext cx="10515600" cy="1325563"/>
          </a:xfrm>
        </p:spPr>
        <p:txBody>
          <a:bodyPr>
            <a:normAutofit/>
          </a:bodyPr>
          <a:lstStyle/>
          <a:p>
            <a:r>
              <a:rPr lang="en-GB" altLang="en-US" sz="4000" dirty="0">
                <a:solidFill>
                  <a:srgbClr val="CD0000"/>
                </a:solidFill>
              </a:rPr>
              <a:t>Example continued</a:t>
            </a:r>
          </a:p>
        </p:txBody>
      </p:sp>
      <p:sp>
        <p:nvSpPr>
          <p:cNvPr id="16387" name="Rectangle 3"/>
          <p:cNvSpPr>
            <a:spLocks noGrp="1" noChangeArrowheads="1"/>
          </p:cNvSpPr>
          <p:nvPr>
            <p:ph type="body" idx="1"/>
          </p:nvPr>
        </p:nvSpPr>
        <p:spPr>
          <a:xfrm>
            <a:off x="1981200" y="1341439"/>
            <a:ext cx="8229600" cy="1582737"/>
          </a:xfrm>
        </p:spPr>
        <p:txBody>
          <a:bodyPr/>
          <a:lstStyle/>
          <a:p>
            <a:pPr>
              <a:lnSpc>
                <a:spcPct val="80000"/>
              </a:lnSpc>
            </a:pPr>
            <a:r>
              <a:rPr lang="en-GB" altLang="en-US" sz="2000"/>
              <a:t>Now add the index to the client table</a:t>
            </a:r>
          </a:p>
          <a:p>
            <a:pPr lvl="1">
              <a:lnSpc>
                <a:spcPct val="80000"/>
              </a:lnSpc>
              <a:buFontTx/>
              <a:buNone/>
            </a:pPr>
            <a:r>
              <a:rPr lang="en-GB" altLang="en-US" sz="1800"/>
              <a:t>mysql&gt; alter table client add index(ClientNo);</a:t>
            </a:r>
          </a:p>
          <a:p>
            <a:pPr lvl="1">
              <a:lnSpc>
                <a:spcPct val="80000"/>
              </a:lnSpc>
              <a:buFontTx/>
              <a:buNone/>
            </a:pPr>
            <a:r>
              <a:rPr lang="en-GB" altLang="en-US" sz="1800"/>
              <a:t>Query OK, 4 rows affected (0.05 sec)</a:t>
            </a:r>
          </a:p>
          <a:p>
            <a:pPr lvl="1">
              <a:lnSpc>
                <a:spcPct val="80000"/>
              </a:lnSpc>
              <a:buFontTx/>
              <a:buNone/>
            </a:pPr>
            <a:r>
              <a:rPr lang="en-GB" altLang="en-US" sz="1800"/>
              <a:t>Records: 4  Duplicates: 0  Warnings: 0</a:t>
            </a:r>
          </a:p>
          <a:p>
            <a:pPr>
              <a:lnSpc>
                <a:spcPct val="80000"/>
              </a:lnSpc>
            </a:pPr>
            <a:r>
              <a:rPr lang="en-GB" altLang="en-US" sz="2000"/>
              <a:t>Now rerun the previous select query asking for explanation</a:t>
            </a:r>
          </a:p>
        </p:txBody>
      </p:sp>
      <p:sp>
        <p:nvSpPr>
          <p:cNvPr id="16391" name="Rectangle 7"/>
          <p:cNvSpPr>
            <a:spLocks noChangeArrowheads="1"/>
          </p:cNvSpPr>
          <p:nvPr/>
        </p:nvSpPr>
        <p:spPr bwMode="auto">
          <a:xfrm>
            <a:off x="1847850" y="2852739"/>
            <a:ext cx="82804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mysql&gt; explain select * from client where ClientNo='CR74';</a:t>
            </a:r>
          </a:p>
          <a:p>
            <a:r>
              <a:rPr lang="en-GB" altLang="en-US"/>
              <a:t>+--------+------+---------------+----------+---------+-------+------+-------------+</a:t>
            </a:r>
          </a:p>
          <a:p>
            <a:r>
              <a:rPr lang="en-GB" altLang="en-US"/>
              <a:t>| table  | type | possible_keys | key      | key_len | ref   | rows | Extra  |</a:t>
            </a:r>
          </a:p>
          <a:p>
            <a:r>
              <a:rPr lang="en-GB" altLang="en-US"/>
              <a:t>+--------+------+---------------+----------+---------+-------+------+-------------+</a:t>
            </a:r>
          </a:p>
          <a:p>
            <a:r>
              <a:rPr lang="en-GB" altLang="en-US"/>
              <a:t>| client | ref  | ClientNo      | ClientNo |       6 | const |    1 | Using where |</a:t>
            </a:r>
          </a:p>
          <a:p>
            <a:r>
              <a:rPr lang="en-GB" altLang="en-US"/>
              <a:t>+--------+------+---------------+----------+---------+-------+------+-------------+</a:t>
            </a:r>
          </a:p>
          <a:p>
            <a:r>
              <a:rPr lang="en-GB" altLang="en-US"/>
              <a:t>1 row in set (0.00 sec)</a:t>
            </a:r>
          </a:p>
        </p:txBody>
      </p:sp>
      <p:sp>
        <p:nvSpPr>
          <p:cNvPr id="16392" name="Text Box 8"/>
          <p:cNvSpPr txBox="1">
            <a:spLocks noChangeArrowheads="1"/>
          </p:cNvSpPr>
          <p:nvPr/>
        </p:nvSpPr>
        <p:spPr bwMode="auto">
          <a:xfrm>
            <a:off x="2043114" y="5032375"/>
            <a:ext cx="61518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GB" altLang="en-US"/>
              <a:t>Please note that now only one row needs to be examined and </a:t>
            </a:r>
          </a:p>
          <a:p>
            <a:r>
              <a:rPr lang="en-GB" altLang="en-US"/>
              <a:t>the query therefore runs faster</a:t>
            </a:r>
          </a:p>
          <a:p>
            <a:pPr>
              <a:buFontTx/>
              <a:buChar char="•"/>
            </a:pPr>
            <a:r>
              <a:rPr lang="en-GB" altLang="en-US"/>
              <a:t>Please also note that this table now has an index</a:t>
            </a:r>
          </a:p>
        </p:txBody>
      </p:sp>
    </p:spTree>
    <p:extLst>
      <p:ext uri="{BB962C8B-B14F-4D97-AF65-F5344CB8AC3E}">
        <p14:creationId xmlns:p14="http://schemas.microsoft.com/office/powerpoint/2010/main" val="2755393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4000" dirty="0">
                <a:solidFill>
                  <a:srgbClr val="CD0000"/>
                </a:solidFill>
              </a:rPr>
              <a:t>Further performance enhancements</a:t>
            </a:r>
          </a:p>
        </p:txBody>
      </p:sp>
      <p:sp>
        <p:nvSpPr>
          <p:cNvPr id="17411" name="Rectangle 3"/>
          <p:cNvSpPr>
            <a:spLocks noGrp="1" noChangeArrowheads="1"/>
          </p:cNvSpPr>
          <p:nvPr>
            <p:ph type="body" idx="1"/>
          </p:nvPr>
        </p:nvSpPr>
        <p:spPr/>
        <p:txBody>
          <a:bodyPr/>
          <a:lstStyle/>
          <a:p>
            <a:pPr>
              <a:lnSpc>
                <a:spcPct val="80000"/>
              </a:lnSpc>
            </a:pPr>
            <a:r>
              <a:rPr lang="en-GB" altLang="en-US" sz="2000"/>
              <a:t>You can improve the performance of your query further by defining smaller indexes</a:t>
            </a:r>
          </a:p>
          <a:p>
            <a:pPr>
              <a:lnSpc>
                <a:spcPct val="80000"/>
              </a:lnSpc>
            </a:pPr>
            <a:r>
              <a:rPr lang="en-GB" altLang="en-US" sz="2000"/>
              <a:t>In the previous example ClientNo is used as the index</a:t>
            </a:r>
          </a:p>
          <a:p>
            <a:pPr lvl="1">
              <a:lnSpc>
                <a:spcPct val="80000"/>
              </a:lnSpc>
            </a:pPr>
            <a:r>
              <a:rPr lang="en-GB" altLang="en-US" sz="1800"/>
              <a:t>it is five characters long</a:t>
            </a:r>
          </a:p>
          <a:p>
            <a:pPr lvl="1">
              <a:lnSpc>
                <a:spcPct val="80000"/>
              </a:lnSpc>
            </a:pPr>
            <a:r>
              <a:rPr lang="en-GB" altLang="en-US" sz="1800"/>
              <a:t>therefore defining only part of the clientNo as the index may not make much difference</a:t>
            </a:r>
          </a:p>
          <a:p>
            <a:pPr>
              <a:lnSpc>
                <a:spcPct val="80000"/>
              </a:lnSpc>
            </a:pPr>
            <a:r>
              <a:rPr lang="en-GB" altLang="en-US" sz="2000"/>
              <a:t>When longer fields are used as indexes</a:t>
            </a:r>
          </a:p>
          <a:p>
            <a:pPr lvl="1">
              <a:lnSpc>
                <a:spcPct val="80000"/>
              </a:lnSpc>
            </a:pPr>
            <a:r>
              <a:rPr lang="en-GB" altLang="en-US" sz="1800"/>
              <a:t>It helps to define the index on part of the field (ref: slide 16)</a:t>
            </a:r>
          </a:p>
          <a:p>
            <a:pPr>
              <a:lnSpc>
                <a:spcPct val="80000"/>
              </a:lnSpc>
            </a:pPr>
            <a:r>
              <a:rPr lang="en-GB" altLang="en-US" sz="2000"/>
              <a:t>Query Optimizer in MySQL inspects all the indexes before selecting one for use in query processing</a:t>
            </a:r>
          </a:p>
          <a:p>
            <a:pPr>
              <a:lnSpc>
                <a:spcPct val="80000"/>
              </a:lnSpc>
            </a:pPr>
            <a:r>
              <a:rPr lang="en-GB" altLang="en-US" sz="2000"/>
              <a:t>You can help MySQL by running the following statement to help in the process of selecting the correct index</a:t>
            </a:r>
          </a:p>
          <a:p>
            <a:pPr lvl="1">
              <a:lnSpc>
                <a:spcPct val="80000"/>
              </a:lnSpc>
              <a:buFontTx/>
              <a:buNone/>
            </a:pPr>
            <a:r>
              <a:rPr lang="en-GB" altLang="en-US" sz="1800"/>
              <a:t>ANALYZE TABLE client;</a:t>
            </a:r>
          </a:p>
          <a:p>
            <a:pPr>
              <a:lnSpc>
                <a:spcPct val="80000"/>
              </a:lnSpc>
            </a:pPr>
            <a:r>
              <a:rPr lang="en-GB" altLang="en-US" sz="2000"/>
              <a:t>You can also instruct MySQL to reclaim space lost due to deletion of records (holes)</a:t>
            </a:r>
          </a:p>
          <a:p>
            <a:pPr lvl="1">
              <a:lnSpc>
                <a:spcPct val="80000"/>
              </a:lnSpc>
              <a:buFontTx/>
              <a:buNone/>
            </a:pPr>
            <a:r>
              <a:rPr lang="en-GB" altLang="en-US" sz="1800"/>
              <a:t>OPTIMIZE TABLE client;</a:t>
            </a:r>
          </a:p>
        </p:txBody>
      </p:sp>
    </p:spTree>
    <p:extLst>
      <p:ext uri="{BB962C8B-B14F-4D97-AF65-F5344CB8AC3E}">
        <p14:creationId xmlns:p14="http://schemas.microsoft.com/office/powerpoint/2010/main" val="2433707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9"/>
          <p:cNvSpPr>
            <a:spLocks noGrp="1"/>
          </p:cNvSpPr>
          <p:nvPr>
            <p:ph type="title"/>
          </p:nvPr>
        </p:nvSpPr>
        <p:spPr>
          <a:xfrm>
            <a:off x="444501" y="466197"/>
            <a:ext cx="10972800" cy="1024467"/>
          </a:xfrm>
        </p:spPr>
        <p:txBody>
          <a:bodyPr>
            <a:normAutofit fontScale="90000"/>
          </a:bodyPr>
          <a:lstStyle/>
          <a:p>
            <a:r>
              <a:rPr lang="en-US" altLang="en-US" dirty="0">
                <a:solidFill>
                  <a:srgbClr val="CD0000"/>
                </a:solidFill>
              </a:rPr>
              <a:t>RAM (and more RAM)</a:t>
            </a:r>
            <a:br>
              <a:rPr lang="en-US" altLang="en-US" dirty="0"/>
            </a:br>
            <a:endParaRPr lang="en-US" altLang="en-US" dirty="0"/>
          </a:p>
        </p:txBody>
      </p:sp>
      <p:sp>
        <p:nvSpPr>
          <p:cNvPr id="24579" name="Content Placeholder 1"/>
          <p:cNvSpPr>
            <a:spLocks noGrp="1"/>
          </p:cNvSpPr>
          <p:nvPr>
            <p:ph sz="quarter" idx="12"/>
          </p:nvPr>
        </p:nvSpPr>
        <p:spPr>
          <a:xfrm>
            <a:off x="1064684" y="2004485"/>
            <a:ext cx="10720916" cy="4367740"/>
          </a:xfrm>
        </p:spPr>
        <p:txBody>
          <a:bodyPr>
            <a:noAutofit/>
          </a:bodyPr>
          <a:lstStyle/>
          <a:p>
            <a:pPr marL="690016" indent="-609585"/>
            <a:r>
              <a:rPr lang="fr-FR" altLang="en-US" dirty="0">
                <a:latin typeface="+mj-lt"/>
              </a:rPr>
              <a:t>The active data </a:t>
            </a:r>
            <a:r>
              <a:rPr lang="fr-FR" altLang="en-US" dirty="0" err="1">
                <a:latin typeface="+mj-lt"/>
              </a:rPr>
              <a:t>should</a:t>
            </a:r>
            <a:r>
              <a:rPr lang="fr-FR" altLang="en-US" dirty="0">
                <a:latin typeface="+mj-lt"/>
              </a:rPr>
              <a:t> fit in the buffer pool</a:t>
            </a:r>
          </a:p>
          <a:p>
            <a:pPr marL="690016" indent="-609585"/>
            <a:r>
              <a:rPr lang="fr-FR" altLang="en-US" dirty="0">
                <a:latin typeface="+mj-lt"/>
              </a:rPr>
              <a:t>MySQL connections and caches </a:t>
            </a:r>
            <a:r>
              <a:rPr lang="fr-FR" altLang="en-US" dirty="0" err="1">
                <a:latin typeface="+mj-lt"/>
              </a:rPr>
              <a:t>take</a:t>
            </a:r>
            <a:r>
              <a:rPr lang="fr-FR" altLang="en-US" dirty="0">
                <a:latin typeface="+mj-lt"/>
              </a:rPr>
              <a:t> memory</a:t>
            </a:r>
            <a:endParaRPr lang="en-US" altLang="en-US" dirty="0">
              <a:latin typeface="+mj-lt"/>
            </a:endParaRPr>
          </a:p>
          <a:p>
            <a:pPr marL="690016" indent="-609585"/>
            <a:r>
              <a:rPr lang="fr-FR" altLang="en-US" dirty="0">
                <a:latin typeface="+mj-lt"/>
              </a:rPr>
              <a:t>ECC RAM </a:t>
            </a:r>
            <a:r>
              <a:rPr lang="fr-FR" altLang="en-US" dirty="0" err="1">
                <a:latin typeface="+mj-lt"/>
              </a:rPr>
              <a:t>recommended</a:t>
            </a:r>
            <a:endParaRPr lang="fr-FR" altLang="en-US" dirty="0">
              <a:latin typeface="+mj-lt"/>
            </a:endParaRPr>
          </a:p>
          <a:p>
            <a:pPr marL="690016" indent="-609585"/>
            <a:r>
              <a:rPr lang="fr-FR" altLang="en-US" dirty="0">
                <a:latin typeface="+mj-lt"/>
              </a:rPr>
              <a:t>Extra RAM for </a:t>
            </a:r>
          </a:p>
          <a:p>
            <a:pPr marL="1227636" lvl="1" indent="-609585"/>
            <a:r>
              <a:rPr lang="fr-FR" altLang="en-US" sz="2800" dirty="0">
                <a:latin typeface="+mj-lt"/>
              </a:rPr>
              <a:t>FS cache</a:t>
            </a:r>
          </a:p>
          <a:p>
            <a:pPr marL="1227636" lvl="1" indent="-609585"/>
            <a:r>
              <a:rPr lang="fr-FR" altLang="en-US" sz="2800" dirty="0">
                <a:latin typeface="+mj-lt"/>
              </a:rPr>
              <a:t>Monitoring</a:t>
            </a:r>
          </a:p>
          <a:p>
            <a:pPr marL="1227636" lvl="1" indent="-609585"/>
            <a:r>
              <a:rPr lang="fr-FR" altLang="en-US" sz="2800" dirty="0">
                <a:latin typeface="+mj-lt"/>
              </a:rPr>
              <a:t>RAM </a:t>
            </a:r>
            <a:r>
              <a:rPr lang="fr-FR" altLang="en-US" sz="2800" dirty="0" err="1">
                <a:latin typeface="+mj-lt"/>
              </a:rPr>
              <a:t>disk</a:t>
            </a:r>
            <a:r>
              <a:rPr lang="fr-FR" altLang="en-US" sz="2800" dirty="0">
                <a:latin typeface="+mj-lt"/>
              </a:rPr>
              <a:t> (</a:t>
            </a:r>
            <a:r>
              <a:rPr lang="fr-FR" altLang="en-US" sz="2800" dirty="0" err="1">
                <a:latin typeface="+mj-lt"/>
              </a:rPr>
              <a:t>tmpfs</a:t>
            </a:r>
            <a:r>
              <a:rPr lang="fr-FR" altLang="en-US" sz="2800" dirty="0">
                <a:latin typeface="+mj-lt"/>
              </a:rPr>
              <a:t>)</a:t>
            </a:r>
          </a:p>
        </p:txBody>
      </p:sp>
      <p:sp>
        <p:nvSpPr>
          <p:cNvPr id="2458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Depends</a:t>
            </a:r>
            <a:r>
              <a:rPr lang="fr-FR" altLang="en-US" dirty="0">
                <a:solidFill>
                  <a:srgbClr val="CD0000"/>
                </a:solidFill>
              </a:rPr>
              <a:t> on </a:t>
            </a:r>
            <a:r>
              <a:rPr lang="fr-FR" altLang="en-US" dirty="0" err="1">
                <a:solidFill>
                  <a:srgbClr val="CD0000"/>
                </a:solidFill>
              </a:rPr>
              <a:t>your</a:t>
            </a:r>
            <a:r>
              <a:rPr lang="fr-FR" altLang="en-US" dirty="0">
                <a:solidFill>
                  <a:srgbClr val="CD0000"/>
                </a:solidFill>
              </a:rPr>
              <a:t> active data and connections</a:t>
            </a:r>
            <a:endParaRPr lang="en-US" altLang="en-US" dirty="0">
              <a:solidFill>
                <a:srgbClr val="CD0000"/>
              </a:solidFill>
            </a:endParaRPr>
          </a:p>
        </p:txBody>
      </p:sp>
    </p:spTree>
    <p:extLst>
      <p:ext uri="{BB962C8B-B14F-4D97-AF65-F5344CB8AC3E}">
        <p14:creationId xmlns:p14="http://schemas.microsoft.com/office/powerpoint/2010/main" val="4924741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9"/>
          <p:cNvSpPr>
            <a:spLocks noGrp="1"/>
          </p:cNvSpPr>
          <p:nvPr>
            <p:ph type="title"/>
          </p:nvPr>
        </p:nvSpPr>
        <p:spPr>
          <a:xfrm>
            <a:off x="658813" y="268816"/>
            <a:ext cx="10972800" cy="1024467"/>
          </a:xfrm>
        </p:spPr>
        <p:txBody>
          <a:bodyPr>
            <a:normAutofit/>
          </a:bodyPr>
          <a:lstStyle/>
          <a:p>
            <a:r>
              <a:rPr lang="fr-FR" altLang="en-US" sz="4000" dirty="0">
                <a:solidFill>
                  <a:srgbClr val="CD0000"/>
                </a:solidFill>
              </a:rPr>
              <a:t>Benchmark</a:t>
            </a:r>
            <a:endParaRPr lang="en-US" altLang="en-US" sz="4000" dirty="0">
              <a:solidFill>
                <a:srgbClr val="CD0000"/>
              </a:solidFill>
            </a:endParaRPr>
          </a:p>
        </p:txBody>
      </p:sp>
      <p:sp>
        <p:nvSpPr>
          <p:cNvPr id="23555" name="Content Placeholder 1"/>
          <p:cNvSpPr>
            <a:spLocks noGrp="1"/>
          </p:cNvSpPr>
          <p:nvPr>
            <p:ph sz="quarter" idx="12"/>
          </p:nvPr>
        </p:nvSpPr>
        <p:spPr>
          <a:xfrm>
            <a:off x="1107546" y="2275948"/>
            <a:ext cx="9422342" cy="2660649"/>
          </a:xfrm>
        </p:spPr>
        <p:txBody>
          <a:bodyPr/>
          <a:lstStyle/>
          <a:p>
            <a:r>
              <a:rPr lang="fr-FR" altLang="en-US" dirty="0">
                <a:latin typeface="+mj-lt"/>
              </a:rPr>
              <a:t>Test, test, test </a:t>
            </a:r>
          </a:p>
          <a:p>
            <a:r>
              <a:rPr lang="fr-FR" altLang="en-US" dirty="0">
                <a:latin typeface="+mj-lt"/>
              </a:rPr>
              <a:t>Benchmark, benchmark, benchmark</a:t>
            </a:r>
          </a:p>
          <a:p>
            <a:r>
              <a:rPr lang="fr-FR" altLang="en-US" dirty="0">
                <a:latin typeface="+mj-lt"/>
              </a:rPr>
              <a:t>Monitor, monitor, monitor</a:t>
            </a:r>
          </a:p>
          <a:p>
            <a:r>
              <a:rPr lang="fr-FR" altLang="en-US" dirty="0">
                <a:latin typeface="+mj-lt"/>
              </a:rPr>
              <a:t>One </a:t>
            </a:r>
            <a:r>
              <a:rPr lang="fr-FR" altLang="en-US" dirty="0" err="1">
                <a:latin typeface="+mj-lt"/>
              </a:rPr>
              <a:t>knob</a:t>
            </a:r>
            <a:r>
              <a:rPr lang="fr-FR" altLang="en-US" dirty="0">
                <a:latin typeface="+mj-lt"/>
              </a:rPr>
              <a:t> at a time</a:t>
            </a:r>
          </a:p>
          <a:p>
            <a:r>
              <a:rPr lang="fr-FR" altLang="en-US" dirty="0">
                <a:latin typeface="+mj-lt"/>
              </a:rPr>
              <a:t>Use </a:t>
            </a:r>
            <a:r>
              <a:rPr lang="fr-FR" altLang="en-US" dirty="0" err="1">
                <a:latin typeface="+mj-lt"/>
              </a:rPr>
              <a:t>sysbench</a:t>
            </a:r>
            <a:r>
              <a:rPr lang="fr-FR" altLang="en-US" dirty="0">
                <a:latin typeface="+mj-lt"/>
              </a:rPr>
              <a:t>, </a:t>
            </a:r>
            <a:r>
              <a:rPr lang="fr-FR" altLang="en-US" dirty="0" err="1">
                <a:latin typeface="+mj-lt"/>
              </a:rPr>
              <a:t>mysqlslap</a:t>
            </a:r>
            <a:r>
              <a:rPr lang="fr-FR" altLang="en-US" dirty="0">
                <a:latin typeface="+mj-lt"/>
              </a:rPr>
              <a:t>, monitoring </a:t>
            </a:r>
            <a:r>
              <a:rPr lang="fr-FR" altLang="en-US" dirty="0" err="1">
                <a:latin typeface="+mj-lt"/>
              </a:rPr>
              <a:t>tools</a:t>
            </a:r>
            <a:endParaRPr lang="en-US" altLang="en-US" dirty="0">
              <a:latin typeface="+mj-lt"/>
            </a:endParaRPr>
          </a:p>
          <a:p>
            <a:endParaRPr lang="en-US" altLang="en-US" dirty="0"/>
          </a:p>
        </p:txBody>
      </p:sp>
      <p:sp>
        <p:nvSpPr>
          <p:cNvPr id="2355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HW and SW </a:t>
            </a:r>
            <a:r>
              <a:rPr lang="fr-FR" altLang="en-US" dirty="0" err="1">
                <a:solidFill>
                  <a:srgbClr val="CD0000"/>
                </a:solidFill>
              </a:rPr>
              <a:t>vendors</a:t>
            </a:r>
            <a:r>
              <a:rPr lang="fr-FR" altLang="en-US" dirty="0">
                <a:solidFill>
                  <a:srgbClr val="CD0000"/>
                </a:solidFill>
              </a:rPr>
              <a:t> </a:t>
            </a:r>
            <a:r>
              <a:rPr lang="fr-FR" altLang="en-US" dirty="0" err="1">
                <a:solidFill>
                  <a:srgbClr val="CD0000"/>
                </a:solidFill>
              </a:rPr>
              <a:t>donk</a:t>
            </a:r>
            <a:endParaRPr lang="en-US" altLang="en-US" dirty="0">
              <a:solidFill>
                <a:srgbClr val="CD0000"/>
              </a:solidFill>
            </a:endParaRPr>
          </a:p>
        </p:txBody>
      </p:sp>
    </p:spTree>
    <p:extLst>
      <p:ext uri="{BB962C8B-B14F-4D97-AF65-F5344CB8AC3E}">
        <p14:creationId xmlns:p14="http://schemas.microsoft.com/office/powerpoint/2010/main" val="393652201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14136" y="608542"/>
            <a:ext cx="10363729" cy="1143000"/>
          </a:xfrm>
          <a:ln/>
        </p:spPr>
        <p:txBody>
          <a:bodyPr>
            <a:normAutofit/>
          </a:bodyPr>
          <a:lstStyle/>
          <a:p>
            <a:pPr>
              <a:tabLst>
                <a:tab pos="0" algn="l"/>
                <a:tab pos="380985" algn="l"/>
                <a:tab pos="761970" algn="l"/>
                <a:tab pos="1142954" algn="l"/>
                <a:tab pos="1523939" algn="l"/>
                <a:tab pos="1904924" algn="l"/>
                <a:tab pos="2285909" algn="l"/>
                <a:tab pos="2666893" algn="l"/>
                <a:tab pos="3047878" algn="l"/>
                <a:tab pos="3428863" algn="l"/>
                <a:tab pos="3809848" algn="l"/>
                <a:tab pos="4190832" algn="l"/>
                <a:tab pos="4571817" algn="l"/>
                <a:tab pos="4952802" algn="l"/>
                <a:tab pos="5333787" algn="l"/>
                <a:tab pos="5714771" algn="l"/>
                <a:tab pos="6095756" algn="l"/>
                <a:tab pos="6476741" algn="l"/>
                <a:tab pos="6857726" algn="l"/>
                <a:tab pos="7238710" algn="l"/>
                <a:tab pos="7619695" algn="l"/>
                <a:tab pos="7841936" algn="l"/>
                <a:tab pos="8445162" algn="l"/>
                <a:tab pos="9048388" algn="l"/>
                <a:tab pos="9651614" algn="l"/>
                <a:tab pos="10254840" algn="l"/>
              </a:tabLst>
            </a:pPr>
            <a:r>
              <a:rPr lang="en-US" altLang="en-US" sz="4000" dirty="0">
                <a:solidFill>
                  <a:srgbClr val="CD0000"/>
                </a:solidFill>
              </a:rPr>
              <a:t>Real Tables, Real Problems</a:t>
            </a:r>
          </a:p>
        </p:txBody>
      </p:sp>
      <p:sp>
        <p:nvSpPr>
          <p:cNvPr id="10242" name="Rectangle 2"/>
          <p:cNvSpPr>
            <a:spLocks noGrp="1" noChangeArrowheads="1"/>
          </p:cNvSpPr>
          <p:nvPr>
            <p:ph type="body" idx="1"/>
          </p:nvPr>
        </p:nvSpPr>
        <p:spPr>
          <a:xfrm>
            <a:off x="914136" y="1980407"/>
            <a:ext cx="10363729" cy="4115593"/>
          </a:xfrm>
          <a:ln/>
        </p:spPr>
        <p:txBody>
          <a:bodyPr/>
          <a:lstStyle/>
          <a:p>
            <a:pPr marL="281770" indent="-281770">
              <a:buClr>
                <a:srgbClr val="FFFFFF"/>
              </a:buCl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Look for bad indexes.</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Stories used a 20 byte VARCHAR as a primary key.</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Comments used a 20 byte VARCHAR + an integer as a primary key.</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Converted both to use integers.</a:t>
            </a:r>
          </a:p>
          <a:p>
            <a:pPr marL="615132" lvl="1" indent="-234147">
              <a:buClr>
                <a:srgbClr val="FFFFFF"/>
              </a:buClr>
              <a:buFont typeface="Arial" panose="020B0604020202020204" pitchFamily="34" charset="0"/>
              <a:buChar char="–"/>
              <a:tabLst>
                <a:tab pos="281770" algn="l"/>
                <a:tab pos="375693" algn="l"/>
                <a:tab pos="756678" algn="l"/>
                <a:tab pos="1137663" algn="l"/>
                <a:tab pos="1518648" algn="l"/>
                <a:tab pos="1899632" algn="l"/>
                <a:tab pos="2280617" algn="l"/>
                <a:tab pos="2661602" algn="l"/>
                <a:tab pos="3042587" algn="l"/>
                <a:tab pos="3423571" algn="l"/>
                <a:tab pos="3804556" algn="l"/>
                <a:tab pos="4185541" algn="l"/>
                <a:tab pos="4566526" algn="l"/>
                <a:tab pos="4947510" algn="l"/>
                <a:tab pos="5328495" algn="l"/>
                <a:tab pos="5709480" algn="l"/>
                <a:tab pos="6090465" algn="l"/>
                <a:tab pos="6471449" algn="l"/>
                <a:tab pos="6852434" algn="l"/>
                <a:tab pos="7233419" algn="l"/>
                <a:tab pos="7614404" algn="l"/>
                <a:tab pos="7841936" algn="l"/>
                <a:tab pos="8445162" algn="l"/>
                <a:tab pos="9048388" algn="l"/>
                <a:tab pos="9651614" algn="l"/>
                <a:tab pos="10254840" algn="l"/>
              </a:tabLst>
            </a:pPr>
            <a:r>
              <a:rPr lang="en-US" altLang="en-US" dirty="0">
                <a:latin typeface="+mj-lt"/>
              </a:rPr>
              <a:t>Had to keep the old indexes around, of course.</a:t>
            </a:r>
          </a:p>
        </p:txBody>
      </p:sp>
    </p:spTree>
    <p:extLst>
      <p:ext uri="{BB962C8B-B14F-4D97-AF65-F5344CB8AC3E}">
        <p14:creationId xmlns:p14="http://schemas.microsoft.com/office/powerpoint/2010/main" val="32575702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9"/>
          <p:cNvSpPr>
            <a:spLocks noGrp="1"/>
          </p:cNvSpPr>
          <p:nvPr>
            <p:ph type="title"/>
          </p:nvPr>
        </p:nvSpPr>
        <p:spPr>
          <a:xfrm>
            <a:off x="769938" y="480484"/>
            <a:ext cx="10972800" cy="1024467"/>
          </a:xfrm>
        </p:spPr>
        <p:txBody>
          <a:bodyPr>
            <a:normAutofit fontScale="90000"/>
          </a:bodyPr>
          <a:lstStyle/>
          <a:p>
            <a:r>
              <a:rPr lang="en-US" altLang="en-US" dirty="0">
                <a:solidFill>
                  <a:srgbClr val="CD0000"/>
                </a:solidFill>
              </a:rPr>
              <a:t>Tip - multi-core processors </a:t>
            </a:r>
            <a:br>
              <a:rPr lang="en-US" altLang="en-US" dirty="0"/>
            </a:br>
            <a:endParaRPr lang="en-US" altLang="en-US" dirty="0"/>
          </a:p>
        </p:txBody>
      </p:sp>
      <p:sp>
        <p:nvSpPr>
          <p:cNvPr id="25603" name="Content Placeholder 1"/>
          <p:cNvSpPr>
            <a:spLocks noGrp="1"/>
          </p:cNvSpPr>
          <p:nvPr>
            <p:ph sz="quarter" idx="12"/>
          </p:nvPr>
        </p:nvSpPr>
        <p:spPr>
          <a:xfrm>
            <a:off x="1293284" y="1504951"/>
            <a:ext cx="9193741" cy="2660649"/>
          </a:xfrm>
        </p:spPr>
        <p:txBody>
          <a:bodyPr>
            <a:normAutofit fontScale="92500" lnSpcReduction="10000"/>
          </a:bodyPr>
          <a:lstStyle/>
          <a:p>
            <a:pPr marL="690016" indent="-609585"/>
            <a:r>
              <a:rPr lang="fr-FR" altLang="en-US" dirty="0" err="1">
                <a:latin typeface="+mj-lt"/>
              </a:rPr>
              <a:t>Fast</a:t>
            </a:r>
            <a:r>
              <a:rPr lang="fr-FR" altLang="en-US" dirty="0">
                <a:latin typeface="+mj-lt"/>
              </a:rPr>
              <a:t> CPU </a:t>
            </a:r>
            <a:r>
              <a:rPr lang="fr-FR" altLang="en-US" dirty="0" err="1">
                <a:latin typeface="+mj-lt"/>
              </a:rPr>
              <a:t>is</a:t>
            </a:r>
            <a:r>
              <a:rPr lang="fr-FR" altLang="en-US" dirty="0">
                <a:latin typeface="+mj-lt"/>
              </a:rPr>
              <a:t> </a:t>
            </a:r>
            <a:r>
              <a:rPr lang="fr-FR" altLang="en-US" dirty="0" err="1">
                <a:latin typeface="+mj-lt"/>
              </a:rPr>
              <a:t>required</a:t>
            </a:r>
            <a:r>
              <a:rPr lang="fr-FR" altLang="en-US" dirty="0">
                <a:latin typeface="+mj-lt"/>
              </a:rPr>
              <a:t> for single </a:t>
            </a:r>
            <a:r>
              <a:rPr lang="fr-FR" altLang="en-US" dirty="0" err="1">
                <a:latin typeface="+mj-lt"/>
              </a:rPr>
              <a:t>threaded</a:t>
            </a:r>
            <a:r>
              <a:rPr lang="fr-FR" altLang="en-US" dirty="0">
                <a:latin typeface="+mj-lt"/>
              </a:rPr>
              <a:t> performance</a:t>
            </a:r>
          </a:p>
          <a:p>
            <a:pPr marL="690016" indent="-609585"/>
            <a:r>
              <a:rPr lang="fr-FR" altLang="en-US" dirty="0" err="1">
                <a:latin typeface="+mj-lt"/>
              </a:rPr>
              <a:t>Recent</a:t>
            </a:r>
            <a:r>
              <a:rPr lang="fr-FR" altLang="en-US" dirty="0">
                <a:latin typeface="+mj-lt"/>
              </a:rPr>
              <a:t> servers have 32 to 80 </a:t>
            </a:r>
            <a:r>
              <a:rPr lang="fr-FR" altLang="en-US" dirty="0" err="1">
                <a:latin typeface="+mj-lt"/>
              </a:rPr>
              <a:t>cores</a:t>
            </a:r>
            <a:r>
              <a:rPr lang="fr-FR" altLang="en-US" dirty="0">
                <a:latin typeface="+mj-lt"/>
              </a:rPr>
              <a:t>.</a:t>
            </a:r>
          </a:p>
          <a:p>
            <a:pPr marL="690016" indent="-609585"/>
            <a:r>
              <a:rPr lang="fr-FR" altLang="en-US" dirty="0" err="1">
                <a:latin typeface="+mj-lt"/>
              </a:rPr>
              <a:t>Enable</a:t>
            </a:r>
            <a:r>
              <a:rPr lang="fr-FR" altLang="en-US" dirty="0">
                <a:latin typeface="+mj-lt"/>
              </a:rPr>
              <a:t> hyper-threading</a:t>
            </a:r>
          </a:p>
          <a:p>
            <a:pPr marL="690016" indent="-609585"/>
            <a:r>
              <a:rPr lang="fr-FR" altLang="en-US" dirty="0">
                <a:latin typeface="+mj-lt"/>
              </a:rPr>
              <a:t>MySQL </a:t>
            </a:r>
            <a:r>
              <a:rPr lang="fr-FR" altLang="en-US" dirty="0" err="1">
                <a:latin typeface="+mj-lt"/>
              </a:rPr>
              <a:t>can</a:t>
            </a:r>
            <a:r>
              <a:rPr lang="fr-FR" altLang="en-US" dirty="0">
                <a:latin typeface="+mj-lt"/>
              </a:rPr>
              <a:t> </a:t>
            </a:r>
            <a:r>
              <a:rPr lang="fr-FR" altLang="en-US" dirty="0" err="1">
                <a:latin typeface="+mj-lt"/>
              </a:rPr>
              <a:t>only</a:t>
            </a:r>
            <a:r>
              <a:rPr lang="fr-FR" altLang="en-US" dirty="0">
                <a:latin typeface="+mj-lt"/>
              </a:rPr>
              <a:t> </a:t>
            </a:r>
            <a:r>
              <a:rPr lang="fr-FR" altLang="en-US" dirty="0" err="1">
                <a:latin typeface="+mj-lt"/>
              </a:rPr>
              <a:t>scale</a:t>
            </a:r>
            <a:r>
              <a:rPr lang="fr-FR" altLang="en-US" dirty="0">
                <a:latin typeface="+mj-lt"/>
              </a:rPr>
              <a:t> to 16 </a:t>
            </a:r>
            <a:r>
              <a:rPr lang="fr-FR" altLang="en-US" dirty="0" err="1">
                <a:latin typeface="+mj-lt"/>
              </a:rPr>
              <a:t>cores</a:t>
            </a:r>
            <a:r>
              <a:rPr lang="fr-FR" altLang="en-US" dirty="0">
                <a:latin typeface="+mj-lt"/>
              </a:rPr>
              <a:t> in 5.5 and 32-48 </a:t>
            </a:r>
            <a:r>
              <a:rPr lang="fr-FR" altLang="en-US" dirty="0" err="1">
                <a:latin typeface="+mj-lt"/>
              </a:rPr>
              <a:t>cores</a:t>
            </a:r>
            <a:r>
              <a:rPr lang="fr-FR" altLang="en-US" dirty="0">
                <a:latin typeface="+mj-lt"/>
              </a:rPr>
              <a:t> in 5.6</a:t>
            </a:r>
          </a:p>
          <a:p>
            <a:pPr marL="690016" indent="-609585"/>
            <a:r>
              <a:rPr lang="en-US" altLang="en-US" dirty="0">
                <a:latin typeface="+mj-lt"/>
              </a:rPr>
              <a:t>Same core count in fewer sockets is better</a:t>
            </a:r>
          </a:p>
          <a:p>
            <a:pPr marL="690016" indent="-609585"/>
            <a:r>
              <a:rPr lang="en-US" altLang="en-US" dirty="0">
                <a:latin typeface="+mj-lt"/>
              </a:rPr>
              <a:t>Faster cores better than more but slower cores</a:t>
            </a:r>
            <a:endParaRPr lang="fr-FR" altLang="en-US" dirty="0">
              <a:latin typeface="+mj-lt"/>
            </a:endParaRPr>
          </a:p>
          <a:p>
            <a:pPr marL="690016" indent="-609585"/>
            <a:endParaRPr lang="fr-FR" altLang="en-US" dirty="0"/>
          </a:p>
        </p:txBody>
      </p:sp>
    </p:spTree>
    <p:extLst>
      <p:ext uri="{BB962C8B-B14F-4D97-AF65-F5344CB8AC3E}">
        <p14:creationId xmlns:p14="http://schemas.microsoft.com/office/powerpoint/2010/main" val="127302772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a:xfrm>
            <a:off x="601664" y="366184"/>
            <a:ext cx="10972800" cy="1024467"/>
          </a:xfrm>
        </p:spPr>
        <p:txBody>
          <a:bodyPr>
            <a:normAutofit/>
          </a:bodyPr>
          <a:lstStyle/>
          <a:p>
            <a:r>
              <a:rPr lang="en-US" altLang="en-US" sz="4000" dirty="0">
                <a:solidFill>
                  <a:srgbClr val="CD0000"/>
                </a:solidFill>
              </a:rPr>
              <a:t>Tip 3. Use fast and reliable storage</a:t>
            </a:r>
          </a:p>
        </p:txBody>
      </p:sp>
      <p:sp>
        <p:nvSpPr>
          <p:cNvPr id="26627" name="Content Placeholder 1"/>
          <p:cNvSpPr>
            <a:spLocks noGrp="1"/>
          </p:cNvSpPr>
          <p:nvPr>
            <p:ph sz="quarter" idx="12"/>
          </p:nvPr>
        </p:nvSpPr>
        <p:spPr>
          <a:xfrm>
            <a:off x="1149351" y="2290235"/>
            <a:ext cx="10972800" cy="2660649"/>
          </a:xfrm>
        </p:spPr>
        <p:txBody>
          <a:bodyPr>
            <a:normAutofit fontScale="92500" lnSpcReduction="10000"/>
          </a:bodyPr>
          <a:lstStyle/>
          <a:p>
            <a:pPr marL="690016" indent="-609585"/>
            <a:r>
              <a:rPr lang="fr-FR" altLang="en-US" dirty="0">
                <a:latin typeface="+mj-lt"/>
              </a:rPr>
              <a:t>Good for IO </a:t>
            </a:r>
            <a:r>
              <a:rPr lang="fr-FR" altLang="en-US" dirty="0" err="1">
                <a:latin typeface="+mj-lt"/>
              </a:rPr>
              <a:t>bound</a:t>
            </a:r>
            <a:r>
              <a:rPr lang="fr-FR" altLang="en-US" dirty="0">
                <a:latin typeface="+mj-lt"/>
              </a:rPr>
              <a:t> </a:t>
            </a:r>
            <a:r>
              <a:rPr lang="fr-FR" altLang="en-US" dirty="0" err="1">
                <a:latin typeface="+mj-lt"/>
              </a:rPr>
              <a:t>loads</a:t>
            </a:r>
            <a:endParaRPr lang="fr-FR" altLang="en-US" dirty="0">
              <a:latin typeface="+mj-lt"/>
            </a:endParaRPr>
          </a:p>
          <a:p>
            <a:pPr marL="690016" indent="-609585"/>
            <a:r>
              <a:rPr lang="fr-FR" altLang="en-US" dirty="0">
                <a:latin typeface="+mj-lt"/>
              </a:rPr>
              <a:t>HDD for </a:t>
            </a:r>
            <a:r>
              <a:rPr lang="fr-FR" altLang="en-US" dirty="0" err="1">
                <a:latin typeface="+mj-lt"/>
              </a:rPr>
              <a:t>sequential</a:t>
            </a:r>
            <a:r>
              <a:rPr lang="fr-FR" altLang="en-US" dirty="0">
                <a:latin typeface="+mj-lt"/>
              </a:rPr>
              <a:t> </a:t>
            </a:r>
            <a:r>
              <a:rPr lang="fr-FR" altLang="en-US" dirty="0" err="1">
                <a:latin typeface="+mj-lt"/>
              </a:rPr>
              <a:t>reads</a:t>
            </a:r>
            <a:r>
              <a:rPr lang="fr-FR" altLang="en-US" dirty="0">
                <a:latin typeface="+mj-lt"/>
              </a:rPr>
              <a:t> and </a:t>
            </a:r>
            <a:r>
              <a:rPr lang="fr-FR" altLang="en-US" dirty="0" err="1">
                <a:latin typeface="+mj-lt"/>
              </a:rPr>
              <a:t>writes</a:t>
            </a:r>
            <a:endParaRPr lang="fr-FR" altLang="en-US" dirty="0">
              <a:latin typeface="+mj-lt"/>
            </a:endParaRPr>
          </a:p>
          <a:p>
            <a:pPr marL="690016" indent="-609585"/>
            <a:r>
              <a:rPr lang="fr-FR" altLang="en-US" dirty="0">
                <a:latin typeface="+mj-lt"/>
              </a:rPr>
              <a:t>Bus-</a:t>
            </a:r>
            <a:r>
              <a:rPr lang="fr-FR" altLang="en-US" dirty="0" err="1">
                <a:latin typeface="+mj-lt"/>
              </a:rPr>
              <a:t>attached</a:t>
            </a:r>
            <a:r>
              <a:rPr lang="fr-FR" altLang="en-US" dirty="0">
                <a:latin typeface="+mj-lt"/>
              </a:rPr>
              <a:t> SSD for </a:t>
            </a:r>
            <a:r>
              <a:rPr lang="fr-FR" altLang="en-US" dirty="0" err="1">
                <a:latin typeface="+mj-lt"/>
              </a:rPr>
              <a:t>random</a:t>
            </a:r>
            <a:r>
              <a:rPr lang="fr-FR" altLang="en-US" dirty="0">
                <a:latin typeface="+mj-lt"/>
              </a:rPr>
              <a:t> </a:t>
            </a:r>
            <a:r>
              <a:rPr lang="fr-FR" altLang="en-US" dirty="0" err="1">
                <a:latin typeface="+mj-lt"/>
              </a:rPr>
              <a:t>reads</a:t>
            </a:r>
            <a:r>
              <a:rPr lang="fr-FR" altLang="en-US" dirty="0">
                <a:latin typeface="+mj-lt"/>
              </a:rPr>
              <a:t> and </a:t>
            </a:r>
            <a:r>
              <a:rPr lang="fr-FR" altLang="en-US" dirty="0" err="1">
                <a:latin typeface="+mj-lt"/>
              </a:rPr>
              <a:t>writes</a:t>
            </a:r>
            <a:endParaRPr lang="fr-FR" altLang="en-US" dirty="0">
              <a:latin typeface="+mj-lt"/>
            </a:endParaRPr>
          </a:p>
          <a:p>
            <a:pPr marL="690016" indent="-609585"/>
            <a:r>
              <a:rPr lang="en-US" altLang="en-US" dirty="0">
                <a:latin typeface="+mj-lt"/>
              </a:rPr>
              <a:t>Big </a:t>
            </a:r>
            <a:r>
              <a:rPr lang="en-US" altLang="en-US" dirty="0" err="1">
                <a:latin typeface="+mj-lt"/>
              </a:rPr>
              <a:t>sata</a:t>
            </a:r>
            <a:r>
              <a:rPr lang="en-US" altLang="en-US" dirty="0">
                <a:latin typeface="+mj-lt"/>
              </a:rPr>
              <a:t> or other disk for log files</a:t>
            </a:r>
            <a:endParaRPr lang="fr-FR" altLang="en-US" dirty="0">
              <a:latin typeface="+mj-lt"/>
            </a:endParaRPr>
          </a:p>
          <a:p>
            <a:pPr marL="690016" indent="-609585"/>
            <a:r>
              <a:rPr lang="fr-FR" altLang="en-US" dirty="0" err="1">
                <a:latin typeface="+mj-lt"/>
              </a:rPr>
              <a:t>Several</a:t>
            </a:r>
            <a:r>
              <a:rPr lang="fr-FR" altLang="en-US" dirty="0">
                <a:latin typeface="+mj-lt"/>
              </a:rPr>
              <a:t> </a:t>
            </a:r>
            <a:r>
              <a:rPr lang="fr-FR" altLang="en-US" dirty="0" err="1">
                <a:latin typeface="+mj-lt"/>
              </a:rPr>
              <a:t>disks</a:t>
            </a:r>
            <a:r>
              <a:rPr lang="fr-FR" altLang="en-US" dirty="0">
                <a:latin typeface="+mj-lt"/>
              </a:rPr>
              <a:t> !</a:t>
            </a:r>
          </a:p>
          <a:p>
            <a:pPr marL="690016" indent="-609585"/>
            <a:r>
              <a:rPr lang="fr-FR" altLang="en-US" dirty="0">
                <a:latin typeface="+mj-lt"/>
              </a:rPr>
              <a:t>Life time</a:t>
            </a:r>
          </a:p>
        </p:txBody>
      </p:sp>
      <p:sp>
        <p:nvSpPr>
          <p:cNvPr id="2662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So </a:t>
            </a:r>
            <a:r>
              <a:rPr lang="fr-FR" altLang="en-US" dirty="0" err="1">
                <a:solidFill>
                  <a:srgbClr val="CD0000"/>
                </a:solidFill>
              </a:rPr>
              <a:t>spice</a:t>
            </a:r>
            <a:r>
              <a:rPr lang="fr-FR" altLang="en-US" dirty="0">
                <a:solidFill>
                  <a:srgbClr val="CD0000"/>
                </a:solidFill>
              </a:rPr>
              <a:t>! So </a:t>
            </a:r>
            <a:r>
              <a:rPr lang="fr-FR" altLang="en-US" dirty="0" err="1">
                <a:solidFill>
                  <a:srgbClr val="CD0000"/>
                </a:solidFill>
              </a:rPr>
              <a:t>spice</a:t>
            </a:r>
            <a:r>
              <a:rPr lang="fr-FR" altLang="en-US" dirty="0">
                <a:solidFill>
                  <a:srgbClr val="CD0000"/>
                </a:solidFill>
              </a:rPr>
              <a:t>!</a:t>
            </a:r>
            <a:endParaRPr lang="en-US" altLang="en-US" dirty="0">
              <a:solidFill>
                <a:srgbClr val="CD0000"/>
              </a:solidFill>
            </a:endParaRPr>
          </a:p>
        </p:txBody>
      </p:sp>
    </p:spTree>
    <p:extLst>
      <p:ext uri="{BB962C8B-B14F-4D97-AF65-F5344CB8AC3E}">
        <p14:creationId xmlns:p14="http://schemas.microsoft.com/office/powerpoint/2010/main" val="341971600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9"/>
          <p:cNvSpPr>
            <a:spLocks noGrp="1"/>
          </p:cNvSpPr>
          <p:nvPr>
            <p:ph type="title"/>
          </p:nvPr>
        </p:nvSpPr>
        <p:spPr>
          <a:xfrm>
            <a:off x="444501" y="366184"/>
            <a:ext cx="10972800" cy="1024467"/>
          </a:xfrm>
        </p:spPr>
        <p:txBody>
          <a:bodyPr>
            <a:normAutofit fontScale="90000"/>
          </a:bodyPr>
          <a:lstStyle/>
          <a:p>
            <a:r>
              <a:rPr lang="en-US" altLang="en-US" dirty="0">
                <a:solidFill>
                  <a:srgbClr val="CD0000"/>
                </a:solidFill>
              </a:rPr>
              <a:t>Tip 4. Choose the right OS</a:t>
            </a:r>
            <a:br>
              <a:rPr lang="en-US" altLang="en-US" dirty="0"/>
            </a:br>
            <a:r>
              <a:rPr lang="en-US" altLang="en-US" dirty="0"/>
              <a:t> </a:t>
            </a:r>
          </a:p>
        </p:txBody>
      </p:sp>
      <p:sp>
        <p:nvSpPr>
          <p:cNvPr id="27651" name="Content Placeholder 1"/>
          <p:cNvSpPr>
            <a:spLocks noGrp="1"/>
          </p:cNvSpPr>
          <p:nvPr>
            <p:ph sz="quarter" idx="12"/>
          </p:nvPr>
        </p:nvSpPr>
        <p:spPr>
          <a:xfrm>
            <a:off x="1064684" y="2004485"/>
            <a:ext cx="10972800" cy="2660649"/>
          </a:xfrm>
        </p:spPr>
        <p:txBody>
          <a:bodyPr/>
          <a:lstStyle/>
          <a:p>
            <a:pPr marL="690016" indent="-609585"/>
            <a:r>
              <a:rPr lang="fr-FR" altLang="en-US" dirty="0">
                <a:latin typeface="+mj-lt"/>
              </a:rPr>
              <a:t>L of LAMP</a:t>
            </a:r>
          </a:p>
          <a:p>
            <a:pPr marL="690016" indent="-609585"/>
            <a:r>
              <a:rPr lang="fr-FR" altLang="en-US" dirty="0">
                <a:latin typeface="+mj-lt"/>
              </a:rPr>
              <a:t>Good on Solaris </a:t>
            </a:r>
          </a:p>
          <a:p>
            <a:pPr marL="690016" indent="-609585"/>
            <a:r>
              <a:rPr lang="fr-FR" altLang="en-US" dirty="0">
                <a:latin typeface="+mj-lt"/>
              </a:rPr>
              <a:t>Oracle </a:t>
            </a:r>
            <a:r>
              <a:rPr lang="fr-FR" altLang="en-US" dirty="0" err="1">
                <a:latin typeface="+mj-lt"/>
              </a:rPr>
              <a:t>invests</a:t>
            </a:r>
            <a:r>
              <a:rPr lang="fr-FR" altLang="en-US" dirty="0">
                <a:latin typeface="+mj-lt"/>
              </a:rPr>
              <a:t> on Windows </a:t>
            </a:r>
          </a:p>
          <a:p>
            <a:pPr marL="690016" indent="-609585"/>
            <a:r>
              <a:rPr lang="fr-FR" altLang="en-US" dirty="0">
                <a:latin typeface="+mj-lt"/>
              </a:rPr>
              <a:t>For pure performance, </a:t>
            </a:r>
            <a:r>
              <a:rPr lang="fr-FR" altLang="en-US" dirty="0" err="1">
                <a:latin typeface="+mj-lt"/>
              </a:rPr>
              <a:t>favor</a:t>
            </a:r>
            <a:r>
              <a:rPr lang="fr-FR" altLang="en-US" dirty="0">
                <a:latin typeface="+mj-lt"/>
              </a:rPr>
              <a:t> Linux</a:t>
            </a:r>
          </a:p>
        </p:txBody>
      </p:sp>
      <p:sp>
        <p:nvSpPr>
          <p:cNvPr id="2765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MySQL </a:t>
            </a:r>
            <a:r>
              <a:rPr lang="fr-FR" altLang="en-US" dirty="0" err="1">
                <a:solidFill>
                  <a:srgbClr val="CD0000"/>
                </a:solidFill>
              </a:rPr>
              <a:t>is</a:t>
            </a:r>
            <a:r>
              <a:rPr lang="fr-FR" altLang="en-US" dirty="0">
                <a:solidFill>
                  <a:srgbClr val="CD0000"/>
                </a:solidFill>
              </a:rPr>
              <a:t> excellent on Linux/Unix  </a:t>
            </a:r>
            <a:r>
              <a:rPr lang="fr-FR" altLang="en-US" dirty="0" err="1">
                <a:solidFill>
                  <a:srgbClr val="CD0000"/>
                </a:solidFill>
              </a:rPr>
              <a:t>Kinda</a:t>
            </a:r>
            <a:r>
              <a:rPr lang="fr-FR" altLang="en-US" dirty="0">
                <a:solidFill>
                  <a:srgbClr val="CD0000"/>
                </a:solidFill>
              </a:rPr>
              <a:t> </a:t>
            </a:r>
            <a:r>
              <a:rPr lang="fr-FR" altLang="en-US" dirty="0" err="1">
                <a:solidFill>
                  <a:srgbClr val="CD0000"/>
                </a:solidFill>
              </a:rPr>
              <a:t>donks</a:t>
            </a:r>
            <a:r>
              <a:rPr lang="fr-FR" altLang="en-US" dirty="0">
                <a:solidFill>
                  <a:srgbClr val="CD0000"/>
                </a:solidFill>
              </a:rPr>
              <a:t> on Windows</a:t>
            </a:r>
            <a:endParaRPr lang="en-US" altLang="en-US" dirty="0">
              <a:solidFill>
                <a:srgbClr val="CD0000"/>
              </a:solidFill>
            </a:endParaRPr>
          </a:p>
        </p:txBody>
      </p:sp>
    </p:spTree>
    <p:extLst>
      <p:ext uri="{BB962C8B-B14F-4D97-AF65-F5344CB8AC3E}">
        <p14:creationId xmlns:p14="http://schemas.microsoft.com/office/powerpoint/2010/main" val="303053692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a:xfrm>
            <a:off x="587376" y="366184"/>
            <a:ext cx="10972800" cy="1024467"/>
          </a:xfrm>
        </p:spPr>
        <p:txBody>
          <a:bodyPr>
            <a:normAutofit fontScale="90000"/>
          </a:bodyPr>
          <a:lstStyle/>
          <a:p>
            <a:r>
              <a:rPr lang="en-US" altLang="en-US" dirty="0">
                <a:solidFill>
                  <a:srgbClr val="CD0000"/>
                </a:solidFill>
              </a:rPr>
              <a:t>Tip 5. Adjust the OS limits </a:t>
            </a:r>
            <a:br>
              <a:rPr lang="en-US" altLang="en-US" dirty="0"/>
            </a:br>
            <a:r>
              <a:rPr lang="en-US" altLang="en-US" dirty="0"/>
              <a:t> </a:t>
            </a:r>
          </a:p>
        </p:txBody>
      </p:sp>
      <p:sp>
        <p:nvSpPr>
          <p:cNvPr id="28675" name="Content Placeholder 1"/>
          <p:cNvSpPr>
            <a:spLocks noGrp="1"/>
          </p:cNvSpPr>
          <p:nvPr>
            <p:ph sz="quarter" idx="12"/>
          </p:nvPr>
        </p:nvSpPr>
        <p:spPr>
          <a:xfrm>
            <a:off x="1064684" y="2004485"/>
            <a:ext cx="10820929" cy="3381903"/>
          </a:xfrm>
        </p:spPr>
        <p:txBody>
          <a:bodyPr>
            <a:normAutofit/>
          </a:bodyPr>
          <a:lstStyle/>
          <a:p>
            <a:pPr marL="690016" indent="-609585"/>
            <a:r>
              <a:rPr lang="fr-FR" altLang="en-US" dirty="0">
                <a:latin typeface="+mj-lt"/>
              </a:rPr>
              <a:t>Max open files per </a:t>
            </a:r>
            <a:r>
              <a:rPr lang="fr-FR" altLang="en-US" dirty="0" err="1">
                <a:latin typeface="+mj-lt"/>
              </a:rPr>
              <a:t>process</a:t>
            </a:r>
            <a:endParaRPr lang="fr-FR" altLang="en-US" dirty="0">
              <a:latin typeface="+mj-lt"/>
            </a:endParaRPr>
          </a:p>
          <a:p>
            <a:pPr marL="1227636" lvl="1" indent="-609585"/>
            <a:r>
              <a:rPr lang="fr-FR" altLang="en-US" b="1" dirty="0" err="1">
                <a:latin typeface="+mj-lt"/>
              </a:rPr>
              <a:t>ulimit</a:t>
            </a:r>
            <a:r>
              <a:rPr lang="fr-FR" altLang="en-US" b="1" dirty="0">
                <a:latin typeface="+mj-lt"/>
              </a:rPr>
              <a:t> –n</a:t>
            </a:r>
          </a:p>
          <a:p>
            <a:pPr marL="1227636" lvl="1" indent="-609585"/>
            <a:r>
              <a:rPr lang="fr-FR" altLang="en-US" dirty="0" err="1">
                <a:latin typeface="+mj-lt"/>
              </a:rPr>
              <a:t>limits</a:t>
            </a:r>
            <a:r>
              <a:rPr lang="fr-FR" altLang="en-US" dirty="0">
                <a:latin typeface="+mj-lt"/>
              </a:rPr>
              <a:t> the </a:t>
            </a:r>
            <a:r>
              <a:rPr lang="fr-FR" altLang="en-US" dirty="0" err="1">
                <a:latin typeface="+mj-lt"/>
              </a:rPr>
              <a:t>number</a:t>
            </a:r>
            <a:r>
              <a:rPr lang="fr-FR" altLang="en-US" dirty="0">
                <a:latin typeface="+mj-lt"/>
              </a:rPr>
              <a:t> of file </a:t>
            </a:r>
            <a:r>
              <a:rPr lang="fr-FR" altLang="en-US" dirty="0" err="1">
                <a:latin typeface="+mj-lt"/>
              </a:rPr>
              <a:t>handles</a:t>
            </a:r>
            <a:r>
              <a:rPr lang="fr-FR" altLang="en-US" dirty="0">
                <a:latin typeface="+mj-lt"/>
              </a:rPr>
              <a:t> (connections, open tables, …)</a:t>
            </a:r>
          </a:p>
          <a:p>
            <a:pPr marL="690016" indent="-609585"/>
            <a:r>
              <a:rPr lang="fr-FR" altLang="en-US" dirty="0">
                <a:latin typeface="+mj-lt"/>
              </a:rPr>
              <a:t>Max threads per user</a:t>
            </a:r>
          </a:p>
          <a:p>
            <a:pPr marL="1227636" lvl="1" indent="-609585"/>
            <a:r>
              <a:rPr lang="fr-FR" altLang="en-US" b="1" dirty="0" err="1">
                <a:latin typeface="+mj-lt"/>
              </a:rPr>
              <a:t>ulimit</a:t>
            </a:r>
            <a:r>
              <a:rPr lang="fr-FR" altLang="en-US" b="1" dirty="0">
                <a:latin typeface="+mj-lt"/>
              </a:rPr>
              <a:t> –u </a:t>
            </a:r>
          </a:p>
          <a:p>
            <a:pPr marL="1227636" lvl="1" indent="-609585"/>
            <a:r>
              <a:rPr lang="fr-FR" altLang="en-US" dirty="0" err="1">
                <a:latin typeface="+mj-lt"/>
              </a:rPr>
              <a:t>limits</a:t>
            </a:r>
            <a:r>
              <a:rPr lang="fr-FR" altLang="en-US" dirty="0">
                <a:latin typeface="+mj-lt"/>
              </a:rPr>
              <a:t>  the </a:t>
            </a:r>
            <a:r>
              <a:rPr lang="fr-FR" altLang="en-US" dirty="0" err="1">
                <a:latin typeface="+mj-lt"/>
              </a:rPr>
              <a:t>number</a:t>
            </a:r>
            <a:r>
              <a:rPr lang="fr-FR" altLang="en-US" dirty="0">
                <a:latin typeface="+mj-lt"/>
              </a:rPr>
              <a:t> of threads (connections, </a:t>
            </a:r>
            <a:r>
              <a:rPr lang="fr-FR" altLang="en-US" dirty="0" err="1">
                <a:latin typeface="+mj-lt"/>
              </a:rPr>
              <a:t>event</a:t>
            </a:r>
            <a:r>
              <a:rPr lang="fr-FR" altLang="en-US" dirty="0">
                <a:latin typeface="+mj-lt"/>
              </a:rPr>
              <a:t> </a:t>
            </a:r>
            <a:r>
              <a:rPr lang="fr-FR" altLang="en-US" dirty="0" err="1">
                <a:latin typeface="+mj-lt"/>
              </a:rPr>
              <a:t>scheduler</a:t>
            </a:r>
            <a:r>
              <a:rPr lang="fr-FR" altLang="en-US" dirty="0">
                <a:latin typeface="+mj-lt"/>
              </a:rPr>
              <a:t>, </a:t>
            </a:r>
            <a:r>
              <a:rPr lang="fr-FR" altLang="en-US" dirty="0" err="1">
                <a:latin typeface="+mj-lt"/>
              </a:rPr>
              <a:t>shutdown</a:t>
            </a:r>
            <a:r>
              <a:rPr lang="fr-FR" altLang="en-US" dirty="0">
                <a:latin typeface="+mj-lt"/>
              </a:rPr>
              <a:t>)</a:t>
            </a:r>
          </a:p>
          <a:p>
            <a:pPr marL="690016" indent="-609585"/>
            <a:r>
              <a:rPr lang="fr-FR" altLang="en-US" dirty="0">
                <a:latin typeface="+mj-lt"/>
              </a:rPr>
              <a:t>On Windows, </a:t>
            </a:r>
            <a:r>
              <a:rPr lang="en-US" altLang="en-US" sz="2400" b="1" i="1" dirty="0" err="1">
                <a:latin typeface="+mj-lt"/>
              </a:rPr>
              <a:t>MaxUserPort</a:t>
            </a:r>
            <a:r>
              <a:rPr lang="en-US" altLang="en-US" sz="2400" dirty="0">
                <a:latin typeface="+mj-lt"/>
              </a:rPr>
              <a:t> for TCP/IP, for 2003 and earlier</a:t>
            </a:r>
            <a:endParaRPr lang="fr-FR" altLang="en-US" dirty="0">
              <a:latin typeface="+mj-lt"/>
            </a:endParaRPr>
          </a:p>
        </p:txBody>
      </p:sp>
      <p:sp>
        <p:nvSpPr>
          <p:cNvPr id="28676" name="Text Placeholder 4"/>
          <p:cNvSpPr>
            <a:spLocks noGrp="1"/>
          </p:cNvSpPr>
          <p:nvPr>
            <p:ph type="body" sz="quarter" idx="13"/>
          </p:nvPr>
        </p:nvSpPr>
        <p:spPr>
          <a:xfrm>
            <a:off x="912813" y="1291168"/>
            <a:ext cx="10972800" cy="406400"/>
          </a:xfrm>
        </p:spPr>
        <p:txBody>
          <a:bodyPr/>
          <a:lstStyle/>
          <a:p>
            <a:pPr>
              <a:spcAft>
                <a:spcPct val="0"/>
              </a:spcAft>
            </a:pPr>
            <a:r>
              <a:rPr lang="fr-FR" altLang="en-US" dirty="0">
                <a:solidFill>
                  <a:srgbClr val="CD0000"/>
                </a:solidFill>
              </a:rPr>
              <a:t>OS </a:t>
            </a:r>
            <a:r>
              <a:rPr lang="fr-FR" altLang="en-US" dirty="0" err="1">
                <a:solidFill>
                  <a:srgbClr val="CD0000"/>
                </a:solidFill>
              </a:rPr>
              <a:t>limits</a:t>
            </a:r>
            <a:r>
              <a:rPr lang="fr-FR" altLang="en-US" dirty="0">
                <a:solidFill>
                  <a:srgbClr val="CD0000"/>
                </a:solidFill>
              </a:rPr>
              <a:t> are </a:t>
            </a:r>
            <a:r>
              <a:rPr lang="fr-FR" altLang="en-US" dirty="0" err="1">
                <a:solidFill>
                  <a:srgbClr val="CD0000"/>
                </a:solidFill>
              </a:rPr>
              <a:t>extremely</a:t>
            </a:r>
            <a:r>
              <a:rPr lang="fr-FR" altLang="en-US" dirty="0">
                <a:solidFill>
                  <a:srgbClr val="CD0000"/>
                </a:solidFill>
              </a:rPr>
              <a:t> important ! DB </a:t>
            </a:r>
            <a:r>
              <a:rPr lang="fr-FR" altLang="en-US" dirty="0" err="1">
                <a:solidFill>
                  <a:srgbClr val="CD0000"/>
                </a:solidFill>
              </a:rPr>
              <a:t>can</a:t>
            </a:r>
            <a:r>
              <a:rPr lang="fr-FR" altLang="en-US" dirty="0">
                <a:solidFill>
                  <a:srgbClr val="CD0000"/>
                </a:solidFill>
              </a:rPr>
              <a: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Mad</a:t>
            </a:r>
            <a:r>
              <a:rPr lang="fr-FR" altLang="en-US" dirty="0">
                <a:solidFill>
                  <a:srgbClr val="CD0000"/>
                </a:solidFill>
              </a:rPr>
              <a:t> </a:t>
            </a:r>
            <a:r>
              <a:rPr lang="fr-FR" altLang="en-US" dirty="0" err="1">
                <a:solidFill>
                  <a:srgbClr val="CD0000"/>
                </a:solidFill>
              </a:rPr>
              <a:t>chubbs</a:t>
            </a:r>
            <a:endParaRPr lang="en-US" altLang="en-US" dirty="0">
              <a:solidFill>
                <a:srgbClr val="CD0000"/>
              </a:solidFill>
            </a:endParaRPr>
          </a:p>
        </p:txBody>
      </p:sp>
    </p:spTree>
    <p:extLst>
      <p:ext uri="{BB962C8B-B14F-4D97-AF65-F5344CB8AC3E}">
        <p14:creationId xmlns:p14="http://schemas.microsoft.com/office/powerpoint/2010/main" val="61340712"/>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9"/>
          <p:cNvSpPr>
            <a:spLocks noGrp="1"/>
          </p:cNvSpPr>
          <p:nvPr>
            <p:ph type="title"/>
          </p:nvPr>
        </p:nvSpPr>
        <p:spPr>
          <a:xfrm>
            <a:off x="401638" y="366184"/>
            <a:ext cx="10972800" cy="1024467"/>
          </a:xfrm>
        </p:spPr>
        <p:txBody>
          <a:bodyPr>
            <a:normAutofit fontScale="90000"/>
          </a:bodyPr>
          <a:lstStyle/>
          <a:p>
            <a:r>
              <a:rPr lang="en-US" altLang="en-US" dirty="0">
                <a:solidFill>
                  <a:srgbClr val="CD0000"/>
                </a:solidFill>
              </a:rPr>
              <a:t>Tip 6. Consider using alternative </a:t>
            </a:r>
            <a:r>
              <a:rPr lang="en-US" altLang="en-US" dirty="0" err="1">
                <a:solidFill>
                  <a:srgbClr val="CD0000"/>
                </a:solidFill>
              </a:rPr>
              <a:t>malloc</a:t>
            </a:r>
            <a:r>
              <a:rPr lang="en-US" altLang="en-US" dirty="0">
                <a:solidFill>
                  <a:srgbClr val="CD0000"/>
                </a:solidFill>
              </a:rPr>
              <a:t> </a:t>
            </a:r>
            <a:br>
              <a:rPr lang="en-US" altLang="en-US" dirty="0"/>
            </a:br>
            <a:r>
              <a:rPr lang="en-US" altLang="en-US" dirty="0"/>
              <a:t> </a:t>
            </a:r>
          </a:p>
        </p:txBody>
      </p:sp>
      <p:sp>
        <p:nvSpPr>
          <p:cNvPr id="29699" name="Content Placeholder 1"/>
          <p:cNvSpPr>
            <a:spLocks noGrp="1"/>
          </p:cNvSpPr>
          <p:nvPr>
            <p:ph sz="quarter" idx="12"/>
          </p:nvPr>
        </p:nvSpPr>
        <p:spPr>
          <a:xfrm>
            <a:off x="1064684" y="2004485"/>
            <a:ext cx="10972800" cy="2660649"/>
          </a:xfrm>
        </p:spPr>
        <p:txBody>
          <a:bodyPr>
            <a:normAutofit fontScale="55000" lnSpcReduction="20000"/>
          </a:bodyPr>
          <a:lstStyle/>
          <a:p>
            <a:pPr marL="690016" indent="-609585">
              <a:lnSpc>
                <a:spcPct val="150000"/>
              </a:lnSpc>
            </a:pPr>
            <a:r>
              <a:rPr lang="fr-FR" altLang="en-US" b="1" i="1"/>
              <a:t>jemalloc</a:t>
            </a:r>
            <a:r>
              <a:rPr lang="fr-FR" altLang="en-US"/>
              <a:t> is a good malloc replacement </a:t>
            </a:r>
          </a:p>
          <a:p>
            <a:pPr marL="690016" indent="-609585">
              <a:lnSpc>
                <a:spcPct val="150000"/>
              </a:lnSpc>
              <a:buNone/>
            </a:pPr>
            <a:r>
              <a:rPr lang="en-US" altLang="en-US"/>
              <a:t>	</a:t>
            </a:r>
            <a:r>
              <a:rPr lang="en-US" altLang="en-US">
                <a:latin typeface="Courier New" panose="02070309020205020404" pitchFamily="49" charset="0"/>
                <a:cs typeface="Courier New" panose="02070309020205020404" pitchFamily="49" charset="0"/>
              </a:rPr>
              <a:t>[mysqld_safe] </a:t>
            </a:r>
          </a:p>
          <a:p>
            <a:pPr marL="690016" indent="-609585">
              <a:buNone/>
            </a:pPr>
            <a:r>
              <a:rPr lang="en-US" altLang="en-US">
                <a:latin typeface="Courier New" panose="02070309020205020404" pitchFamily="49" charset="0"/>
                <a:cs typeface="Courier New" panose="02070309020205020404" pitchFamily="49" charset="0"/>
              </a:rPr>
              <a:t>	malloc-lib=</a:t>
            </a:r>
            <a:r>
              <a:rPr lang="fr-FR" altLang="en-US">
                <a:latin typeface="Courier New" panose="02070309020205020404" pitchFamily="49" charset="0"/>
                <a:cs typeface="Courier New" panose="02070309020205020404" pitchFamily="49" charset="0"/>
              </a:rPr>
              <a:t>/usr/lib64/libjemalloc.so.1 </a:t>
            </a:r>
            <a:endParaRPr lang="fr-FR" altLang="en-US"/>
          </a:p>
          <a:p>
            <a:pPr marL="690016" indent="-609585">
              <a:lnSpc>
                <a:spcPct val="200000"/>
              </a:lnSpc>
            </a:pPr>
            <a:r>
              <a:rPr lang="fr-FR" altLang="en-US" b="1" i="1"/>
              <a:t>tcmalloc  </a:t>
            </a:r>
            <a:r>
              <a:rPr lang="fr-FR" altLang="en-US"/>
              <a:t>shipped on Linux with MySQL</a:t>
            </a:r>
          </a:p>
          <a:p>
            <a:pPr marL="690016" indent="-609585">
              <a:lnSpc>
                <a:spcPct val="200000"/>
              </a:lnSpc>
              <a:buNone/>
            </a:pPr>
            <a:r>
              <a:rPr lang="en-US" altLang="en-US"/>
              <a:t>	</a:t>
            </a:r>
            <a:r>
              <a:rPr lang="en-US" altLang="en-US">
                <a:latin typeface="Courier New" panose="02070309020205020404" pitchFamily="49" charset="0"/>
                <a:cs typeface="Courier New" panose="02070309020205020404" pitchFamily="49" charset="0"/>
              </a:rPr>
              <a:t>[mysqld_safe] </a:t>
            </a:r>
          </a:p>
          <a:p>
            <a:pPr marL="690016" indent="-609585">
              <a:buNone/>
            </a:pPr>
            <a:r>
              <a:rPr lang="en-US" altLang="en-US">
                <a:latin typeface="Courier New" panose="02070309020205020404" pitchFamily="49" charset="0"/>
                <a:cs typeface="Courier New" panose="02070309020205020404" pitchFamily="49" charset="0"/>
              </a:rPr>
              <a:t>	malloc-lib=tcmalloc</a:t>
            </a:r>
            <a:endParaRPr lang="fr-FR" altLang="en-US"/>
          </a:p>
          <a:p>
            <a:pPr marL="690016" indent="-609585"/>
            <a:endParaRPr lang="en-US" altLang="en-US"/>
          </a:p>
        </p:txBody>
      </p:sp>
      <p:sp>
        <p:nvSpPr>
          <p:cNvPr id="2970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Some</a:t>
            </a:r>
            <a:r>
              <a:rPr lang="fr-FR" altLang="en-US" dirty="0">
                <a:solidFill>
                  <a:srgbClr val="CD0000"/>
                </a:solidFill>
              </a:rPr>
              <a:t> </a:t>
            </a:r>
            <a:r>
              <a:rPr lang="fr-FR" altLang="en-US" dirty="0" err="1">
                <a:solidFill>
                  <a:srgbClr val="CD0000"/>
                </a:solidFill>
              </a:rPr>
              <a:t>malloc</a:t>
            </a:r>
            <a:r>
              <a:rPr lang="fr-FR" altLang="en-US" dirty="0">
                <a:solidFill>
                  <a:srgbClr val="CD0000"/>
                </a:solidFill>
              </a:rPr>
              <a:t> </a:t>
            </a:r>
            <a:r>
              <a:rPr lang="fr-FR" altLang="en-US" dirty="0" err="1">
                <a:solidFill>
                  <a:srgbClr val="CD0000"/>
                </a:solidFill>
              </a:rPr>
              <a:t>libraries</a:t>
            </a:r>
            <a:r>
              <a:rPr lang="fr-FR" altLang="en-US" dirty="0">
                <a:solidFill>
                  <a:srgbClr val="CD0000"/>
                </a:solidFill>
              </a:rPr>
              <a:t> are </a:t>
            </a:r>
            <a:r>
              <a:rPr lang="fr-FR" altLang="en-US" dirty="0" err="1">
                <a:solidFill>
                  <a:srgbClr val="CD0000"/>
                </a:solidFill>
              </a:rPr>
              <a:t>optimized</a:t>
            </a:r>
            <a:r>
              <a:rPr lang="fr-FR" altLang="en-US" dirty="0">
                <a:solidFill>
                  <a:srgbClr val="CD0000"/>
                </a:solidFill>
              </a:rPr>
              <a:t> for multi-</a:t>
            </a:r>
            <a:r>
              <a:rPr lang="fr-FR" altLang="en-US" dirty="0" err="1">
                <a:solidFill>
                  <a:srgbClr val="CD0000"/>
                </a:solidFill>
              </a:rPr>
              <a:t>core</a:t>
            </a:r>
            <a:r>
              <a:rPr lang="fr-FR" altLang="en-US" dirty="0">
                <a:solidFill>
                  <a:srgbClr val="CD0000"/>
                </a:solidFill>
              </a:rPr>
              <a:t> </a:t>
            </a:r>
            <a:r>
              <a:rPr lang="fr-FR" altLang="en-US" dirty="0" err="1">
                <a:solidFill>
                  <a:srgbClr val="CD0000"/>
                </a:solidFill>
              </a:rPr>
              <a:t>environment</a:t>
            </a:r>
            <a:endParaRPr lang="en-US" altLang="en-US" dirty="0">
              <a:solidFill>
                <a:srgbClr val="CD0000"/>
              </a:solidFill>
            </a:endParaRPr>
          </a:p>
        </p:txBody>
      </p:sp>
    </p:spTree>
    <p:extLst>
      <p:ext uri="{BB962C8B-B14F-4D97-AF65-F5344CB8AC3E}">
        <p14:creationId xmlns:p14="http://schemas.microsoft.com/office/powerpoint/2010/main" val="257978098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9"/>
          <p:cNvSpPr>
            <a:spLocks noGrp="1"/>
          </p:cNvSpPr>
          <p:nvPr>
            <p:ph type="title"/>
          </p:nvPr>
        </p:nvSpPr>
        <p:spPr>
          <a:xfrm>
            <a:off x="644526" y="776817"/>
            <a:ext cx="10972800" cy="1024467"/>
          </a:xfrm>
        </p:spPr>
        <p:txBody>
          <a:bodyPr>
            <a:normAutofit fontScale="90000"/>
          </a:bodyPr>
          <a:lstStyle/>
          <a:p>
            <a:r>
              <a:rPr lang="en-US" altLang="en-US" dirty="0">
                <a:solidFill>
                  <a:srgbClr val="CD0000"/>
                </a:solidFill>
              </a:rPr>
              <a:t>Tip 7. Set CPU affinity</a:t>
            </a:r>
            <a:br>
              <a:rPr lang="en-US" altLang="en-US" dirty="0">
                <a:solidFill>
                  <a:srgbClr val="CD0000"/>
                </a:solidFill>
              </a:rPr>
            </a:br>
            <a:br>
              <a:rPr lang="en-US" altLang="en-US" dirty="0">
                <a:solidFill>
                  <a:srgbClr val="CD0000"/>
                </a:solidFill>
              </a:rPr>
            </a:br>
            <a:r>
              <a:rPr lang="en-US" altLang="en-US" dirty="0"/>
              <a:t> </a:t>
            </a:r>
          </a:p>
        </p:txBody>
      </p:sp>
      <p:sp>
        <p:nvSpPr>
          <p:cNvPr id="25603" name="Content Placeholder 1"/>
          <p:cNvSpPr>
            <a:spLocks noGrp="1"/>
          </p:cNvSpPr>
          <p:nvPr>
            <p:ph sz="quarter" idx="12"/>
          </p:nvPr>
        </p:nvSpPr>
        <p:spPr>
          <a:xfrm>
            <a:off x="1064684" y="2004485"/>
            <a:ext cx="10972800" cy="4313767"/>
          </a:xfrm>
        </p:spPr>
        <p:txBody>
          <a:bodyPr rtlCol="0">
            <a:noAutofit/>
          </a:bodyPr>
          <a:lstStyle/>
          <a:p>
            <a:pPr marL="690016" indent="-609585">
              <a:spcBef>
                <a:spcPts val="0"/>
              </a:spcBef>
              <a:defRPr/>
            </a:pPr>
            <a:r>
              <a:rPr lang="fr-FR" dirty="0" err="1"/>
              <a:t>taskset</a:t>
            </a:r>
            <a:r>
              <a:rPr lang="fr-FR" dirty="0"/>
              <a:t> command on Linux </a:t>
            </a:r>
          </a:p>
          <a:p>
            <a:pPr marL="690016" indent="-609585">
              <a:spcBef>
                <a:spcPts val="0"/>
              </a:spcBef>
              <a:buNone/>
              <a:defRPr/>
            </a:pPr>
            <a:endParaRPr lang="fr-FR" dirty="0"/>
          </a:p>
          <a:p>
            <a:pPr marL="1227636" lvl="1" indent="-609585">
              <a:spcBef>
                <a:spcPts val="0"/>
              </a:spcBef>
              <a:buNone/>
              <a:defRPr/>
            </a:pPr>
            <a:r>
              <a:rPr lang="en-US" b="1" dirty="0" err="1"/>
              <a:t>taskset</a:t>
            </a:r>
            <a:r>
              <a:rPr lang="en-US" b="1" dirty="0"/>
              <a:t> -c </a:t>
            </a:r>
            <a:r>
              <a:rPr lang="en-US" dirty="0"/>
              <a:t>1-4 `</a:t>
            </a:r>
            <a:r>
              <a:rPr lang="en-US" dirty="0" err="1"/>
              <a:t>pidof</a:t>
            </a:r>
            <a:r>
              <a:rPr lang="en-US" dirty="0"/>
              <a:t> </a:t>
            </a:r>
            <a:r>
              <a:rPr lang="en-US" dirty="0" err="1"/>
              <a:t>mysqld</a:t>
            </a:r>
            <a:r>
              <a:rPr lang="en-US" dirty="0"/>
              <a:t>`</a:t>
            </a:r>
          </a:p>
          <a:p>
            <a:pPr marL="1227636" lvl="1" indent="-609585">
              <a:spcBef>
                <a:spcPts val="0"/>
              </a:spcBef>
              <a:buNone/>
              <a:defRPr/>
            </a:pPr>
            <a:r>
              <a:rPr lang="en-US" b="1" dirty="0" err="1"/>
              <a:t>taskset</a:t>
            </a:r>
            <a:r>
              <a:rPr lang="en-US" b="1" dirty="0"/>
              <a:t> -c </a:t>
            </a:r>
            <a:r>
              <a:rPr lang="en-US" dirty="0"/>
              <a:t>1,2,3,4 `</a:t>
            </a:r>
            <a:r>
              <a:rPr lang="en-US" dirty="0" err="1"/>
              <a:t>pidof</a:t>
            </a:r>
            <a:r>
              <a:rPr lang="en-US" dirty="0"/>
              <a:t> </a:t>
            </a:r>
            <a:r>
              <a:rPr lang="en-US" dirty="0" err="1"/>
              <a:t>mysqld</a:t>
            </a:r>
            <a:r>
              <a:rPr lang="en-US" dirty="0"/>
              <a:t>`</a:t>
            </a:r>
          </a:p>
          <a:p>
            <a:pPr marL="1227636" lvl="1" indent="-609585">
              <a:spcBef>
                <a:spcPts val="0"/>
              </a:spcBef>
              <a:buNone/>
              <a:defRPr/>
            </a:pPr>
            <a:endParaRPr lang="fr-FR" dirty="0"/>
          </a:p>
          <a:p>
            <a:pPr marL="690016" indent="-609585">
              <a:spcBef>
                <a:spcPts val="0"/>
              </a:spcBef>
              <a:defRPr/>
            </a:pPr>
            <a:r>
              <a:rPr lang="en-US" dirty="0"/>
              <a:t>On Windows :</a:t>
            </a:r>
          </a:p>
          <a:p>
            <a:pPr marL="690016" lvl="1" indent="-609585">
              <a:spcBef>
                <a:spcPts val="0"/>
              </a:spcBef>
              <a:buClr>
                <a:schemeClr val="accent1"/>
              </a:buClr>
              <a:buNone/>
              <a:defRPr/>
            </a:pPr>
            <a:r>
              <a:rPr lang="en-US" dirty="0"/>
              <a:t>	</a:t>
            </a:r>
            <a:r>
              <a:rPr lang="en-US" b="1" dirty="0"/>
              <a:t>START /AFFINITY </a:t>
            </a:r>
            <a:r>
              <a:rPr lang="en-US" dirty="0"/>
              <a:t>0x1111 bin\</a:t>
            </a:r>
            <a:r>
              <a:rPr lang="en-US" dirty="0" err="1"/>
              <a:t>mysqld</a:t>
            </a:r>
            <a:r>
              <a:rPr lang="en-US" dirty="0"/>
              <a:t> –console</a:t>
            </a:r>
          </a:p>
          <a:p>
            <a:pPr marL="690016" lvl="1" indent="-609585">
              <a:spcBef>
                <a:spcPts val="0"/>
              </a:spcBef>
              <a:buClr>
                <a:schemeClr val="accent1"/>
              </a:buClr>
              <a:buNone/>
              <a:defRPr/>
            </a:pPr>
            <a:r>
              <a:rPr lang="fr-FR" dirty="0"/>
              <a:t>	</a:t>
            </a:r>
            <a:r>
              <a:rPr lang="en-US" b="1" dirty="0"/>
              <a:t>START /AFFINITY </a:t>
            </a:r>
            <a:r>
              <a:rPr lang="en-US" dirty="0"/>
              <a:t>15 bin\</a:t>
            </a:r>
            <a:r>
              <a:rPr lang="en-US" dirty="0" err="1"/>
              <a:t>mysqld</a:t>
            </a:r>
            <a:r>
              <a:rPr lang="en-US" dirty="0"/>
              <a:t> –console</a:t>
            </a:r>
            <a:endParaRPr lang="fr-FR" dirty="0"/>
          </a:p>
        </p:txBody>
      </p:sp>
      <p:sp>
        <p:nvSpPr>
          <p:cNvPr id="3072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On Linux and Windows, CPU </a:t>
            </a:r>
            <a:r>
              <a:rPr lang="fr-FR" altLang="en-US" dirty="0" err="1">
                <a:solidFill>
                  <a:srgbClr val="CD0000"/>
                </a:solidFill>
              </a:rPr>
              <a:t>affinity</a:t>
            </a:r>
            <a:r>
              <a:rPr lang="fr-FR" altLang="en-US" dirty="0">
                <a:solidFill>
                  <a:srgbClr val="CD0000"/>
                </a:solidFill>
              </a:rPr>
              <a:t> </a:t>
            </a:r>
            <a:r>
              <a:rPr lang="fr-FR" altLang="en-US" dirty="0" err="1">
                <a:solidFill>
                  <a:srgbClr val="CD0000"/>
                </a:solidFill>
              </a:rPr>
              <a:t>helps</a:t>
            </a:r>
            <a:r>
              <a:rPr lang="fr-FR" altLang="en-US" dirty="0">
                <a:solidFill>
                  <a:srgbClr val="CD0000"/>
                </a:solidFill>
              </a:rPr>
              <a:t> concurrent WL</a:t>
            </a:r>
            <a:endParaRPr lang="en-US" altLang="en-US" dirty="0">
              <a:solidFill>
                <a:srgbClr val="CD0000"/>
              </a:solidFill>
            </a:endParaRPr>
          </a:p>
        </p:txBody>
      </p:sp>
      <p:sp>
        <p:nvSpPr>
          <p:cNvPr id="2" name="TextBox 1"/>
          <p:cNvSpPr txBox="1"/>
          <p:nvPr/>
        </p:nvSpPr>
        <p:spPr>
          <a:xfrm>
            <a:off x="1589257" y="5477644"/>
            <a:ext cx="9419886" cy="1200329"/>
          </a:xfrm>
          <a:prstGeom prst="rect">
            <a:avLst/>
          </a:prstGeom>
          <a:noFill/>
        </p:spPr>
        <p:txBody>
          <a:bodyPr wrap="none" rtlCol="0">
            <a:spAutoFit/>
          </a:bodyPr>
          <a:lstStyle/>
          <a:p>
            <a:r>
              <a:rPr lang="en-US" b="1" dirty="0"/>
              <a:t>Processor affinity</a:t>
            </a:r>
            <a:r>
              <a:rPr lang="en-US" dirty="0"/>
              <a:t>, or </a:t>
            </a:r>
            <a:r>
              <a:rPr lang="en-US" b="1" dirty="0"/>
              <a:t>CPU</a:t>
            </a:r>
            <a:r>
              <a:rPr lang="en-US" dirty="0"/>
              <a:t> pinning enables the binding and unbinding of a process or a thread to a </a:t>
            </a:r>
          </a:p>
          <a:p>
            <a:r>
              <a:rPr lang="en-US" dirty="0"/>
              <a:t>central processing unit (</a:t>
            </a:r>
            <a:r>
              <a:rPr lang="en-US" b="1" dirty="0"/>
              <a:t>CPU</a:t>
            </a:r>
            <a:r>
              <a:rPr lang="en-US" dirty="0"/>
              <a:t>) or a range </a:t>
            </a:r>
            <a:r>
              <a:rPr lang="en-US" dirty="0" err="1"/>
              <a:t>of</a:t>
            </a:r>
            <a:r>
              <a:rPr lang="en-US" b="1" dirty="0" err="1"/>
              <a:t>CPUs</a:t>
            </a:r>
            <a:r>
              <a:rPr lang="en-US" dirty="0"/>
              <a:t>, so that the process or thread will execute only on </a:t>
            </a:r>
          </a:p>
          <a:p>
            <a:r>
              <a:rPr lang="en-US" dirty="0"/>
              <a:t>the designated </a:t>
            </a:r>
            <a:r>
              <a:rPr lang="en-US" b="1" dirty="0"/>
              <a:t>CPU</a:t>
            </a:r>
            <a:r>
              <a:rPr lang="en-US" dirty="0"/>
              <a:t> or </a:t>
            </a:r>
            <a:r>
              <a:rPr lang="en-US" b="1" dirty="0"/>
              <a:t>CPUs</a:t>
            </a:r>
            <a:r>
              <a:rPr lang="en-US" dirty="0"/>
              <a:t> rather than any </a:t>
            </a:r>
            <a:r>
              <a:rPr lang="en-US" b="1" dirty="0"/>
              <a:t>CPU</a:t>
            </a:r>
            <a:r>
              <a:rPr lang="en-US" dirty="0"/>
              <a:t>.</a:t>
            </a:r>
          </a:p>
          <a:p>
            <a:endParaRPr lang="en-US" dirty="0"/>
          </a:p>
        </p:txBody>
      </p:sp>
    </p:spTree>
    <p:extLst>
      <p:ext uri="{BB962C8B-B14F-4D97-AF65-F5344CB8AC3E}">
        <p14:creationId xmlns:p14="http://schemas.microsoft.com/office/powerpoint/2010/main" val="327556223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9"/>
          <p:cNvSpPr>
            <a:spLocks noGrp="1"/>
          </p:cNvSpPr>
          <p:nvPr>
            <p:ph type="title"/>
          </p:nvPr>
        </p:nvSpPr>
        <p:spPr>
          <a:xfrm>
            <a:off x="287339" y="370417"/>
            <a:ext cx="10972800" cy="1024467"/>
          </a:xfrm>
        </p:spPr>
        <p:txBody>
          <a:bodyPr>
            <a:normAutofit/>
          </a:bodyPr>
          <a:lstStyle/>
          <a:p>
            <a:r>
              <a:rPr lang="fr-FR" altLang="en-US" sz="4000" dirty="0">
                <a:solidFill>
                  <a:srgbClr val="CD0000"/>
                </a:solidFill>
              </a:rPr>
              <a:t>Tip 8. </a:t>
            </a:r>
            <a:r>
              <a:rPr lang="fr-FR" altLang="en-US" sz="4000" dirty="0" err="1">
                <a:solidFill>
                  <a:srgbClr val="CD0000"/>
                </a:solidFill>
              </a:rPr>
              <a:t>Choose</a:t>
            </a:r>
            <a:r>
              <a:rPr lang="fr-FR" altLang="en-US" sz="4000" dirty="0">
                <a:solidFill>
                  <a:srgbClr val="CD0000"/>
                </a:solidFill>
              </a:rPr>
              <a:t> the right file system</a:t>
            </a:r>
            <a:endParaRPr lang="en-US" altLang="en-US" sz="4000" dirty="0">
              <a:solidFill>
                <a:srgbClr val="CD0000"/>
              </a:solidFill>
            </a:endParaRPr>
          </a:p>
        </p:txBody>
      </p:sp>
      <p:sp>
        <p:nvSpPr>
          <p:cNvPr id="31747" name="Content Placeholder 1"/>
          <p:cNvSpPr>
            <a:spLocks noGrp="1"/>
          </p:cNvSpPr>
          <p:nvPr>
            <p:ph sz="quarter" idx="12"/>
          </p:nvPr>
        </p:nvSpPr>
        <p:spPr>
          <a:xfrm>
            <a:off x="1064684" y="1826685"/>
            <a:ext cx="10972800" cy="2660649"/>
          </a:xfrm>
        </p:spPr>
        <p:txBody>
          <a:bodyPr>
            <a:normAutofit fontScale="70000" lnSpcReduction="20000"/>
          </a:bodyPr>
          <a:lstStyle/>
          <a:p>
            <a:pPr marL="457189" indent="-457189"/>
            <a:r>
              <a:rPr lang="fr-FR" altLang="en-US" b="1" dirty="0" err="1"/>
              <a:t>xfs</a:t>
            </a:r>
            <a:r>
              <a:rPr lang="fr-FR" altLang="en-US" dirty="0"/>
              <a:t> </a:t>
            </a:r>
            <a:r>
              <a:rPr lang="fr-FR" altLang="en-US" dirty="0" err="1"/>
              <a:t>is</a:t>
            </a:r>
            <a:r>
              <a:rPr lang="fr-FR" altLang="en-US" dirty="0"/>
              <a:t> excellent</a:t>
            </a:r>
          </a:p>
          <a:p>
            <a:pPr marL="994808" lvl="1" indent="-457189"/>
            <a:r>
              <a:rPr lang="fr-FR" altLang="en-US" dirty="0" err="1"/>
              <a:t>With</a:t>
            </a:r>
            <a:r>
              <a:rPr lang="fr-FR" altLang="en-US" dirty="0"/>
              <a:t> </a:t>
            </a:r>
            <a:r>
              <a:rPr lang="fr-FR" altLang="en-US" b="1" i="1" dirty="0" err="1"/>
              <a:t>innodb_flush_method</a:t>
            </a:r>
            <a:r>
              <a:rPr lang="fr-FR" altLang="en-US" dirty="0"/>
              <a:t> = O_DIRECT</a:t>
            </a:r>
          </a:p>
          <a:p>
            <a:pPr marL="994808" lvl="1" indent="-457189"/>
            <a:r>
              <a:rPr lang="fr-FR" altLang="en-US" dirty="0" err="1"/>
              <a:t>supported</a:t>
            </a:r>
            <a:r>
              <a:rPr lang="fr-FR" altLang="en-US" dirty="0"/>
              <a:t> by Oracle on OEL</a:t>
            </a:r>
          </a:p>
          <a:p>
            <a:pPr marL="994808" lvl="1" indent="-457189"/>
            <a:r>
              <a:rPr lang="fr-FR" altLang="en-US" dirty="0" err="1"/>
              <a:t>less</a:t>
            </a:r>
            <a:r>
              <a:rPr lang="fr-FR" altLang="en-US" dirty="0"/>
              <a:t> stable </a:t>
            </a:r>
            <a:r>
              <a:rPr lang="fr-FR" altLang="en-US" dirty="0" err="1"/>
              <a:t>recently</a:t>
            </a:r>
            <a:endParaRPr lang="fr-FR" altLang="en-US" dirty="0"/>
          </a:p>
          <a:p>
            <a:pPr marL="457189" indent="-457189"/>
            <a:r>
              <a:rPr lang="fr-FR" altLang="en-US" b="1" dirty="0"/>
              <a:t>ext4  </a:t>
            </a:r>
            <a:r>
              <a:rPr lang="en-US" altLang="en-US" dirty="0"/>
              <a:t>best choice for speed and ease of use</a:t>
            </a:r>
            <a:endParaRPr lang="fr-FR" altLang="en-US" dirty="0"/>
          </a:p>
          <a:p>
            <a:pPr marL="994808" lvl="1" indent="-457189"/>
            <a:r>
              <a:rPr lang="fr-FR" altLang="en-US" dirty="0" err="1"/>
              <a:t>fsyncs</a:t>
            </a:r>
            <a:r>
              <a:rPr lang="fr-FR" altLang="en-US" dirty="0"/>
              <a:t> a bit </a:t>
            </a:r>
            <a:r>
              <a:rPr lang="fr-FR" altLang="en-US" dirty="0" err="1"/>
              <a:t>slower</a:t>
            </a:r>
            <a:r>
              <a:rPr lang="fr-FR" altLang="en-US" dirty="0"/>
              <a:t> </a:t>
            </a:r>
            <a:r>
              <a:rPr lang="fr-FR" altLang="en-US" dirty="0" err="1"/>
              <a:t>than</a:t>
            </a:r>
            <a:r>
              <a:rPr lang="fr-FR" altLang="en-US" dirty="0"/>
              <a:t> ext3</a:t>
            </a:r>
          </a:p>
          <a:p>
            <a:pPr marL="994808" lvl="1" indent="-457189"/>
            <a:r>
              <a:rPr lang="fr-FR" altLang="en-US" dirty="0"/>
              <a:t>more </a:t>
            </a:r>
            <a:r>
              <a:rPr lang="fr-FR" altLang="en-US" dirty="0" err="1"/>
              <a:t>reliable</a:t>
            </a:r>
            <a:endParaRPr lang="fr-FR" altLang="en-US" dirty="0"/>
          </a:p>
          <a:p>
            <a:pPr marL="457189" indent="-457189"/>
            <a:r>
              <a:rPr lang="fr-FR" altLang="en-US" b="1" dirty="0"/>
              <a:t>ext3</a:t>
            </a:r>
            <a:r>
              <a:rPr lang="fr-FR" altLang="en-US" dirty="0"/>
              <a:t> </a:t>
            </a:r>
            <a:r>
              <a:rPr lang="fr-FR" altLang="en-US" dirty="0" err="1"/>
              <a:t>is</a:t>
            </a:r>
            <a:r>
              <a:rPr lang="fr-FR" altLang="en-US" dirty="0"/>
              <a:t> </a:t>
            </a:r>
            <a:r>
              <a:rPr lang="fr-FR" altLang="en-US" dirty="0" err="1"/>
              <a:t>also</a:t>
            </a:r>
            <a:r>
              <a:rPr lang="fr-FR" altLang="en-US" dirty="0"/>
              <a:t> a good </a:t>
            </a:r>
            <a:r>
              <a:rPr lang="fr-FR" altLang="en-US" dirty="0" err="1"/>
              <a:t>choice</a:t>
            </a:r>
            <a:endParaRPr lang="fr-FR" altLang="en-US" dirty="0"/>
          </a:p>
          <a:p>
            <a:pPr marL="457189" indent="-457189"/>
            <a:r>
              <a:rPr lang="fr-FR" altLang="en-US" b="1" dirty="0"/>
              <a:t>DYI </a:t>
            </a:r>
            <a:r>
              <a:rPr lang="fr-FR" altLang="en-US" b="1" dirty="0" err="1"/>
              <a:t>nfs</a:t>
            </a:r>
            <a:r>
              <a:rPr lang="fr-FR" altLang="en-US" dirty="0"/>
              <a:t> </a:t>
            </a:r>
            <a:r>
              <a:rPr lang="fr-FR" altLang="en-US" dirty="0" err="1"/>
              <a:t>is</a:t>
            </a:r>
            <a:r>
              <a:rPr lang="fr-FR" altLang="en-US" dirty="0"/>
              <a:t> </a:t>
            </a:r>
            <a:r>
              <a:rPr lang="fr-FR" altLang="en-US" dirty="0" err="1"/>
              <a:t>problematic</a:t>
            </a:r>
            <a:r>
              <a:rPr lang="fr-FR" altLang="en-US" dirty="0"/>
              <a:t> </a:t>
            </a:r>
            <a:r>
              <a:rPr lang="fr-FR" altLang="en-US" dirty="0" err="1"/>
              <a:t>with</a:t>
            </a:r>
            <a:r>
              <a:rPr lang="fr-FR" altLang="en-US" dirty="0"/>
              <a:t> </a:t>
            </a:r>
            <a:r>
              <a:rPr lang="fr-FR" altLang="en-US" dirty="0" err="1"/>
              <a:t>InnoDB</a:t>
            </a:r>
            <a:r>
              <a:rPr lang="fr-FR" altLang="en-US" dirty="0"/>
              <a:t> </a:t>
            </a:r>
          </a:p>
          <a:p>
            <a:pPr marL="457189" indent="-457189" algn="ctr">
              <a:buNone/>
            </a:pPr>
            <a:endParaRPr lang="en-US" altLang="en-US" dirty="0"/>
          </a:p>
        </p:txBody>
      </p:sp>
      <p:sp>
        <p:nvSpPr>
          <p:cNvPr id="3174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XFS for experts, ext4 or ext3</a:t>
            </a:r>
            <a:endParaRPr lang="en-US" altLang="en-US" dirty="0">
              <a:solidFill>
                <a:srgbClr val="CD0000"/>
              </a:solidFill>
            </a:endParaRPr>
          </a:p>
        </p:txBody>
      </p:sp>
    </p:spTree>
    <p:extLst>
      <p:ext uri="{BB962C8B-B14F-4D97-AF65-F5344CB8AC3E}">
        <p14:creationId xmlns:p14="http://schemas.microsoft.com/office/powerpoint/2010/main" val="642424977"/>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9"/>
          <p:cNvSpPr>
            <a:spLocks noGrp="1"/>
          </p:cNvSpPr>
          <p:nvPr>
            <p:ph type="title"/>
          </p:nvPr>
        </p:nvSpPr>
        <p:spPr>
          <a:xfrm>
            <a:off x="487363" y="366184"/>
            <a:ext cx="10972800" cy="1024467"/>
          </a:xfrm>
        </p:spPr>
        <p:txBody>
          <a:bodyPr>
            <a:normAutofit/>
          </a:bodyPr>
          <a:lstStyle/>
          <a:p>
            <a:r>
              <a:rPr lang="fr-FR" altLang="en-US" sz="4000" dirty="0">
                <a:solidFill>
                  <a:srgbClr val="CD0000"/>
                </a:solidFill>
              </a:rPr>
              <a:t>Tip 9. Mount options</a:t>
            </a:r>
            <a:endParaRPr lang="en-US" altLang="en-US" sz="4000" dirty="0">
              <a:solidFill>
                <a:srgbClr val="CD0000"/>
              </a:solidFill>
            </a:endParaRPr>
          </a:p>
        </p:txBody>
      </p:sp>
      <p:sp>
        <p:nvSpPr>
          <p:cNvPr id="25603" name="Content Placeholder 1"/>
          <p:cNvSpPr>
            <a:spLocks noGrp="1"/>
          </p:cNvSpPr>
          <p:nvPr>
            <p:ph sz="quarter" idx="12"/>
          </p:nvPr>
        </p:nvSpPr>
        <p:spPr>
          <a:xfrm>
            <a:off x="1064684" y="2004485"/>
            <a:ext cx="10972800" cy="2660649"/>
          </a:xfrm>
        </p:spPr>
        <p:txBody>
          <a:bodyPr rtlCol="0">
            <a:noAutofit/>
          </a:bodyPr>
          <a:lstStyle/>
          <a:p>
            <a:pPr marL="457189" indent="-457189">
              <a:spcBef>
                <a:spcPts val="0"/>
              </a:spcBef>
              <a:defRPr/>
            </a:pPr>
            <a:r>
              <a:rPr lang="fr-FR" dirty="0"/>
              <a:t>ext4 (</a:t>
            </a:r>
            <a:r>
              <a:rPr lang="fr-FR" dirty="0" err="1"/>
              <a:t>rw,noatime,nodiratime,nobarrier,data</a:t>
            </a:r>
            <a:r>
              <a:rPr lang="fr-FR" dirty="0"/>
              <a:t>=</a:t>
            </a:r>
            <a:r>
              <a:rPr lang="fr-FR" dirty="0" err="1"/>
              <a:t>ordered</a:t>
            </a:r>
            <a:r>
              <a:rPr lang="fr-FR" dirty="0"/>
              <a:t>)</a:t>
            </a:r>
          </a:p>
          <a:p>
            <a:pPr marL="457189" indent="-457189">
              <a:spcBef>
                <a:spcPts val="0"/>
              </a:spcBef>
              <a:defRPr/>
            </a:pPr>
            <a:r>
              <a:rPr lang="en-US" dirty="0" err="1"/>
              <a:t>xfs</a:t>
            </a:r>
            <a:r>
              <a:rPr lang="en-US" dirty="0"/>
              <a:t> (</a:t>
            </a:r>
            <a:r>
              <a:rPr lang="en-US" dirty="0" err="1"/>
              <a:t>rw</a:t>
            </a:r>
            <a:r>
              <a:rPr lang="en-US" dirty="0"/>
              <a:t>, </a:t>
            </a:r>
            <a:r>
              <a:rPr lang="en-US" dirty="0" err="1"/>
              <a:t>noatime,nodiratime,nobarrier,logbufs</a:t>
            </a:r>
            <a:r>
              <a:rPr lang="en-US" dirty="0"/>
              <a:t>=8,logbsize=32k)</a:t>
            </a:r>
            <a:endParaRPr lang="fr-FR" dirty="0"/>
          </a:p>
          <a:p>
            <a:pPr marL="457189" indent="-457189">
              <a:spcBef>
                <a:spcPts val="0"/>
              </a:spcBef>
              <a:defRPr/>
            </a:pPr>
            <a:r>
              <a:rPr lang="fr-FR" dirty="0"/>
              <a:t>SSD </a:t>
            </a:r>
            <a:r>
              <a:rPr lang="fr-FR" dirty="0" err="1"/>
              <a:t>specific</a:t>
            </a:r>
            <a:endParaRPr lang="fr-FR" dirty="0"/>
          </a:p>
          <a:p>
            <a:pPr marL="994808" lvl="1" indent="-457189">
              <a:spcBef>
                <a:spcPts val="0"/>
              </a:spcBef>
              <a:defRPr/>
            </a:pPr>
            <a:r>
              <a:rPr lang="fr-FR" dirty="0" err="1"/>
              <a:t>trim</a:t>
            </a:r>
            <a:endParaRPr lang="fr-FR" dirty="0"/>
          </a:p>
          <a:p>
            <a:pPr marL="994808" lvl="1" indent="-457189">
              <a:spcBef>
                <a:spcPts val="0"/>
              </a:spcBef>
              <a:defRPr/>
            </a:pPr>
            <a:r>
              <a:rPr lang="fr-FR" b="1" i="1" dirty="0" err="1"/>
              <a:t>innodb_page_size</a:t>
            </a:r>
            <a:r>
              <a:rPr lang="fr-FR" dirty="0"/>
              <a:t> = 4K</a:t>
            </a:r>
          </a:p>
          <a:p>
            <a:pPr marL="994808" lvl="1" indent="-457189">
              <a:spcBef>
                <a:spcPts val="0"/>
              </a:spcBef>
              <a:defRPr/>
            </a:pPr>
            <a:r>
              <a:rPr lang="fr-FR" b="1" i="1" dirty="0" err="1"/>
              <a:t>Innodb_flush_neighbors</a:t>
            </a:r>
            <a:r>
              <a:rPr lang="fr-FR" dirty="0"/>
              <a:t> = 0</a:t>
            </a:r>
          </a:p>
          <a:p>
            <a:pPr marL="690016" indent="-609585">
              <a:spcBef>
                <a:spcPts val="0"/>
              </a:spcBef>
              <a:defRPr/>
            </a:pPr>
            <a:endParaRPr lang="en-US" dirty="0"/>
          </a:p>
        </p:txBody>
      </p:sp>
    </p:spTree>
    <p:extLst>
      <p:ext uri="{BB962C8B-B14F-4D97-AF65-F5344CB8AC3E}">
        <p14:creationId xmlns:p14="http://schemas.microsoft.com/office/powerpoint/2010/main" val="594751306"/>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9"/>
          <p:cNvSpPr>
            <a:spLocks noGrp="1"/>
          </p:cNvSpPr>
          <p:nvPr>
            <p:ph type="title"/>
          </p:nvPr>
        </p:nvSpPr>
        <p:spPr>
          <a:xfrm>
            <a:off x="479955" y="366184"/>
            <a:ext cx="10972800" cy="1024467"/>
          </a:xfrm>
        </p:spPr>
        <p:txBody>
          <a:bodyPr>
            <a:normAutofit/>
          </a:bodyPr>
          <a:lstStyle/>
          <a:p>
            <a:r>
              <a:rPr lang="fr-FR" altLang="en-US" sz="4000" dirty="0">
                <a:solidFill>
                  <a:srgbClr val="CD0000"/>
                </a:solidFill>
              </a:rPr>
              <a:t>Tip 10. </a:t>
            </a:r>
            <a:r>
              <a:rPr lang="fr-FR" altLang="en-US" sz="4000" dirty="0" err="1">
                <a:solidFill>
                  <a:srgbClr val="CD0000"/>
                </a:solidFill>
              </a:rPr>
              <a:t>Choose</a:t>
            </a:r>
            <a:r>
              <a:rPr lang="fr-FR" altLang="en-US" sz="4000" dirty="0">
                <a:solidFill>
                  <a:srgbClr val="CD0000"/>
                </a:solidFill>
              </a:rPr>
              <a:t> the best I/O </a:t>
            </a:r>
            <a:r>
              <a:rPr lang="fr-FR" altLang="en-US" sz="4000" dirty="0" err="1">
                <a:solidFill>
                  <a:srgbClr val="CD0000"/>
                </a:solidFill>
              </a:rPr>
              <a:t>scheduler</a:t>
            </a:r>
            <a:endParaRPr lang="en-US" altLang="en-US" sz="4000" dirty="0">
              <a:solidFill>
                <a:srgbClr val="CD0000"/>
              </a:solidFill>
            </a:endParaRPr>
          </a:p>
        </p:txBody>
      </p:sp>
      <p:sp>
        <p:nvSpPr>
          <p:cNvPr id="33795" name="Content Placeholder 1"/>
          <p:cNvSpPr>
            <a:spLocks noGrp="1"/>
          </p:cNvSpPr>
          <p:nvPr>
            <p:ph sz="quarter" idx="12"/>
          </p:nvPr>
        </p:nvSpPr>
        <p:spPr>
          <a:xfrm>
            <a:off x="1107546" y="2318810"/>
            <a:ext cx="10972800" cy="2660649"/>
          </a:xfrm>
        </p:spPr>
        <p:txBody>
          <a:bodyPr/>
          <a:lstStyle/>
          <a:p>
            <a:pPr marL="457189" indent="-457189"/>
            <a:r>
              <a:rPr lang="fr-FR" altLang="en-US" b="1" dirty="0"/>
              <a:t>deadline </a:t>
            </a:r>
            <a:r>
              <a:rPr lang="fr-FR" altLang="en-US" dirty="0" err="1"/>
              <a:t>is</a:t>
            </a:r>
            <a:r>
              <a:rPr lang="fr-FR" altLang="en-US" dirty="0"/>
              <a:t> </a:t>
            </a:r>
            <a:r>
              <a:rPr lang="fr-FR" altLang="en-US" dirty="0" err="1"/>
              <a:t>generally</a:t>
            </a:r>
            <a:r>
              <a:rPr lang="fr-FR" altLang="en-US" dirty="0"/>
              <a:t> the best I/O </a:t>
            </a:r>
            <a:r>
              <a:rPr lang="fr-FR" altLang="en-US" dirty="0" err="1"/>
              <a:t>scheduler</a:t>
            </a:r>
            <a:r>
              <a:rPr lang="fr-FR" altLang="en-US" b="1" dirty="0"/>
              <a:t> </a:t>
            </a:r>
            <a:endParaRPr lang="fr-FR" altLang="en-US" dirty="0"/>
          </a:p>
          <a:p>
            <a:pPr marL="457189" indent="-457189"/>
            <a:r>
              <a:rPr lang="en-US" altLang="en-US" sz="1867" dirty="0"/>
              <a:t>echo deadline &gt; /sys/block/{DEVICE-NAME}/queue/scheduler</a:t>
            </a:r>
          </a:p>
          <a:p>
            <a:pPr marL="457189" indent="-457189"/>
            <a:r>
              <a:rPr lang="fr-FR" altLang="en-US" dirty="0"/>
              <a:t>the best value </a:t>
            </a:r>
            <a:r>
              <a:rPr lang="fr-FR" altLang="en-US" dirty="0" err="1"/>
              <a:t>is</a:t>
            </a:r>
            <a:r>
              <a:rPr lang="fr-FR" altLang="en-US" dirty="0"/>
              <a:t> HW and WL </a:t>
            </a:r>
            <a:r>
              <a:rPr lang="fr-FR" altLang="en-US" dirty="0" err="1"/>
              <a:t>specific</a:t>
            </a:r>
            <a:endParaRPr lang="fr-FR" altLang="en-US" dirty="0"/>
          </a:p>
          <a:p>
            <a:pPr marL="994808" lvl="1" indent="-457189"/>
            <a:r>
              <a:rPr lang="fr-FR" altLang="en-US" b="1" dirty="0" err="1"/>
              <a:t>noop</a:t>
            </a:r>
            <a:r>
              <a:rPr lang="fr-FR" altLang="en-US" b="1" dirty="0"/>
              <a:t> </a:t>
            </a:r>
            <a:r>
              <a:rPr lang="fr-FR" altLang="en-US" dirty="0"/>
              <a:t>on high end </a:t>
            </a:r>
            <a:r>
              <a:rPr lang="fr-FR" altLang="en-US" dirty="0" err="1"/>
              <a:t>controller</a:t>
            </a:r>
            <a:r>
              <a:rPr lang="fr-FR" altLang="en-US" dirty="0"/>
              <a:t> (SSD, good RAID </a:t>
            </a:r>
            <a:r>
              <a:rPr lang="fr-FR" altLang="en-US" dirty="0" err="1"/>
              <a:t>card</a:t>
            </a:r>
            <a:r>
              <a:rPr lang="fr-FR" altLang="en-US" dirty="0"/>
              <a:t> …)</a:t>
            </a:r>
          </a:p>
          <a:p>
            <a:pPr marL="994808" lvl="1" indent="-457189"/>
            <a:r>
              <a:rPr lang="fr-FR" altLang="en-US" b="1" dirty="0"/>
              <a:t>deadline </a:t>
            </a:r>
            <a:r>
              <a:rPr lang="fr-FR" altLang="en-US" dirty="0" err="1"/>
              <a:t>otherwise</a:t>
            </a:r>
            <a:endParaRPr lang="en-US" altLang="en-US" dirty="0"/>
          </a:p>
        </p:txBody>
      </p:sp>
      <p:sp>
        <p:nvSpPr>
          <p:cNvPr id="3379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deadline or </a:t>
            </a:r>
            <a:r>
              <a:rPr lang="fr-FR" altLang="en-US" dirty="0" err="1">
                <a:solidFill>
                  <a:srgbClr val="CD0000"/>
                </a:solidFill>
              </a:rPr>
              <a:t>noop</a:t>
            </a:r>
            <a:r>
              <a:rPr lang="fr-FR" altLang="en-US" dirty="0">
                <a:solidFill>
                  <a:srgbClr val="CD0000"/>
                </a:solidFill>
              </a:rPr>
              <a:t> on Linux are </a:t>
            </a:r>
            <a:r>
              <a:rPr lang="fr-FR" altLang="en-US" dirty="0" err="1">
                <a:solidFill>
                  <a:srgbClr val="CD0000"/>
                </a:solidFill>
              </a:rPr>
              <a:t>algebraic</a:t>
            </a:r>
            <a:r>
              <a:rPr lang="fr-FR" altLang="en-US" dirty="0">
                <a:solidFill>
                  <a:srgbClr val="CD0000"/>
                </a:solidFill>
              </a:rPr>
              <a:t>!</a:t>
            </a:r>
            <a:endParaRPr lang="en-US" altLang="en-US" dirty="0">
              <a:solidFill>
                <a:srgbClr val="CD0000"/>
              </a:solidFill>
            </a:endParaRPr>
          </a:p>
        </p:txBody>
      </p:sp>
    </p:spTree>
    <p:extLst>
      <p:ext uri="{BB962C8B-B14F-4D97-AF65-F5344CB8AC3E}">
        <p14:creationId xmlns:p14="http://schemas.microsoft.com/office/powerpoint/2010/main" val="189384061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en-US" sz="4000" dirty="0">
                <a:solidFill>
                  <a:srgbClr val="CD0000"/>
                </a:solidFill>
                <a:ea typeface="ＭＳ Ｐゴシック" panose="020B0600070205080204" pitchFamily="34" charset="-128"/>
              </a:rPr>
              <a:t>MySQL - </a:t>
            </a:r>
            <a:r>
              <a:rPr lang="en-US" sz="4000" dirty="0">
                <a:solidFill>
                  <a:srgbClr val="CD0000"/>
                </a:solidFill>
              </a:rPr>
              <a:t>#1</a:t>
            </a:r>
            <a:r>
              <a:rPr lang="en-US" altLang="en-US" sz="4000" dirty="0">
                <a:solidFill>
                  <a:srgbClr val="CD0000"/>
                </a:solidFill>
              </a:rPr>
              <a:t> Open Source Database...</a:t>
            </a:r>
          </a:p>
        </p:txBody>
      </p:sp>
      <p:sp>
        <p:nvSpPr>
          <p:cNvPr id="80899" name="Rectangle 3"/>
          <p:cNvSpPr>
            <a:spLocks noGrp="1" noChangeArrowheads="1"/>
          </p:cNvSpPr>
          <p:nvPr>
            <p:ph type="body" idx="1"/>
          </p:nvPr>
        </p:nvSpPr>
        <p:spPr/>
        <p:txBody>
          <a:bodyPr>
            <a:normAutofit lnSpcReduction="10000"/>
          </a:bodyPr>
          <a:lstStyle/>
          <a:p>
            <a:r>
              <a:rPr lang="en-US" altLang="en-US" dirty="0">
                <a:latin typeface="+mj-lt"/>
              </a:rPr>
              <a:t>Thousands of downloads a day</a:t>
            </a:r>
          </a:p>
          <a:p>
            <a:r>
              <a:rPr lang="en-US" altLang="en-US" dirty="0">
                <a:latin typeface="+mj-lt"/>
              </a:rPr>
              <a:t>Millions of active installations</a:t>
            </a:r>
          </a:p>
          <a:p>
            <a:r>
              <a:rPr lang="en-US" altLang="en-US" dirty="0">
                <a:latin typeface="+mj-lt"/>
              </a:rPr>
              <a:t>Provides the date store for the AMP Vertical and other open source stacks</a:t>
            </a:r>
          </a:p>
          <a:p>
            <a:r>
              <a:rPr lang="en-US" altLang="en-US" dirty="0">
                <a:latin typeface="+mj-lt"/>
              </a:rPr>
              <a:t>Available under the GPL license and a commercial license</a:t>
            </a:r>
          </a:p>
          <a:p>
            <a:r>
              <a:rPr lang="en-US" altLang="en-US" dirty="0">
                <a:latin typeface="+mj-lt"/>
              </a:rPr>
              <a:t>Complementary products, such as client administration tools and MySQL Cluster</a:t>
            </a:r>
          </a:p>
          <a:p>
            <a:r>
              <a:rPr lang="en-US" altLang="en-US" dirty="0">
                <a:latin typeface="+mj-lt"/>
              </a:rPr>
              <a:t>MySQL AB founded in 1995</a:t>
            </a:r>
          </a:p>
          <a:p>
            <a:pPr lvl="1"/>
            <a:r>
              <a:rPr lang="en-US" altLang="en-US" dirty="0">
                <a:latin typeface="+mj-lt"/>
              </a:rPr>
              <a:t>Now with operations around the world</a:t>
            </a:r>
          </a:p>
          <a:p>
            <a:pPr lvl="1"/>
            <a:r>
              <a:rPr lang="en-US" altLang="en-US" dirty="0">
                <a:latin typeface="+mj-lt"/>
              </a:rPr>
              <a:t>Providing consulting, support, training and licensing</a:t>
            </a:r>
          </a:p>
          <a:p>
            <a:endParaRPr lang="en-US" altLang="en-US" dirty="0"/>
          </a:p>
        </p:txBody>
      </p:sp>
    </p:spTree>
    <p:extLst>
      <p:ext uri="{BB962C8B-B14F-4D97-AF65-F5344CB8AC3E}">
        <p14:creationId xmlns:p14="http://schemas.microsoft.com/office/powerpoint/2010/main" val="108495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9"/>
          <p:cNvSpPr>
            <a:spLocks noGrp="1"/>
          </p:cNvSpPr>
          <p:nvPr>
            <p:ph type="title"/>
          </p:nvPr>
        </p:nvSpPr>
        <p:spPr>
          <a:xfrm>
            <a:off x="330201" y="573617"/>
            <a:ext cx="10972800" cy="1024467"/>
          </a:xfrm>
        </p:spPr>
        <p:txBody>
          <a:bodyPr>
            <a:normAutofit fontScale="90000"/>
          </a:bodyPr>
          <a:lstStyle/>
          <a:p>
            <a:r>
              <a:rPr lang="fr-FR" altLang="en-US" dirty="0">
                <a:solidFill>
                  <a:srgbClr val="CD0000"/>
                </a:solidFill>
              </a:rPr>
              <a:t>Tip 11. </a:t>
            </a:r>
            <a:r>
              <a:rPr lang="en-US" altLang="en-US" dirty="0">
                <a:solidFill>
                  <a:srgbClr val="CD0000"/>
                </a:solidFill>
              </a:rPr>
              <a:t>Use a battery backed disk cache </a:t>
            </a:r>
            <a:br>
              <a:rPr lang="en-US" altLang="en-US" dirty="0"/>
            </a:br>
            <a:endParaRPr lang="en-US" altLang="en-US" dirty="0"/>
          </a:p>
        </p:txBody>
      </p:sp>
      <p:sp>
        <p:nvSpPr>
          <p:cNvPr id="34819" name="Content Placeholder 1"/>
          <p:cNvSpPr>
            <a:spLocks noGrp="1"/>
          </p:cNvSpPr>
          <p:nvPr>
            <p:ph sz="quarter" idx="12"/>
          </p:nvPr>
        </p:nvSpPr>
        <p:spPr>
          <a:xfrm>
            <a:off x="1050396" y="2304522"/>
            <a:ext cx="10972800" cy="2660649"/>
          </a:xfrm>
        </p:spPr>
        <p:txBody>
          <a:bodyPr>
            <a:normAutofit fontScale="92500" lnSpcReduction="20000"/>
          </a:bodyPr>
          <a:lstStyle/>
          <a:p>
            <a:pPr marL="457189" indent="-457189"/>
            <a:r>
              <a:rPr lang="fr-FR" altLang="en-US" dirty="0" err="1"/>
              <a:t>Usually</a:t>
            </a:r>
            <a:r>
              <a:rPr lang="fr-FR" altLang="en-US" dirty="0"/>
              <a:t> </a:t>
            </a:r>
            <a:r>
              <a:rPr lang="fr-FR" altLang="en-US" dirty="0" err="1"/>
              <a:t>faster</a:t>
            </a:r>
            <a:r>
              <a:rPr lang="fr-FR" altLang="en-US" dirty="0"/>
              <a:t> </a:t>
            </a:r>
            <a:r>
              <a:rPr lang="fr-FR" altLang="en-US" dirty="0" err="1"/>
              <a:t>fsyncs</a:t>
            </a:r>
            <a:endParaRPr lang="fr-FR" altLang="en-US" dirty="0"/>
          </a:p>
          <a:p>
            <a:pPr marL="994808" lvl="1" indent="-457189"/>
            <a:r>
              <a:rPr lang="fr-FR" altLang="en-US" dirty="0" err="1"/>
              <a:t>innoDB</a:t>
            </a:r>
            <a:r>
              <a:rPr lang="fr-FR" altLang="en-US" dirty="0"/>
              <a:t> </a:t>
            </a:r>
            <a:r>
              <a:rPr lang="fr-FR" altLang="en-US" dirty="0" err="1"/>
              <a:t>redo</a:t>
            </a:r>
            <a:r>
              <a:rPr lang="fr-FR" altLang="en-US" dirty="0"/>
              <a:t> logs</a:t>
            </a:r>
          </a:p>
          <a:p>
            <a:pPr marL="994808" lvl="1" indent="-457189"/>
            <a:r>
              <a:rPr lang="fr-FR" altLang="en-US" dirty="0" err="1"/>
              <a:t>binary</a:t>
            </a:r>
            <a:r>
              <a:rPr lang="fr-FR" altLang="en-US" dirty="0"/>
              <a:t> logs</a:t>
            </a:r>
          </a:p>
          <a:p>
            <a:pPr marL="994808" lvl="1" indent="-457189"/>
            <a:r>
              <a:rPr lang="fr-FR" altLang="en-US" dirty="0"/>
              <a:t>data files</a:t>
            </a:r>
          </a:p>
          <a:p>
            <a:pPr marL="457189" indent="-457189"/>
            <a:r>
              <a:rPr lang="fr-FR" altLang="en-US" dirty="0"/>
              <a:t>Crash </a:t>
            </a:r>
            <a:r>
              <a:rPr lang="fr-FR" altLang="en-US" dirty="0" err="1"/>
              <a:t>safety</a:t>
            </a:r>
            <a:endParaRPr lang="fr-FR" altLang="en-US" dirty="0"/>
          </a:p>
          <a:p>
            <a:pPr marL="457189" indent="-457189"/>
            <a:r>
              <a:rPr lang="fr-FR" altLang="en-US" dirty="0" err="1"/>
              <a:t>Durability</a:t>
            </a:r>
            <a:endParaRPr lang="fr-FR" altLang="en-US" dirty="0"/>
          </a:p>
          <a:p>
            <a:pPr marL="457189" indent="-457189"/>
            <a:r>
              <a:rPr lang="fr-FR" altLang="en-US" dirty="0" err="1"/>
              <a:t>Applies</a:t>
            </a:r>
            <a:r>
              <a:rPr lang="fr-FR" altLang="en-US" dirty="0"/>
              <a:t> to SSD</a:t>
            </a:r>
            <a:endParaRPr lang="en-US" altLang="en-US" dirty="0"/>
          </a:p>
        </p:txBody>
      </p:sp>
      <p:sp>
        <p:nvSpPr>
          <p:cNvPr id="3482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Mad</a:t>
            </a:r>
            <a:r>
              <a:rPr lang="fr-FR" altLang="en-US" dirty="0">
                <a:solidFill>
                  <a:srgbClr val="CD0000"/>
                </a:solidFill>
              </a:rPr>
              <a:t> cool</a:t>
            </a:r>
            <a:endParaRPr lang="en-US" altLang="en-US" dirty="0">
              <a:solidFill>
                <a:srgbClr val="CD0000"/>
              </a:solidFill>
            </a:endParaRPr>
          </a:p>
        </p:txBody>
      </p:sp>
    </p:spTree>
    <p:extLst>
      <p:ext uri="{BB962C8B-B14F-4D97-AF65-F5344CB8AC3E}">
        <p14:creationId xmlns:p14="http://schemas.microsoft.com/office/powerpoint/2010/main" val="148257032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9"/>
          <p:cNvSpPr>
            <a:spLocks noGrp="1"/>
          </p:cNvSpPr>
          <p:nvPr>
            <p:ph type="title"/>
          </p:nvPr>
        </p:nvSpPr>
        <p:spPr>
          <a:xfrm>
            <a:off x="573088" y="321732"/>
            <a:ext cx="10972800" cy="1024467"/>
          </a:xfrm>
        </p:spPr>
        <p:txBody>
          <a:bodyPr>
            <a:normAutofit fontScale="90000"/>
          </a:bodyPr>
          <a:lstStyle/>
          <a:p>
            <a:r>
              <a:rPr lang="fr-FR" altLang="en-US" dirty="0">
                <a:solidFill>
                  <a:srgbClr val="CD0000"/>
                </a:solidFill>
              </a:rPr>
              <a:t>Tip 12. Balance the </a:t>
            </a:r>
            <a:r>
              <a:rPr lang="fr-FR" altLang="en-US" dirty="0" err="1">
                <a:solidFill>
                  <a:srgbClr val="CD0000"/>
                </a:solidFill>
              </a:rPr>
              <a:t>load</a:t>
            </a:r>
            <a:r>
              <a:rPr lang="fr-FR" altLang="en-US" dirty="0">
                <a:solidFill>
                  <a:srgbClr val="CD0000"/>
                </a:solidFill>
              </a:rPr>
              <a:t> on </a:t>
            </a:r>
            <a:r>
              <a:rPr lang="fr-FR" altLang="en-US" dirty="0" err="1">
                <a:solidFill>
                  <a:srgbClr val="CD0000"/>
                </a:solidFill>
              </a:rPr>
              <a:t>several</a:t>
            </a:r>
            <a:r>
              <a:rPr lang="fr-FR" altLang="en-US" dirty="0">
                <a:solidFill>
                  <a:srgbClr val="CD0000"/>
                </a:solidFill>
              </a:rPr>
              <a:t> </a:t>
            </a:r>
            <a:r>
              <a:rPr lang="fr-FR" altLang="en-US" dirty="0" err="1">
                <a:solidFill>
                  <a:srgbClr val="CD0000"/>
                </a:solidFill>
              </a:rPr>
              <a:t>disks</a:t>
            </a:r>
            <a:br>
              <a:rPr lang="en-US" altLang="en-US" dirty="0"/>
            </a:br>
            <a:endParaRPr lang="en-US" altLang="en-US" dirty="0"/>
          </a:p>
        </p:txBody>
      </p:sp>
      <p:sp>
        <p:nvSpPr>
          <p:cNvPr id="35843" name="Content Placeholder 1"/>
          <p:cNvSpPr>
            <a:spLocks noGrp="1"/>
          </p:cNvSpPr>
          <p:nvPr>
            <p:ph sz="quarter" idx="12"/>
          </p:nvPr>
        </p:nvSpPr>
        <p:spPr>
          <a:xfrm>
            <a:off x="1009651" y="1401233"/>
            <a:ext cx="10972800" cy="2660651"/>
          </a:xfrm>
        </p:spPr>
        <p:txBody>
          <a:bodyPr>
            <a:normAutofit fontScale="77500" lnSpcReduction="20000"/>
          </a:bodyPr>
          <a:lstStyle/>
          <a:p>
            <a:pPr marL="457189" indent="-457189"/>
            <a:r>
              <a:rPr lang="fr-FR" altLang="en-US"/>
              <a:t>One disk is not a good idea	</a:t>
            </a:r>
          </a:p>
          <a:p>
            <a:pPr marL="457189" indent="-457189"/>
            <a:r>
              <a:rPr lang="fr-FR" altLang="en-US"/>
              <a:t>Especially for HDD, read and write</a:t>
            </a:r>
          </a:p>
          <a:p>
            <a:pPr marL="457189" indent="-457189"/>
            <a:r>
              <a:rPr lang="fr-FR" altLang="en-US"/>
              <a:t>Separate :</a:t>
            </a:r>
          </a:p>
          <a:p>
            <a:pPr marL="994808" lvl="1" indent="-457189"/>
            <a:r>
              <a:rPr lang="fr-FR" altLang="en-US" b="1" i="1"/>
              <a:t>datadir</a:t>
            </a:r>
          </a:p>
          <a:p>
            <a:pPr marL="994808" lvl="1" indent="-457189"/>
            <a:r>
              <a:rPr lang="fr-FR" altLang="en-US" b="1" i="1"/>
              <a:t>innodb_data_file_path</a:t>
            </a:r>
          </a:p>
          <a:p>
            <a:pPr marL="994808" lvl="1" indent="-457189"/>
            <a:r>
              <a:rPr lang="fr-FR" altLang="en-US" b="1" i="1"/>
              <a:t>innodb_undo_directory</a:t>
            </a:r>
          </a:p>
          <a:p>
            <a:pPr marL="994808" lvl="1" indent="-457189"/>
            <a:r>
              <a:rPr lang="fr-FR" altLang="en-US" b="1" i="1"/>
              <a:t>innodb_log_group_home_dir</a:t>
            </a:r>
          </a:p>
          <a:p>
            <a:pPr marL="994808" lvl="1" indent="-457189"/>
            <a:r>
              <a:rPr lang="fr-FR" altLang="en-US" b="1" i="1"/>
              <a:t>log-bin</a:t>
            </a:r>
            <a:r>
              <a:rPr lang="fr-FR" altLang="en-US"/>
              <a:t> </a:t>
            </a:r>
          </a:p>
          <a:p>
            <a:pPr marL="994808" lvl="1" indent="-457189"/>
            <a:r>
              <a:rPr lang="fr-FR" altLang="en-US" b="1" i="1"/>
              <a:t>tmpdir</a:t>
            </a:r>
          </a:p>
          <a:p>
            <a:pPr marL="994808" lvl="1" indent="-457189">
              <a:buNone/>
            </a:pPr>
            <a:endParaRPr lang="fr-FR" altLang="en-US" b="1" i="1"/>
          </a:p>
          <a:p>
            <a:pPr marL="994808" lvl="1" indent="-457189"/>
            <a:endParaRPr lang="fr-FR" altLang="en-US"/>
          </a:p>
        </p:txBody>
      </p:sp>
      <p:sp>
        <p:nvSpPr>
          <p:cNvPr id="35844" name="Text Placeholder 4"/>
          <p:cNvSpPr>
            <a:spLocks noGrp="1"/>
          </p:cNvSpPr>
          <p:nvPr>
            <p:ph type="body" sz="quarter" idx="13"/>
          </p:nvPr>
        </p:nvSpPr>
        <p:spPr>
          <a:xfrm>
            <a:off x="745067" y="914400"/>
            <a:ext cx="10972800" cy="406400"/>
          </a:xfrm>
        </p:spPr>
        <p:txBody>
          <a:bodyPr/>
          <a:lstStyle/>
          <a:p>
            <a:pPr>
              <a:spcAft>
                <a:spcPct val="0"/>
              </a:spcAft>
            </a:pPr>
            <a:r>
              <a:rPr lang="fr-FR" altLang="en-US" dirty="0">
                <a:solidFill>
                  <a:srgbClr val="CD0000"/>
                </a:solidFill>
              </a:rPr>
              <a:t>90 % of </a:t>
            </a:r>
            <a:r>
              <a:rPr lang="fr-FR" altLang="en-US" dirty="0" err="1">
                <a:solidFill>
                  <a:srgbClr val="CD0000"/>
                </a:solidFill>
              </a:rPr>
              <a:t>users</a:t>
            </a:r>
            <a:r>
              <a:rPr lang="fr-FR" altLang="en-US" dirty="0">
                <a:solidFill>
                  <a:srgbClr val="CD0000"/>
                </a:solidFill>
              </a:rPr>
              <a:t> use a single </a:t>
            </a:r>
            <a:r>
              <a:rPr lang="fr-FR" altLang="en-US" dirty="0" err="1">
                <a:solidFill>
                  <a:srgbClr val="CD0000"/>
                </a:solidFill>
              </a:rPr>
              <a:t>disk</a:t>
            </a:r>
            <a:r>
              <a:rPr lang="fr-FR" altLang="en-US" dirty="0">
                <a:solidFill>
                  <a:srgbClr val="CD0000"/>
                </a:solidFill>
              </a:rPr>
              <a:t> !</a:t>
            </a:r>
          </a:p>
          <a:p>
            <a:pPr>
              <a:spcAft>
                <a:spcPct val="0"/>
              </a:spcAft>
            </a:pPr>
            <a:endParaRPr lang="en-US" altLang="en-US" dirty="0"/>
          </a:p>
        </p:txBody>
      </p:sp>
      <p:sp>
        <p:nvSpPr>
          <p:cNvPr id="5" name="Right Brace 4"/>
          <p:cNvSpPr/>
          <p:nvPr/>
        </p:nvSpPr>
        <p:spPr>
          <a:xfrm>
            <a:off x="6280151" y="2908301"/>
            <a:ext cx="482600" cy="137583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6" name="Right Brace 5"/>
          <p:cNvSpPr/>
          <p:nvPr/>
        </p:nvSpPr>
        <p:spPr>
          <a:xfrm>
            <a:off x="6299200" y="4415367"/>
            <a:ext cx="433917" cy="829733"/>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7" name="Right Brace 6"/>
          <p:cNvSpPr/>
          <p:nvPr/>
        </p:nvSpPr>
        <p:spPr>
          <a:xfrm>
            <a:off x="6261100" y="5300134"/>
            <a:ext cx="425451" cy="438151"/>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35848" name="TextBox 7"/>
          <p:cNvSpPr txBox="1">
            <a:spLocks noChangeArrowheads="1"/>
          </p:cNvSpPr>
          <p:nvPr/>
        </p:nvSpPr>
        <p:spPr bwMode="auto">
          <a:xfrm>
            <a:off x="6858000" y="3354917"/>
            <a:ext cx="237116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fr-FR" altLang="en-US" sz="2667">
                <a:solidFill>
                  <a:schemeClr val="tx2"/>
                </a:solidFill>
              </a:rPr>
              <a:t>Random, SSD</a:t>
            </a:r>
            <a:endParaRPr lang="en-US" altLang="en-US" sz="2667">
              <a:solidFill>
                <a:schemeClr val="tx2"/>
              </a:solidFill>
            </a:endParaRPr>
          </a:p>
        </p:txBody>
      </p:sp>
      <p:sp>
        <p:nvSpPr>
          <p:cNvPr id="35849" name="TextBox 8"/>
          <p:cNvSpPr txBox="1">
            <a:spLocks noChangeArrowheads="1"/>
          </p:cNvSpPr>
          <p:nvPr/>
        </p:nvSpPr>
        <p:spPr bwMode="auto">
          <a:xfrm>
            <a:off x="6830485" y="4495800"/>
            <a:ext cx="326724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fr-FR" altLang="en-US" sz="2667">
                <a:solidFill>
                  <a:schemeClr val="tx2"/>
                </a:solidFill>
              </a:rPr>
              <a:t>Sequential, spinning</a:t>
            </a:r>
            <a:endParaRPr lang="en-US" altLang="en-US" sz="2667">
              <a:solidFill>
                <a:schemeClr val="tx2"/>
              </a:solidFill>
            </a:endParaRPr>
          </a:p>
        </p:txBody>
      </p:sp>
      <p:sp>
        <p:nvSpPr>
          <p:cNvPr id="35850" name="TextBox 9"/>
          <p:cNvSpPr txBox="1">
            <a:spLocks noChangeArrowheads="1"/>
          </p:cNvSpPr>
          <p:nvPr/>
        </p:nvSpPr>
        <p:spPr bwMode="auto">
          <a:xfrm>
            <a:off x="6815667" y="5166784"/>
            <a:ext cx="339708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fr-FR" altLang="en-US" sz="2667">
                <a:solidFill>
                  <a:schemeClr val="tx2"/>
                </a:solidFill>
              </a:rPr>
              <a:t>Random, SSD, tmpfs</a:t>
            </a:r>
            <a:endParaRPr lang="en-US" altLang="en-US" sz="2667">
              <a:solidFill>
                <a:schemeClr val="tx2"/>
              </a:solidFill>
            </a:endParaRPr>
          </a:p>
        </p:txBody>
      </p:sp>
    </p:spTree>
    <p:extLst>
      <p:ext uri="{BB962C8B-B14F-4D97-AF65-F5344CB8AC3E}">
        <p14:creationId xmlns:p14="http://schemas.microsoft.com/office/powerpoint/2010/main" val="3313448939"/>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9"/>
          <p:cNvSpPr>
            <a:spLocks noGrp="1"/>
          </p:cNvSpPr>
          <p:nvPr>
            <p:ph type="title"/>
          </p:nvPr>
        </p:nvSpPr>
        <p:spPr>
          <a:xfrm>
            <a:off x="430214" y="268816"/>
            <a:ext cx="10972800" cy="1024467"/>
          </a:xfrm>
        </p:spPr>
        <p:txBody>
          <a:bodyPr>
            <a:normAutofit/>
          </a:bodyPr>
          <a:lstStyle/>
          <a:p>
            <a:r>
              <a:rPr lang="fr-FR" altLang="en-US" sz="4000" dirty="0">
                <a:solidFill>
                  <a:srgbClr val="CD0000"/>
                </a:solidFill>
              </a:rPr>
              <a:t>Tip 13. </a:t>
            </a:r>
            <a:r>
              <a:rPr lang="fr-FR" altLang="en-US" sz="4000" dirty="0" err="1">
                <a:solidFill>
                  <a:srgbClr val="CD0000"/>
                </a:solidFill>
              </a:rPr>
              <a:t>Turn</a:t>
            </a:r>
            <a:r>
              <a:rPr lang="fr-FR" altLang="en-US" sz="4000" dirty="0">
                <a:solidFill>
                  <a:srgbClr val="CD0000"/>
                </a:solidFill>
              </a:rPr>
              <a:t> Off the </a:t>
            </a:r>
            <a:r>
              <a:rPr lang="fr-FR" altLang="en-US" sz="4000" dirty="0" err="1">
                <a:solidFill>
                  <a:srgbClr val="CD0000"/>
                </a:solidFill>
              </a:rPr>
              <a:t>Query</a:t>
            </a:r>
            <a:r>
              <a:rPr lang="fr-FR" altLang="en-US" sz="4000" dirty="0">
                <a:solidFill>
                  <a:srgbClr val="CD0000"/>
                </a:solidFill>
              </a:rPr>
              <a:t> Cache</a:t>
            </a:r>
            <a:endParaRPr lang="en-US" altLang="en-US" sz="4000" dirty="0">
              <a:solidFill>
                <a:srgbClr val="CD0000"/>
              </a:solidFill>
            </a:endParaRPr>
          </a:p>
        </p:txBody>
      </p:sp>
      <p:sp>
        <p:nvSpPr>
          <p:cNvPr id="36867" name="Content Placeholder 1"/>
          <p:cNvSpPr>
            <a:spLocks noGrp="1"/>
          </p:cNvSpPr>
          <p:nvPr>
            <p:ph sz="quarter" idx="12"/>
          </p:nvPr>
        </p:nvSpPr>
        <p:spPr>
          <a:xfrm>
            <a:off x="1064684" y="2004485"/>
            <a:ext cx="10972800" cy="2660649"/>
          </a:xfrm>
        </p:spPr>
        <p:txBody>
          <a:bodyPr>
            <a:normAutofit lnSpcReduction="10000"/>
          </a:bodyPr>
          <a:lstStyle/>
          <a:p>
            <a:pPr marL="457189" indent="-457189"/>
            <a:r>
              <a:rPr lang="fr-FR" altLang="en-US"/>
              <a:t>Only if </a:t>
            </a:r>
            <a:r>
              <a:rPr lang="fr-FR" altLang="en-US" b="1" i="1"/>
              <a:t>threads_running </a:t>
            </a:r>
            <a:r>
              <a:rPr lang="fr-FR" altLang="en-US"/>
              <a:t>&lt;= 4</a:t>
            </a:r>
          </a:p>
          <a:p>
            <a:pPr marL="457189" indent="-457189"/>
            <a:r>
              <a:rPr lang="fr-FR" altLang="en-US"/>
              <a:t>Becomes fragmented</a:t>
            </a:r>
          </a:p>
          <a:p>
            <a:pPr marL="457189" indent="-457189"/>
            <a:r>
              <a:rPr lang="fr-FR" altLang="en-US"/>
              <a:t>Cache should be in the App !</a:t>
            </a:r>
          </a:p>
          <a:p>
            <a:pPr marL="457189" indent="-457189"/>
            <a:r>
              <a:rPr lang="fr-FR" altLang="en-US"/>
              <a:t>Off by default from 5.6</a:t>
            </a:r>
          </a:p>
          <a:p>
            <a:pPr marL="457189" indent="-457189"/>
            <a:r>
              <a:rPr lang="fr-FR" altLang="en-US" sz="2133" b="1"/>
              <a:t>query_cache_type</a:t>
            </a:r>
            <a:r>
              <a:rPr lang="fr-FR" altLang="en-US" sz="2133"/>
              <a:t> = 0</a:t>
            </a:r>
          </a:p>
          <a:p>
            <a:pPr marL="457189" indent="-457189"/>
            <a:r>
              <a:rPr lang="fr-FR" altLang="en-US" sz="2133" b="1"/>
              <a:t>query_cache_size</a:t>
            </a:r>
            <a:r>
              <a:rPr lang="fr-FR" altLang="en-US" sz="2133"/>
              <a:t> =0</a:t>
            </a:r>
          </a:p>
        </p:txBody>
      </p:sp>
      <p:sp>
        <p:nvSpPr>
          <p:cNvPr id="3686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Single </a:t>
            </a:r>
            <a:r>
              <a:rPr lang="fr-FR" altLang="en-US" dirty="0" err="1">
                <a:solidFill>
                  <a:srgbClr val="CD0000"/>
                </a:solidFill>
              </a:rPr>
              <a:t>threaded</a:t>
            </a:r>
            <a:r>
              <a:rPr lang="fr-FR" altLang="en-US" dirty="0">
                <a:solidFill>
                  <a:srgbClr val="CD0000"/>
                </a:solidFill>
              </a:rPr>
              <a:t> </a:t>
            </a:r>
            <a:r>
              <a:rPr lang="fr-FR" altLang="en-US" dirty="0" err="1">
                <a:solidFill>
                  <a:srgbClr val="CD0000"/>
                </a:solidFill>
              </a:rPr>
              <a:t>bottleneck</a:t>
            </a:r>
            <a:r>
              <a:rPr lang="fr-FR" altLang="en-US" dirty="0">
                <a:solidFill>
                  <a:srgbClr val="CD0000"/>
                </a:solidFill>
              </a:rPr>
              <a:t>, </a:t>
            </a:r>
            <a:r>
              <a:rPr lang="fr-FR" altLang="en-US" dirty="0" err="1">
                <a:solidFill>
                  <a:srgbClr val="CD0000"/>
                </a:solidFill>
              </a:rPr>
              <a:t>only</a:t>
            </a:r>
            <a:r>
              <a:rPr lang="fr-FR" altLang="en-US" dirty="0">
                <a:solidFill>
                  <a:srgbClr val="CD0000"/>
                </a:solidFill>
              </a:rPr>
              <a:t> on </a:t>
            </a:r>
            <a:r>
              <a:rPr lang="fr-FR" altLang="en-US" dirty="0" err="1">
                <a:solidFill>
                  <a:srgbClr val="CD0000"/>
                </a:solidFill>
              </a:rPr>
              <a:t>low</a:t>
            </a:r>
            <a:r>
              <a:rPr lang="fr-FR" altLang="en-US" dirty="0">
                <a:solidFill>
                  <a:srgbClr val="CD0000"/>
                </a:solidFill>
              </a:rPr>
              <a:t> </a:t>
            </a:r>
            <a:r>
              <a:rPr lang="fr-FR" altLang="en-US" dirty="0" err="1">
                <a:solidFill>
                  <a:srgbClr val="CD0000"/>
                </a:solidFill>
              </a:rPr>
              <a:t>concurrency</a:t>
            </a:r>
            <a:r>
              <a:rPr lang="fr-FR" altLang="en-US" dirty="0">
                <a:solidFill>
                  <a:srgbClr val="CD0000"/>
                </a:solidFill>
              </a:rPr>
              <a:t> </a:t>
            </a:r>
            <a:r>
              <a:rPr lang="fr-FR" altLang="en-US" dirty="0" err="1">
                <a:solidFill>
                  <a:srgbClr val="CD0000"/>
                </a:solidFill>
              </a:rPr>
              <a:t>systems</a:t>
            </a:r>
            <a:endParaRPr lang="en-US" altLang="en-US" dirty="0">
              <a:solidFill>
                <a:srgbClr val="CD0000"/>
              </a:solidFill>
            </a:endParaRPr>
          </a:p>
        </p:txBody>
      </p:sp>
    </p:spTree>
    <p:extLst>
      <p:ext uri="{BB962C8B-B14F-4D97-AF65-F5344CB8AC3E}">
        <p14:creationId xmlns:p14="http://schemas.microsoft.com/office/powerpoint/2010/main" val="3608253418"/>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type="body" sz="quarter" idx="16"/>
          </p:nvPr>
        </p:nvSpPr>
        <p:spPr>
          <a:xfrm>
            <a:off x="609601" y="1921934"/>
            <a:ext cx="3475567" cy="3318933"/>
          </a:xfrm>
        </p:spPr>
        <p:txBody>
          <a:bodyPr anchor="t"/>
          <a:lstStyle/>
          <a:p>
            <a:pPr marL="457189" indent="-457189" fontAlgn="base">
              <a:spcBef>
                <a:spcPct val="0"/>
              </a:spcBef>
              <a:buFont typeface="Arial" pitchFamily="34" charset="0"/>
              <a:buChar char="•"/>
            </a:pPr>
            <a:r>
              <a:rPr lang="fr-FR" altLang="en-US"/>
              <a:t>Stabilize TPS for high concurrency</a:t>
            </a:r>
          </a:p>
          <a:p>
            <a:pPr marL="457189" indent="-457189" fontAlgn="base">
              <a:spcBef>
                <a:spcPct val="0"/>
              </a:spcBef>
              <a:buFont typeface="Arial" pitchFamily="34" charset="0"/>
              <a:buChar char="•"/>
            </a:pPr>
            <a:r>
              <a:rPr lang="fr-FR" altLang="en-US"/>
              <a:t>Useful if </a:t>
            </a:r>
            <a:r>
              <a:rPr lang="fr-FR" altLang="en-US" i="1"/>
              <a:t>threads_running</a:t>
            </a:r>
            <a:r>
              <a:rPr lang="fr-FR" altLang="en-US"/>
              <a:t> &gt; hardware threads</a:t>
            </a:r>
          </a:p>
          <a:p>
            <a:pPr marL="457189" indent="-457189" fontAlgn="base">
              <a:spcBef>
                <a:spcPct val="0"/>
              </a:spcBef>
              <a:buFont typeface="Arial" pitchFamily="34" charset="0"/>
              <a:buChar char="•"/>
            </a:pPr>
            <a:r>
              <a:rPr lang="fr-FR" altLang="en-US"/>
              <a:t>Decrease context switches</a:t>
            </a:r>
          </a:p>
          <a:p>
            <a:pPr marL="457189" indent="-457189" fontAlgn="base">
              <a:spcBef>
                <a:spcPct val="0"/>
              </a:spcBef>
              <a:buFont typeface="Arial" pitchFamily="34" charset="0"/>
              <a:buChar char="•"/>
            </a:pPr>
            <a:r>
              <a:rPr lang="fr-FR" altLang="en-US"/>
              <a:t>Several connections for one execution thread</a:t>
            </a:r>
          </a:p>
        </p:txBody>
      </p:sp>
      <p:sp>
        <p:nvSpPr>
          <p:cNvPr id="39939" name="Rectangle 4"/>
          <p:cNvSpPr>
            <a:spLocks noGrp="1" noChangeArrowheads="1"/>
          </p:cNvSpPr>
          <p:nvPr>
            <p:ph type="title"/>
          </p:nvPr>
        </p:nvSpPr>
        <p:spPr>
          <a:xfrm>
            <a:off x="1073151" y="328085"/>
            <a:ext cx="10972800" cy="1026583"/>
          </a:xfrm>
        </p:spPr>
        <p:txBody>
          <a:bodyPr>
            <a:normAutofit/>
          </a:bodyPr>
          <a:lstStyle/>
          <a:p>
            <a:r>
              <a:rPr lang="fr-FR" altLang="en-US" sz="4000" dirty="0">
                <a:solidFill>
                  <a:srgbClr val="CD0000"/>
                </a:solidFill>
              </a:rPr>
              <a:t>Tip 14. Use the Thread Pool</a:t>
            </a:r>
            <a:endParaRPr lang="en-US" altLang="en-US" sz="4000" dirty="0">
              <a:solidFill>
                <a:srgbClr val="CD0000"/>
              </a:solidFill>
            </a:endParaRPr>
          </a:p>
        </p:txBody>
      </p:sp>
      <p:pic>
        <p:nvPicPr>
          <p:cNvPr id="39940" name="Picture 7" descr="MySQL_Threadpool_Benchmark_R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4934" y="1581151"/>
            <a:ext cx="6949017" cy="390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2984201"/>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9"/>
          <p:cNvSpPr>
            <a:spLocks noGrp="1"/>
          </p:cNvSpPr>
          <p:nvPr>
            <p:ph type="title"/>
          </p:nvPr>
        </p:nvSpPr>
        <p:spPr>
          <a:xfrm>
            <a:off x="487363" y="311149"/>
            <a:ext cx="10972800" cy="1024467"/>
          </a:xfrm>
        </p:spPr>
        <p:txBody>
          <a:bodyPr>
            <a:normAutofit/>
          </a:bodyPr>
          <a:lstStyle/>
          <a:p>
            <a:r>
              <a:rPr lang="fr-FR" altLang="en-US" sz="4000" dirty="0">
                <a:solidFill>
                  <a:srgbClr val="CD0000"/>
                </a:solidFill>
              </a:rPr>
              <a:t>Tip 15. Configure table </a:t>
            </a:r>
            <a:r>
              <a:rPr lang="fr-FR" altLang="en-US" sz="4000" dirty="0" err="1">
                <a:solidFill>
                  <a:srgbClr val="CD0000"/>
                </a:solidFill>
              </a:rPr>
              <a:t>caching</a:t>
            </a:r>
            <a:endParaRPr lang="en-US" altLang="en-US" sz="4000" dirty="0">
              <a:solidFill>
                <a:srgbClr val="CD0000"/>
              </a:solidFill>
            </a:endParaRPr>
          </a:p>
        </p:txBody>
      </p:sp>
      <p:sp>
        <p:nvSpPr>
          <p:cNvPr id="40963" name="Content Placeholder 1"/>
          <p:cNvSpPr>
            <a:spLocks noGrp="1"/>
          </p:cNvSpPr>
          <p:nvPr>
            <p:ph sz="quarter" idx="12"/>
          </p:nvPr>
        </p:nvSpPr>
        <p:spPr>
          <a:xfrm>
            <a:off x="1064684" y="1860552"/>
            <a:ext cx="10972800" cy="2660649"/>
          </a:xfrm>
        </p:spPr>
        <p:txBody>
          <a:bodyPr>
            <a:normAutofit fontScale="70000" lnSpcReduction="20000"/>
          </a:bodyPr>
          <a:lstStyle/>
          <a:p>
            <a:pPr marL="690016" indent="-609585"/>
            <a:r>
              <a:rPr lang="fr-FR" altLang="en-US" b="1" i="1" dirty="0" err="1"/>
              <a:t>table_open_cache</a:t>
            </a:r>
            <a:endParaRPr lang="fr-FR" altLang="en-US" b="1" i="1" dirty="0"/>
          </a:p>
          <a:p>
            <a:pPr marL="1227636" lvl="1" indent="-609585"/>
            <a:r>
              <a:rPr lang="en-US" altLang="en-US" dirty="0"/>
              <a:t>not too small, not too big, used to size PS</a:t>
            </a:r>
            <a:endParaRPr lang="fr-FR" altLang="en-US" dirty="0"/>
          </a:p>
          <a:p>
            <a:pPr marL="1227636" lvl="1" indent="-609585"/>
            <a:r>
              <a:rPr lang="fr-FR" altLang="en-US" i="1" dirty="0" err="1"/>
              <a:t>opened_tables</a:t>
            </a:r>
            <a:r>
              <a:rPr lang="fr-FR" altLang="en-US" i="1" dirty="0"/>
              <a:t> / sec</a:t>
            </a:r>
            <a:endParaRPr lang="en-US" altLang="en-US" dirty="0"/>
          </a:p>
          <a:p>
            <a:pPr marL="690016" indent="-609585"/>
            <a:r>
              <a:rPr lang="fr-FR" altLang="en-US" b="1" i="1" dirty="0" err="1"/>
              <a:t>table_definition_cache</a:t>
            </a:r>
            <a:endParaRPr lang="fr-FR" altLang="en-US" b="1" i="1" dirty="0"/>
          </a:p>
          <a:p>
            <a:pPr marL="1227636" lvl="1" indent="-609585"/>
            <a:r>
              <a:rPr lang="fr-FR" altLang="en-US" dirty="0"/>
              <a:t>do not </a:t>
            </a:r>
            <a:r>
              <a:rPr lang="fr-FR" altLang="en-US" dirty="0" err="1"/>
              <a:t>forget</a:t>
            </a:r>
            <a:r>
              <a:rPr lang="fr-FR" altLang="en-US" dirty="0"/>
              <a:t> to </a:t>
            </a:r>
            <a:r>
              <a:rPr lang="fr-FR" altLang="en-US" dirty="0" err="1"/>
              <a:t>increase</a:t>
            </a:r>
            <a:endParaRPr lang="fr-FR" altLang="en-US" dirty="0"/>
          </a:p>
          <a:p>
            <a:pPr marL="1227636" lvl="1" indent="-609585"/>
            <a:r>
              <a:rPr lang="fr-FR" altLang="en-US" i="1" dirty="0" err="1"/>
              <a:t>opened_table_definitions</a:t>
            </a:r>
            <a:r>
              <a:rPr lang="fr-FR" altLang="en-US" dirty="0"/>
              <a:t> / sec</a:t>
            </a:r>
          </a:p>
          <a:p>
            <a:pPr marL="690016" indent="-609585"/>
            <a:r>
              <a:rPr lang="fr-FR" altLang="en-US" b="1" i="1" dirty="0" err="1"/>
              <a:t>table_cache_instances</a:t>
            </a:r>
            <a:r>
              <a:rPr lang="fr-FR" altLang="en-US" i="1" dirty="0"/>
              <a:t> </a:t>
            </a:r>
            <a:r>
              <a:rPr lang="fr-FR" altLang="en-US" dirty="0"/>
              <a:t>= 8 or 16</a:t>
            </a:r>
            <a:endParaRPr lang="fr-FR" altLang="en-US" b="1" dirty="0"/>
          </a:p>
          <a:p>
            <a:pPr marL="690016" indent="-609585"/>
            <a:r>
              <a:rPr lang="fr-FR" altLang="en-US" b="1" i="1" dirty="0" err="1"/>
              <a:t>innodb_open_files</a:t>
            </a:r>
            <a:endParaRPr lang="fr-FR" altLang="en-US" b="1" i="1" dirty="0"/>
          </a:p>
          <a:p>
            <a:pPr marL="690016" indent="-609585"/>
            <a:r>
              <a:rPr lang="fr-FR" altLang="en-US" b="1" i="1" dirty="0" err="1"/>
              <a:t>mdl_hash_instances</a:t>
            </a:r>
            <a:r>
              <a:rPr lang="fr-FR" altLang="en-US" dirty="0"/>
              <a:t> = 256</a:t>
            </a:r>
          </a:p>
        </p:txBody>
      </p:sp>
      <p:sp>
        <p:nvSpPr>
          <p:cNvPr id="4096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MySQL has at least one file per table : the FRM file</a:t>
            </a:r>
            <a:endParaRPr lang="en-US" altLang="en-US" dirty="0">
              <a:solidFill>
                <a:srgbClr val="CD0000"/>
              </a:solidFill>
            </a:endParaRPr>
          </a:p>
        </p:txBody>
      </p:sp>
    </p:spTree>
    <p:extLst>
      <p:ext uri="{BB962C8B-B14F-4D97-AF65-F5344CB8AC3E}">
        <p14:creationId xmlns:p14="http://schemas.microsoft.com/office/powerpoint/2010/main" val="250841636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9"/>
          <p:cNvSpPr>
            <a:spLocks noGrp="1"/>
          </p:cNvSpPr>
          <p:nvPr>
            <p:ph type="title"/>
          </p:nvPr>
        </p:nvSpPr>
        <p:spPr>
          <a:xfrm>
            <a:off x="415926" y="268816"/>
            <a:ext cx="10972800" cy="1024467"/>
          </a:xfrm>
        </p:spPr>
        <p:txBody>
          <a:bodyPr>
            <a:normAutofit/>
          </a:bodyPr>
          <a:lstStyle/>
          <a:p>
            <a:r>
              <a:rPr lang="fr-FR" altLang="en-US" sz="4000" dirty="0">
                <a:solidFill>
                  <a:srgbClr val="CD0000"/>
                </a:solidFill>
              </a:rPr>
              <a:t>Tip 16. Cache the threads</a:t>
            </a:r>
            <a:endParaRPr lang="en-US" altLang="en-US" sz="4000" dirty="0">
              <a:solidFill>
                <a:srgbClr val="CD0000"/>
              </a:solidFill>
            </a:endParaRPr>
          </a:p>
        </p:txBody>
      </p:sp>
      <p:sp>
        <p:nvSpPr>
          <p:cNvPr id="43011" name="Content Placeholder 1"/>
          <p:cNvSpPr>
            <a:spLocks noGrp="1"/>
          </p:cNvSpPr>
          <p:nvPr>
            <p:ph sz="quarter" idx="12"/>
          </p:nvPr>
        </p:nvSpPr>
        <p:spPr>
          <a:xfrm>
            <a:off x="1064684" y="2004485"/>
            <a:ext cx="10972800" cy="2660649"/>
          </a:xfrm>
        </p:spPr>
        <p:txBody>
          <a:bodyPr/>
          <a:lstStyle/>
          <a:p>
            <a:pPr marL="690016" indent="-609585"/>
            <a:r>
              <a:rPr lang="fr-FR" altLang="en-US" b="1"/>
              <a:t>thread_cache_size</a:t>
            </a:r>
          </a:p>
          <a:p>
            <a:pPr marL="1227636" lvl="1" indent="-609585"/>
            <a:r>
              <a:rPr lang="fr-FR" altLang="en-US"/>
              <a:t>decreases </a:t>
            </a:r>
            <a:r>
              <a:rPr lang="fr-FR" altLang="en-US" i="1"/>
              <a:t>threads_created</a:t>
            </a:r>
            <a:r>
              <a:rPr lang="fr-FR" altLang="en-US"/>
              <a:t> rate</a:t>
            </a:r>
          </a:p>
          <a:p>
            <a:pPr marL="690016" indent="-609585"/>
            <a:r>
              <a:rPr lang="fr-FR" altLang="en-US"/>
              <a:t>capped by max user processes (see</a:t>
            </a:r>
            <a:r>
              <a:rPr lang="en-US" altLang="en-US"/>
              <a:t> OS limits</a:t>
            </a:r>
            <a:r>
              <a:rPr lang="fr-FR" altLang="en-US"/>
              <a:t>)</a:t>
            </a:r>
          </a:p>
          <a:p>
            <a:pPr marL="690016" indent="-609585"/>
            <a:r>
              <a:rPr lang="fr-FR" altLang="en-US"/>
              <a:t>5.7.2 refactors this code</a:t>
            </a:r>
          </a:p>
        </p:txBody>
      </p:sp>
      <p:sp>
        <p:nvSpPr>
          <p:cNvPr id="4301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Thread </a:t>
            </a:r>
            <a:r>
              <a:rPr lang="fr-FR" altLang="en-US" dirty="0" err="1">
                <a:solidFill>
                  <a:srgbClr val="CD0000"/>
                </a:solidFill>
              </a:rPr>
              <a:t>creation</a:t>
            </a:r>
            <a:r>
              <a:rPr lang="fr-FR" altLang="en-US" dirty="0">
                <a:solidFill>
                  <a:srgbClr val="CD0000"/>
                </a:solidFill>
              </a:rPr>
              <a:t> / </a:t>
            </a:r>
            <a:r>
              <a:rPr lang="fr-FR" altLang="en-US" dirty="0" err="1">
                <a:solidFill>
                  <a:srgbClr val="CD0000"/>
                </a:solidFill>
              </a:rPr>
              <a:t>initialization</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expensive</a:t>
            </a:r>
            <a:endParaRPr lang="en-US" altLang="en-US" dirty="0">
              <a:solidFill>
                <a:srgbClr val="CD0000"/>
              </a:solidFill>
            </a:endParaRPr>
          </a:p>
        </p:txBody>
      </p:sp>
    </p:spTree>
    <p:extLst>
      <p:ext uri="{BB962C8B-B14F-4D97-AF65-F5344CB8AC3E}">
        <p14:creationId xmlns:p14="http://schemas.microsoft.com/office/powerpoint/2010/main" val="30637129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9"/>
          <p:cNvSpPr>
            <a:spLocks noGrp="1"/>
          </p:cNvSpPr>
          <p:nvPr>
            <p:ph type="title"/>
          </p:nvPr>
        </p:nvSpPr>
        <p:spPr>
          <a:xfrm>
            <a:off x="501651" y="268816"/>
            <a:ext cx="10972800" cy="1024467"/>
          </a:xfrm>
        </p:spPr>
        <p:txBody>
          <a:bodyPr>
            <a:normAutofit/>
          </a:bodyPr>
          <a:lstStyle/>
          <a:p>
            <a:r>
              <a:rPr lang="fr-FR" altLang="en-US" sz="4000" dirty="0">
                <a:solidFill>
                  <a:srgbClr val="CD0000"/>
                </a:solidFill>
              </a:rPr>
              <a:t>Tip 17. </a:t>
            </a:r>
            <a:r>
              <a:rPr lang="fr-FR" altLang="en-US" sz="4000" dirty="0" err="1">
                <a:solidFill>
                  <a:srgbClr val="CD0000"/>
                </a:solidFill>
              </a:rPr>
              <a:t>Reduce</a:t>
            </a:r>
            <a:r>
              <a:rPr lang="fr-FR" altLang="en-US" sz="4000" dirty="0">
                <a:solidFill>
                  <a:srgbClr val="CD0000"/>
                </a:solidFill>
              </a:rPr>
              <a:t> per thread memory usage </a:t>
            </a:r>
            <a:endParaRPr lang="en-US" altLang="en-US" sz="4000" dirty="0">
              <a:solidFill>
                <a:srgbClr val="CD0000"/>
              </a:solidFill>
            </a:endParaRPr>
          </a:p>
        </p:txBody>
      </p:sp>
      <p:sp>
        <p:nvSpPr>
          <p:cNvPr id="44035" name="Content Placeholder 1"/>
          <p:cNvSpPr>
            <a:spLocks noGrp="1"/>
          </p:cNvSpPr>
          <p:nvPr>
            <p:ph sz="quarter" idx="12"/>
          </p:nvPr>
        </p:nvSpPr>
        <p:spPr>
          <a:xfrm>
            <a:off x="1064684" y="2004485"/>
            <a:ext cx="10972800" cy="2660649"/>
          </a:xfrm>
        </p:spPr>
        <p:txBody>
          <a:bodyPr>
            <a:normAutofit fontScale="92500" lnSpcReduction="20000"/>
          </a:bodyPr>
          <a:lstStyle/>
          <a:p>
            <a:pPr marL="690016" indent="-609585"/>
            <a:r>
              <a:rPr lang="fr-FR" altLang="en-US" b="1" dirty="0" err="1"/>
              <a:t>max_used_connections</a:t>
            </a:r>
            <a:r>
              <a:rPr lang="fr-FR" altLang="en-US" b="1" dirty="0"/>
              <a:t> * ( </a:t>
            </a:r>
          </a:p>
          <a:p>
            <a:pPr marL="1684825" lvl="2" indent="-609585">
              <a:buNone/>
            </a:pPr>
            <a:r>
              <a:rPr lang="fr-FR" altLang="en-US" b="1" dirty="0"/>
              <a:t>	</a:t>
            </a:r>
            <a:r>
              <a:rPr lang="fr-FR" altLang="en-US" b="1" dirty="0" err="1"/>
              <a:t>read_buffer_size</a:t>
            </a:r>
            <a:r>
              <a:rPr lang="fr-FR" altLang="en-US" b="1" dirty="0"/>
              <a:t> + </a:t>
            </a:r>
          </a:p>
          <a:p>
            <a:pPr marL="1684825" lvl="2" indent="-609585">
              <a:buNone/>
            </a:pPr>
            <a:r>
              <a:rPr lang="fr-FR" altLang="en-US" b="1" dirty="0"/>
              <a:t>	</a:t>
            </a:r>
            <a:r>
              <a:rPr lang="fr-FR" altLang="en-US" b="1" dirty="0" err="1"/>
              <a:t>read_rnd_buffer_size</a:t>
            </a:r>
            <a:r>
              <a:rPr lang="fr-FR" altLang="en-US" b="1" dirty="0"/>
              <a:t> +</a:t>
            </a:r>
          </a:p>
          <a:p>
            <a:pPr marL="1684825" lvl="2" indent="-609585">
              <a:buNone/>
            </a:pPr>
            <a:r>
              <a:rPr lang="fr-FR" altLang="en-US" b="1" dirty="0"/>
              <a:t>	</a:t>
            </a:r>
            <a:r>
              <a:rPr lang="fr-FR" altLang="en-US" b="1" dirty="0" err="1"/>
              <a:t>join_buffer_size</a:t>
            </a:r>
            <a:r>
              <a:rPr lang="fr-FR" altLang="en-US" b="1" dirty="0"/>
              <a:t> + </a:t>
            </a:r>
          </a:p>
          <a:p>
            <a:pPr marL="1684825" lvl="2" indent="-609585">
              <a:buNone/>
            </a:pPr>
            <a:r>
              <a:rPr lang="fr-FR" altLang="en-US" b="1" dirty="0"/>
              <a:t>	</a:t>
            </a:r>
            <a:r>
              <a:rPr lang="fr-FR" altLang="en-US" b="1" dirty="0" err="1"/>
              <a:t>sort_buffer_size</a:t>
            </a:r>
            <a:r>
              <a:rPr lang="fr-FR" altLang="en-US" b="1" dirty="0"/>
              <a:t> + </a:t>
            </a:r>
          </a:p>
          <a:p>
            <a:pPr marL="1684825" lvl="2" indent="-609585">
              <a:buNone/>
            </a:pPr>
            <a:r>
              <a:rPr lang="fr-FR" altLang="en-US" b="1" dirty="0"/>
              <a:t>	</a:t>
            </a:r>
            <a:r>
              <a:rPr lang="fr-FR" altLang="en-US" b="1" dirty="0" err="1"/>
              <a:t>binlog_cache_size</a:t>
            </a:r>
            <a:r>
              <a:rPr lang="fr-FR" altLang="en-US" b="1" dirty="0"/>
              <a:t> +</a:t>
            </a:r>
          </a:p>
          <a:p>
            <a:pPr marL="1684825" lvl="2" indent="-609585">
              <a:buNone/>
            </a:pPr>
            <a:r>
              <a:rPr lang="fr-FR" altLang="en-US" b="1" dirty="0"/>
              <a:t>	</a:t>
            </a:r>
            <a:r>
              <a:rPr lang="fr-FR" altLang="en-US" b="1" dirty="0" err="1"/>
              <a:t>thread_stack</a:t>
            </a:r>
            <a:r>
              <a:rPr lang="fr-FR" altLang="en-US" b="1" dirty="0"/>
              <a:t> +</a:t>
            </a:r>
          </a:p>
          <a:p>
            <a:pPr marL="1684825" lvl="2" indent="-609585">
              <a:buNone/>
            </a:pPr>
            <a:r>
              <a:rPr lang="fr-FR" altLang="en-US" b="1" dirty="0"/>
              <a:t>	2 * </a:t>
            </a:r>
            <a:r>
              <a:rPr lang="fr-FR" altLang="en-US" b="1" dirty="0" err="1"/>
              <a:t>net_buffer_length</a:t>
            </a:r>
            <a:r>
              <a:rPr lang="fr-FR" altLang="en-US" b="1" dirty="0"/>
              <a:t> …</a:t>
            </a:r>
          </a:p>
          <a:p>
            <a:pPr marL="1684825" lvl="2" indent="-609585">
              <a:buNone/>
            </a:pPr>
            <a:r>
              <a:rPr lang="fr-FR" altLang="en-US" b="1" dirty="0"/>
              <a:t>)</a:t>
            </a:r>
          </a:p>
        </p:txBody>
      </p:sp>
      <p:sp>
        <p:nvSpPr>
          <p:cNvPr id="4403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Memory allocation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expensive</a:t>
            </a:r>
            <a:endParaRPr lang="en-US" altLang="en-US" dirty="0">
              <a:solidFill>
                <a:srgbClr val="CD0000"/>
              </a:solidFill>
            </a:endParaRPr>
          </a:p>
        </p:txBody>
      </p:sp>
    </p:spTree>
    <p:extLst>
      <p:ext uri="{BB962C8B-B14F-4D97-AF65-F5344CB8AC3E}">
        <p14:creationId xmlns:p14="http://schemas.microsoft.com/office/powerpoint/2010/main" val="1511159035"/>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type="body" sz="quarter" idx="16"/>
          </p:nvPr>
        </p:nvSpPr>
        <p:spPr>
          <a:xfrm>
            <a:off x="609601" y="1921934"/>
            <a:ext cx="3475567" cy="3318933"/>
          </a:xfrm>
        </p:spPr>
        <p:txBody>
          <a:bodyPr anchor="t"/>
          <a:lstStyle/>
          <a:p>
            <a:pPr marL="457189" indent="-457189" fontAlgn="base">
              <a:spcBef>
                <a:spcPct val="0"/>
              </a:spcBef>
              <a:buFont typeface="Arial" pitchFamily="34" charset="0"/>
              <a:buChar char="•"/>
            </a:pPr>
            <a:r>
              <a:rPr lang="fr-FR" altLang="en-US"/>
              <a:t>sysbench RW</a:t>
            </a:r>
          </a:p>
          <a:p>
            <a:pPr marL="457189" indent="-457189" fontAlgn="base">
              <a:spcBef>
                <a:spcPct val="0"/>
              </a:spcBef>
              <a:buFont typeface="Arial" pitchFamily="34" charset="0"/>
              <a:buChar char="•"/>
            </a:pPr>
            <a:r>
              <a:rPr lang="fr-FR" altLang="en-US" b="1" i="1"/>
              <a:t>sync_binlog</a:t>
            </a:r>
            <a:r>
              <a:rPr lang="fr-FR" altLang="en-US"/>
              <a:t> = 1 was a performance killer in 5.5</a:t>
            </a:r>
          </a:p>
          <a:p>
            <a:pPr marL="457189" indent="-457189" fontAlgn="base">
              <a:spcBef>
                <a:spcPct val="0"/>
              </a:spcBef>
              <a:buFont typeface="Arial" pitchFamily="34" charset="0"/>
              <a:buChar char="•"/>
            </a:pPr>
            <a:r>
              <a:rPr lang="fr-FR" altLang="en-US"/>
              <a:t>5.6 binlog group commit fixed it </a:t>
            </a:r>
          </a:p>
          <a:p>
            <a:pPr marL="457189" indent="-457189" fontAlgn="base">
              <a:spcBef>
                <a:spcPct val="0"/>
              </a:spcBef>
              <a:buFont typeface="Arial" pitchFamily="34" charset="0"/>
              <a:buChar char="•"/>
            </a:pPr>
            <a:r>
              <a:rPr lang="fr-FR" altLang="en-US"/>
              <a:t>Better with SSD or battery backed disk cache</a:t>
            </a:r>
          </a:p>
        </p:txBody>
      </p:sp>
      <p:sp>
        <p:nvSpPr>
          <p:cNvPr id="45059" name="Rectangle 4"/>
          <p:cNvSpPr>
            <a:spLocks noGrp="1" noChangeArrowheads="1"/>
          </p:cNvSpPr>
          <p:nvPr>
            <p:ph type="title"/>
          </p:nvPr>
        </p:nvSpPr>
        <p:spPr>
          <a:xfrm>
            <a:off x="609601" y="368301"/>
            <a:ext cx="10972800" cy="1026583"/>
          </a:xfrm>
        </p:spPr>
        <p:txBody>
          <a:bodyPr>
            <a:normAutofit fontScale="90000"/>
          </a:bodyPr>
          <a:lstStyle/>
          <a:p>
            <a:r>
              <a:rPr lang="fr-FR" altLang="en-US" dirty="0">
                <a:solidFill>
                  <a:srgbClr val="CD0000"/>
                </a:solidFill>
              </a:rPr>
              <a:t>Tip 18. </a:t>
            </a:r>
            <a:r>
              <a:rPr lang="en-US" altLang="en-US" dirty="0">
                <a:solidFill>
                  <a:srgbClr val="CD0000"/>
                </a:solidFill>
              </a:rPr>
              <a:t>Beware of </a:t>
            </a:r>
            <a:r>
              <a:rPr lang="en-US" altLang="en-US" dirty="0" err="1">
                <a:solidFill>
                  <a:srgbClr val="CD0000"/>
                </a:solidFill>
              </a:rPr>
              <a:t>sync_binlog</a:t>
            </a:r>
            <a:r>
              <a:rPr lang="en-US" altLang="en-US" dirty="0">
                <a:solidFill>
                  <a:srgbClr val="CD0000"/>
                </a:solidFill>
              </a:rPr>
              <a:t> = 1</a:t>
            </a:r>
            <a:br>
              <a:rPr lang="en-US" altLang="en-US" dirty="0"/>
            </a:br>
            <a:endParaRPr lang="en-US" altLang="en-US" dirty="0"/>
          </a:p>
        </p:txBody>
      </p:sp>
      <p:pic>
        <p:nvPicPr>
          <p:cNvPr id="45060" name="Picture 4" descr="5_6mast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1051" y="918634"/>
            <a:ext cx="45847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55_vs_5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1051" y="3702051"/>
            <a:ext cx="45847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6186515"/>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9"/>
          <p:cNvSpPr>
            <a:spLocks noGrp="1"/>
          </p:cNvSpPr>
          <p:nvPr>
            <p:ph type="title"/>
          </p:nvPr>
        </p:nvSpPr>
        <p:spPr>
          <a:xfrm>
            <a:off x="430213" y="268816"/>
            <a:ext cx="10972800" cy="1024467"/>
          </a:xfrm>
        </p:spPr>
        <p:txBody>
          <a:bodyPr>
            <a:normAutofit/>
          </a:bodyPr>
          <a:lstStyle/>
          <a:p>
            <a:r>
              <a:rPr lang="fr-FR" altLang="en-US" sz="4000" dirty="0">
                <a:solidFill>
                  <a:srgbClr val="CD0000"/>
                </a:solidFill>
              </a:rPr>
              <a:t>Tip 19. Move </a:t>
            </a:r>
            <a:r>
              <a:rPr lang="fr-FR" altLang="en-US" sz="4000" dirty="0" err="1">
                <a:solidFill>
                  <a:srgbClr val="CD0000"/>
                </a:solidFill>
              </a:rPr>
              <a:t>your</a:t>
            </a:r>
            <a:r>
              <a:rPr lang="fr-FR" altLang="en-US" sz="4000" dirty="0">
                <a:solidFill>
                  <a:srgbClr val="CD0000"/>
                </a:solidFill>
              </a:rPr>
              <a:t> tables to </a:t>
            </a:r>
            <a:r>
              <a:rPr lang="fr-FR" altLang="en-US" sz="4000" dirty="0" err="1">
                <a:solidFill>
                  <a:srgbClr val="CD0000"/>
                </a:solidFill>
              </a:rPr>
              <a:t>InnoDB</a:t>
            </a:r>
            <a:endParaRPr lang="en-US" altLang="en-US" sz="4000" dirty="0">
              <a:solidFill>
                <a:srgbClr val="CD0000"/>
              </a:solidFill>
            </a:endParaRPr>
          </a:p>
        </p:txBody>
      </p:sp>
      <p:sp>
        <p:nvSpPr>
          <p:cNvPr id="46083" name="Content Placeholder 1"/>
          <p:cNvSpPr>
            <a:spLocks noGrp="1"/>
          </p:cNvSpPr>
          <p:nvPr>
            <p:ph sz="quarter" idx="12"/>
          </p:nvPr>
        </p:nvSpPr>
        <p:spPr>
          <a:xfrm>
            <a:off x="1064684" y="2004485"/>
            <a:ext cx="10972800" cy="2660649"/>
          </a:xfrm>
        </p:spPr>
        <p:txBody>
          <a:bodyPr/>
          <a:lstStyle/>
          <a:p>
            <a:pPr marL="690016" indent="-609585"/>
            <a:r>
              <a:rPr lang="en-US" altLang="en-US" dirty="0"/>
              <a:t>Scalable </a:t>
            </a:r>
          </a:p>
          <a:p>
            <a:pPr marL="690016" indent="-609585"/>
            <a:r>
              <a:rPr lang="fr-FR" altLang="en-US" dirty="0"/>
              <a:t>99% of </a:t>
            </a:r>
            <a:r>
              <a:rPr lang="fr-FR" altLang="en-US" dirty="0" err="1"/>
              <a:t>MyISAM</a:t>
            </a:r>
            <a:r>
              <a:rPr lang="fr-FR" altLang="en-US" dirty="0"/>
              <a:t> use cases </a:t>
            </a:r>
            <a:r>
              <a:rPr lang="fr-FR" altLang="en-US" dirty="0" err="1"/>
              <a:t>covered</a:t>
            </a:r>
            <a:endParaRPr lang="fr-FR" altLang="en-US" dirty="0"/>
          </a:p>
          <a:p>
            <a:pPr marL="690016" indent="-609585"/>
            <a:r>
              <a:rPr lang="fr-FR" altLang="en-US" dirty="0"/>
              <a:t>Online alter </a:t>
            </a:r>
            <a:r>
              <a:rPr lang="fr-FR" altLang="en-US" dirty="0" err="1"/>
              <a:t>operations</a:t>
            </a:r>
            <a:endParaRPr lang="fr-FR" altLang="en-US" dirty="0"/>
          </a:p>
          <a:p>
            <a:pPr marL="690016" indent="-609585"/>
            <a:r>
              <a:rPr lang="fr-FR" altLang="en-US" dirty="0"/>
              <a:t>Full </a:t>
            </a:r>
            <a:r>
              <a:rPr lang="fr-FR" altLang="en-US" dirty="0" err="1"/>
              <a:t>text</a:t>
            </a:r>
            <a:r>
              <a:rPr lang="fr-FR" altLang="en-US" dirty="0"/>
              <a:t> </a:t>
            </a:r>
            <a:r>
              <a:rPr lang="fr-FR" altLang="en-US" dirty="0" err="1"/>
              <a:t>engine</a:t>
            </a:r>
            <a:endParaRPr lang="fr-FR" altLang="en-US" dirty="0"/>
          </a:p>
          <a:p>
            <a:pPr marL="690016" indent="-609585"/>
            <a:r>
              <a:rPr lang="fr-FR" altLang="en-US" dirty="0" err="1"/>
              <a:t>Memcached</a:t>
            </a:r>
            <a:r>
              <a:rPr lang="fr-FR" altLang="en-US" dirty="0"/>
              <a:t> API for high performance</a:t>
            </a:r>
          </a:p>
        </p:txBody>
      </p:sp>
      <p:sp>
        <p:nvSpPr>
          <p:cNvPr id="4608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InnoDB</a:t>
            </a:r>
            <a:r>
              <a:rPr lang="fr-FR" altLang="en-US" dirty="0">
                <a:solidFill>
                  <a:srgbClr val="CD0000"/>
                </a:solidFill>
              </a:rPr>
              <a:t> </a:t>
            </a:r>
            <a:r>
              <a:rPr lang="fr-FR" altLang="en-US" dirty="0" err="1">
                <a:solidFill>
                  <a:srgbClr val="CD0000"/>
                </a:solidFill>
              </a:rPr>
              <a:t>is</a:t>
            </a:r>
            <a:r>
              <a:rPr lang="fr-FR" altLang="en-US" dirty="0">
                <a:solidFill>
                  <a:srgbClr val="CD0000"/>
                </a:solidFill>
              </a:rPr>
              <a:t> the </a:t>
            </a:r>
            <a:r>
              <a:rPr lang="fr-FR" altLang="en-US" dirty="0" err="1">
                <a:solidFill>
                  <a:srgbClr val="CD0000"/>
                </a:solidFill>
              </a:rPr>
              <a:t>most</a:t>
            </a:r>
            <a:r>
              <a:rPr lang="fr-FR" altLang="en-US" dirty="0">
                <a:solidFill>
                  <a:srgbClr val="CD0000"/>
                </a:solidFill>
              </a:rPr>
              <a:t> </a:t>
            </a:r>
            <a:r>
              <a:rPr lang="fr-FR" altLang="en-US" dirty="0" err="1">
                <a:solidFill>
                  <a:srgbClr val="CD0000"/>
                </a:solidFill>
              </a:rPr>
              <a:t>advanced</a:t>
            </a:r>
            <a:r>
              <a:rPr lang="fr-FR" altLang="en-US" dirty="0">
                <a:solidFill>
                  <a:srgbClr val="CD0000"/>
                </a:solidFill>
              </a:rPr>
              <a:t> MySQL </a:t>
            </a:r>
            <a:r>
              <a:rPr lang="fr-FR" altLang="en-US" dirty="0" err="1">
                <a:solidFill>
                  <a:srgbClr val="CD0000"/>
                </a:solidFill>
              </a:rPr>
              <a:t>storage</a:t>
            </a:r>
            <a:r>
              <a:rPr lang="fr-FR" altLang="en-US" dirty="0">
                <a:solidFill>
                  <a:srgbClr val="CD0000"/>
                </a:solidFill>
              </a:rPr>
              <a:t> </a:t>
            </a:r>
            <a:r>
              <a:rPr lang="fr-FR" altLang="en-US" dirty="0" err="1">
                <a:solidFill>
                  <a:srgbClr val="CD0000"/>
                </a:solidFill>
              </a:rPr>
              <a:t>engine</a:t>
            </a:r>
            <a:endParaRPr lang="en-US" altLang="en-US" dirty="0">
              <a:solidFill>
                <a:srgbClr val="CD0000"/>
              </a:solidFill>
            </a:endParaRPr>
          </a:p>
        </p:txBody>
      </p:sp>
    </p:spTree>
    <p:extLst>
      <p:ext uri="{BB962C8B-B14F-4D97-AF65-F5344CB8AC3E}">
        <p14:creationId xmlns:p14="http://schemas.microsoft.com/office/powerpoint/2010/main" val="338666928"/>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9"/>
          <p:cNvSpPr>
            <a:spLocks noGrp="1"/>
          </p:cNvSpPr>
          <p:nvPr>
            <p:ph type="title"/>
          </p:nvPr>
        </p:nvSpPr>
        <p:spPr>
          <a:xfrm>
            <a:off x="444501" y="268816"/>
            <a:ext cx="10972800" cy="1024467"/>
          </a:xfrm>
        </p:spPr>
        <p:txBody>
          <a:bodyPr>
            <a:normAutofit/>
          </a:bodyPr>
          <a:lstStyle/>
          <a:p>
            <a:r>
              <a:rPr lang="fr-FR" altLang="en-US" sz="4000" dirty="0">
                <a:solidFill>
                  <a:srgbClr val="CD0000"/>
                </a:solidFill>
              </a:rPr>
              <a:t>Tip 20. Use a large buffer pool</a:t>
            </a:r>
            <a:endParaRPr lang="en-US" altLang="en-US" sz="4000" dirty="0">
              <a:solidFill>
                <a:srgbClr val="CD0000"/>
              </a:solidFill>
            </a:endParaRPr>
          </a:p>
        </p:txBody>
      </p:sp>
      <p:sp>
        <p:nvSpPr>
          <p:cNvPr id="47107" name="Content Placeholder 1"/>
          <p:cNvSpPr>
            <a:spLocks noGrp="1"/>
          </p:cNvSpPr>
          <p:nvPr>
            <p:ph sz="quarter" idx="12"/>
          </p:nvPr>
        </p:nvSpPr>
        <p:spPr>
          <a:xfrm>
            <a:off x="1064684" y="2004485"/>
            <a:ext cx="10972800" cy="2660649"/>
          </a:xfrm>
        </p:spPr>
        <p:txBody>
          <a:bodyPr/>
          <a:lstStyle/>
          <a:p>
            <a:pPr marL="690016" indent="-609585"/>
            <a:r>
              <a:rPr lang="fr-FR" altLang="en-US" b="1"/>
              <a:t>innodb_buffer_pool_size</a:t>
            </a:r>
          </a:p>
          <a:p>
            <a:pPr marL="690016" indent="-609585"/>
            <a:r>
              <a:rPr lang="fr-FR" altLang="en-US"/>
              <a:t>Not too large for the data</a:t>
            </a:r>
          </a:p>
          <a:p>
            <a:pPr marL="690016" indent="-609585"/>
            <a:r>
              <a:rPr lang="fr-FR" altLang="en-US"/>
              <a:t>Do not swap !</a:t>
            </a:r>
          </a:p>
          <a:p>
            <a:pPr marL="690016" indent="-609585"/>
            <a:r>
              <a:rPr lang="fr-FR" altLang="en-US"/>
              <a:t>Beware of memory crash if swapping is disabled</a:t>
            </a:r>
          </a:p>
          <a:p>
            <a:pPr marL="690016" indent="-609585"/>
            <a:r>
              <a:rPr lang="fr-FR" altLang="en-US"/>
              <a:t>Active data &lt;= </a:t>
            </a:r>
            <a:r>
              <a:rPr lang="fr-FR" altLang="en-US" b="1" i="1"/>
              <a:t>innodb_buffer_pool_size</a:t>
            </a:r>
            <a:r>
              <a:rPr lang="fr-FR" altLang="en-US"/>
              <a:t> &lt;= 0.8 * RAM</a:t>
            </a:r>
          </a:p>
          <a:p>
            <a:pPr marL="690016" indent="-609585"/>
            <a:endParaRPr lang="fr-FR" altLang="en-US"/>
          </a:p>
        </p:txBody>
      </p:sp>
      <p:sp>
        <p:nvSpPr>
          <p:cNvPr id="4710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50 – 80% of the total RAM</a:t>
            </a:r>
            <a:endParaRPr lang="en-US" altLang="en-US" dirty="0">
              <a:solidFill>
                <a:srgbClr val="CD0000"/>
              </a:solidFill>
            </a:endParaRPr>
          </a:p>
        </p:txBody>
      </p:sp>
    </p:spTree>
    <p:extLst>
      <p:ext uri="{BB962C8B-B14F-4D97-AF65-F5344CB8AC3E}">
        <p14:creationId xmlns:p14="http://schemas.microsoft.com/office/powerpoint/2010/main" val="73650284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en-US" altLang="en-US" sz="4000" dirty="0">
                <a:solidFill>
                  <a:srgbClr val="CD0000"/>
                </a:solidFill>
              </a:rPr>
              <a:t>…and How it Got That Way</a:t>
            </a:r>
          </a:p>
        </p:txBody>
      </p:sp>
      <p:sp>
        <p:nvSpPr>
          <p:cNvPr id="81923" name="Rectangle 3"/>
          <p:cNvSpPr>
            <a:spLocks noGrp="1" noChangeArrowheads="1"/>
          </p:cNvSpPr>
          <p:nvPr>
            <p:ph type="body" idx="1"/>
          </p:nvPr>
        </p:nvSpPr>
        <p:spPr/>
        <p:txBody>
          <a:bodyPr>
            <a:normAutofit fontScale="92500" lnSpcReduction="20000"/>
          </a:bodyPr>
          <a:lstStyle/>
          <a:p>
            <a:pPr>
              <a:lnSpc>
                <a:spcPct val="90000"/>
              </a:lnSpc>
            </a:pPr>
            <a:r>
              <a:rPr lang="en-US" altLang="en-US" dirty="0">
                <a:latin typeface="+mj-lt"/>
              </a:rPr>
              <a:t>Free to download and use</a:t>
            </a:r>
          </a:p>
          <a:p>
            <a:pPr>
              <a:lnSpc>
                <a:spcPct val="90000"/>
              </a:lnSpc>
            </a:pPr>
            <a:r>
              <a:rPr lang="en-US" altLang="en-US" dirty="0">
                <a:latin typeface="+mj-lt"/>
              </a:rPr>
              <a:t>Extremely easy to setup, use and maintain</a:t>
            </a:r>
          </a:p>
          <a:p>
            <a:pPr lvl="1">
              <a:lnSpc>
                <a:spcPct val="90000"/>
              </a:lnSpc>
            </a:pPr>
            <a:r>
              <a:rPr lang="en-US" altLang="en-US" dirty="0">
                <a:latin typeface="+mj-lt"/>
              </a:rPr>
              <a:t>Created the “personal” RDBMS trend that is now followed by the large proprietary databases</a:t>
            </a:r>
          </a:p>
          <a:p>
            <a:pPr>
              <a:lnSpc>
                <a:spcPct val="90000"/>
              </a:lnSpc>
            </a:pPr>
            <a:r>
              <a:rPr lang="en-US" altLang="en-US" dirty="0">
                <a:latin typeface="+mj-lt"/>
              </a:rPr>
              <a:t>Open code base, API and documentation</a:t>
            </a:r>
          </a:p>
          <a:p>
            <a:pPr lvl="1">
              <a:lnSpc>
                <a:spcPct val="90000"/>
              </a:lnSpc>
            </a:pPr>
            <a:r>
              <a:rPr lang="en-US" altLang="en-US" dirty="0">
                <a:latin typeface="+mj-lt"/>
              </a:rPr>
              <a:t>Easy for communities to develop language bindings, such as PHP and Java</a:t>
            </a:r>
          </a:p>
          <a:p>
            <a:pPr>
              <a:lnSpc>
                <a:spcPct val="90000"/>
              </a:lnSpc>
            </a:pPr>
            <a:r>
              <a:rPr lang="en-US" altLang="en-US" dirty="0">
                <a:latin typeface="+mj-lt"/>
              </a:rPr>
              <a:t>New thinking</a:t>
            </a:r>
          </a:p>
          <a:p>
            <a:pPr lvl="1">
              <a:lnSpc>
                <a:spcPct val="90000"/>
              </a:lnSpc>
            </a:pPr>
            <a:r>
              <a:rPr lang="en-US" altLang="en-US" dirty="0">
                <a:latin typeface="+mj-lt"/>
              </a:rPr>
              <a:t>Fresh code base, written from scratch to fulfill a specific need</a:t>
            </a:r>
          </a:p>
          <a:p>
            <a:pPr lvl="1">
              <a:lnSpc>
                <a:spcPct val="90000"/>
              </a:lnSpc>
            </a:pPr>
            <a:r>
              <a:rPr lang="en-US" altLang="en-US" dirty="0">
                <a:latin typeface="+mj-lt"/>
              </a:rPr>
              <a:t>Defined new parameters of what an RDBMS is, and should do</a:t>
            </a:r>
          </a:p>
          <a:p>
            <a:pPr>
              <a:lnSpc>
                <a:spcPct val="90000"/>
              </a:lnSpc>
            </a:pPr>
            <a:r>
              <a:rPr lang="en-US" altLang="en-US" dirty="0">
                <a:latin typeface="+mj-lt"/>
              </a:rPr>
              <a:t>Brought the RDBMS to the masses</a:t>
            </a:r>
          </a:p>
          <a:p>
            <a:pPr lvl="1">
              <a:lnSpc>
                <a:spcPct val="90000"/>
              </a:lnSpc>
            </a:pPr>
            <a:r>
              <a:rPr lang="en-US" altLang="en-US" dirty="0">
                <a:latin typeface="+mj-lt"/>
              </a:rPr>
              <a:t>MySQL has been belittled as a “SQL enabled file system”</a:t>
            </a:r>
          </a:p>
          <a:p>
            <a:pPr lvl="1">
              <a:lnSpc>
                <a:spcPct val="90000"/>
              </a:lnSpc>
            </a:pPr>
            <a:r>
              <a:rPr lang="en-US" altLang="en-US" dirty="0">
                <a:latin typeface="+mj-lt"/>
              </a:rPr>
              <a:t>That’s not necessarily always a bad thing</a:t>
            </a:r>
          </a:p>
          <a:p>
            <a:pPr>
              <a:lnSpc>
                <a:spcPct val="90000"/>
              </a:lnSpc>
            </a:pPr>
            <a:endParaRPr lang="en-US" altLang="en-US" dirty="0"/>
          </a:p>
          <a:p>
            <a:pPr lvl="1">
              <a:lnSpc>
                <a:spcPct val="90000"/>
              </a:lnSpc>
            </a:pPr>
            <a:endParaRPr lang="en-US" altLang="en-US" dirty="0"/>
          </a:p>
          <a:p>
            <a:pPr>
              <a:lnSpc>
                <a:spcPct val="90000"/>
              </a:lnSpc>
            </a:pPr>
            <a:endParaRPr lang="en-US" altLang="en-US" dirty="0"/>
          </a:p>
        </p:txBody>
      </p:sp>
    </p:spTree>
    <p:extLst>
      <p:ext uri="{BB962C8B-B14F-4D97-AF65-F5344CB8AC3E}">
        <p14:creationId xmlns:p14="http://schemas.microsoft.com/office/powerpoint/2010/main" val="3999182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9"/>
          <p:cNvSpPr>
            <a:spLocks noGrp="1"/>
          </p:cNvSpPr>
          <p:nvPr>
            <p:ph type="title"/>
          </p:nvPr>
        </p:nvSpPr>
        <p:spPr>
          <a:xfrm>
            <a:off x="330201" y="268816"/>
            <a:ext cx="10972800" cy="1024467"/>
          </a:xfrm>
        </p:spPr>
        <p:txBody>
          <a:bodyPr>
            <a:normAutofit/>
          </a:bodyPr>
          <a:lstStyle/>
          <a:p>
            <a:r>
              <a:rPr lang="fr-FR" altLang="en-US" sz="4000" dirty="0">
                <a:solidFill>
                  <a:srgbClr val="CD0000"/>
                </a:solidFill>
              </a:rPr>
              <a:t>Tip 21. </a:t>
            </a:r>
            <a:r>
              <a:rPr lang="fr-FR" altLang="en-US" sz="4000" dirty="0" err="1">
                <a:solidFill>
                  <a:srgbClr val="CD0000"/>
                </a:solidFill>
              </a:rPr>
              <a:t>Reduce</a:t>
            </a:r>
            <a:r>
              <a:rPr lang="fr-FR" altLang="en-US" sz="4000" dirty="0">
                <a:solidFill>
                  <a:srgbClr val="CD0000"/>
                </a:solidFill>
              </a:rPr>
              <a:t> the buffer pool contention</a:t>
            </a:r>
            <a:endParaRPr lang="en-US" altLang="en-US" sz="4000" dirty="0">
              <a:solidFill>
                <a:srgbClr val="CD0000"/>
              </a:solidFill>
            </a:endParaRPr>
          </a:p>
        </p:txBody>
      </p:sp>
      <p:sp>
        <p:nvSpPr>
          <p:cNvPr id="48131"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b="1" i="1"/>
              <a:t>innodb_buffer_pool_instances</a:t>
            </a:r>
            <a:r>
              <a:rPr lang="fr-FR" altLang="en-US"/>
              <a:t> &gt;= 8</a:t>
            </a:r>
            <a:endParaRPr lang="en-US" altLang="en-US"/>
          </a:p>
          <a:p>
            <a:pPr marL="690016" indent="-609585"/>
            <a:r>
              <a:rPr lang="fr-FR" altLang="en-US"/>
              <a:t>Reduce </a:t>
            </a:r>
            <a:r>
              <a:rPr lang="fr-FR" altLang="en-US" i="1"/>
              <a:t>rows_examined</a:t>
            </a:r>
            <a:r>
              <a:rPr lang="fr-FR" altLang="en-US"/>
              <a:t> / sec (see </a:t>
            </a:r>
            <a:r>
              <a:rPr lang="en-US" altLang="en-US"/>
              <a:t>Bug #68079)</a:t>
            </a:r>
            <a:endParaRPr lang="fr-FR" altLang="en-US"/>
          </a:p>
          <a:p>
            <a:pPr marL="690016" indent="-609585"/>
            <a:r>
              <a:rPr lang="fr-FR" altLang="en-US"/>
              <a:t>8 is the default value in 5.6 !</a:t>
            </a:r>
          </a:p>
          <a:p>
            <a:pPr marL="690016" indent="-609585"/>
            <a:r>
              <a:rPr lang="fr-FR" altLang="en-US"/>
              <a:t>In 5.5, but even better in 5.6 and 5.7</a:t>
            </a:r>
          </a:p>
          <a:p>
            <a:pPr marL="690016" indent="-609585"/>
            <a:r>
              <a:rPr lang="fr-FR" altLang="en-US" b="1" i="1"/>
              <a:t>innodb_spin_wait_delay</a:t>
            </a:r>
            <a:r>
              <a:rPr lang="fr-FR" altLang="en-US"/>
              <a:t> = 96 on high concurrency</a:t>
            </a:r>
          </a:p>
          <a:p>
            <a:pPr marL="690016" indent="-609585"/>
            <a:r>
              <a:rPr lang="fr-FR" altLang="en-US"/>
              <a:t>Use read only transactions </a:t>
            </a:r>
          </a:p>
          <a:p>
            <a:pPr marL="1227636" lvl="1" indent="-609585"/>
            <a:r>
              <a:rPr lang="fr-FR" altLang="en-US"/>
              <a:t>when possible</a:t>
            </a:r>
          </a:p>
          <a:p>
            <a:pPr marL="690016" indent="-609585"/>
            <a:endParaRPr lang="fr-FR" altLang="en-US"/>
          </a:p>
          <a:p>
            <a:pPr marL="690016" indent="-609585"/>
            <a:endParaRPr lang="fr-FR" altLang="en-US"/>
          </a:p>
        </p:txBody>
      </p:sp>
      <p:sp>
        <p:nvSpPr>
          <p:cNvPr id="4813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Key to </a:t>
            </a:r>
            <a:r>
              <a:rPr lang="fr-FR" altLang="en-US" dirty="0" err="1">
                <a:solidFill>
                  <a:srgbClr val="CD0000"/>
                </a:solidFill>
              </a:rPr>
              <a:t>achieve</a:t>
            </a:r>
            <a:r>
              <a:rPr lang="fr-FR" altLang="en-US" dirty="0">
                <a:solidFill>
                  <a:srgbClr val="CD0000"/>
                </a:solidFill>
              </a:rPr>
              <a:t> high QPS / TPS</a:t>
            </a:r>
            <a:endParaRPr lang="en-US" altLang="en-US" dirty="0">
              <a:solidFill>
                <a:srgbClr val="CD0000"/>
              </a:solidFill>
            </a:endParaRPr>
          </a:p>
        </p:txBody>
      </p:sp>
    </p:spTree>
    <p:extLst>
      <p:ext uri="{BB962C8B-B14F-4D97-AF65-F5344CB8AC3E}">
        <p14:creationId xmlns:p14="http://schemas.microsoft.com/office/powerpoint/2010/main" val="297176448"/>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9"/>
          <p:cNvSpPr>
            <a:spLocks noGrp="1"/>
          </p:cNvSpPr>
          <p:nvPr>
            <p:ph type="title"/>
          </p:nvPr>
        </p:nvSpPr>
        <p:spPr>
          <a:xfrm>
            <a:off x="573089" y="268816"/>
            <a:ext cx="10972800" cy="1024467"/>
          </a:xfrm>
        </p:spPr>
        <p:txBody>
          <a:bodyPr>
            <a:normAutofit/>
          </a:bodyPr>
          <a:lstStyle/>
          <a:p>
            <a:r>
              <a:rPr lang="fr-FR" altLang="en-US" sz="4000" dirty="0">
                <a:solidFill>
                  <a:srgbClr val="CD0000"/>
                </a:solidFill>
              </a:rPr>
              <a:t>Tip 22. Use large </a:t>
            </a:r>
            <a:r>
              <a:rPr lang="fr-FR" altLang="en-US" sz="4000" dirty="0" err="1">
                <a:solidFill>
                  <a:srgbClr val="CD0000"/>
                </a:solidFill>
              </a:rPr>
              <a:t>redo</a:t>
            </a:r>
            <a:r>
              <a:rPr lang="fr-FR" altLang="en-US" sz="4000" dirty="0">
                <a:solidFill>
                  <a:srgbClr val="CD0000"/>
                </a:solidFill>
              </a:rPr>
              <a:t> logs</a:t>
            </a:r>
            <a:endParaRPr lang="en-US" altLang="en-US" sz="4000" dirty="0">
              <a:solidFill>
                <a:srgbClr val="CD0000"/>
              </a:solidFill>
            </a:endParaRPr>
          </a:p>
        </p:txBody>
      </p:sp>
      <p:sp>
        <p:nvSpPr>
          <p:cNvPr id="50179" name="Content Placeholder 1"/>
          <p:cNvSpPr>
            <a:spLocks noGrp="1"/>
          </p:cNvSpPr>
          <p:nvPr>
            <p:ph sz="quarter" idx="12"/>
          </p:nvPr>
        </p:nvSpPr>
        <p:spPr>
          <a:xfrm>
            <a:off x="1064684" y="2004485"/>
            <a:ext cx="10972800" cy="2660649"/>
          </a:xfrm>
        </p:spPr>
        <p:txBody>
          <a:bodyPr/>
          <a:lstStyle/>
          <a:p>
            <a:pPr marL="690016" indent="-609585"/>
            <a:r>
              <a:rPr lang="fr-FR" altLang="en-US"/>
              <a:t>Redo logs defer the expensive changes to the data files</a:t>
            </a:r>
          </a:p>
          <a:p>
            <a:pPr marL="690016" indent="-609585"/>
            <a:r>
              <a:rPr lang="fr-FR" altLang="en-US"/>
              <a:t>Recovery time is no more an issue</a:t>
            </a:r>
          </a:p>
          <a:p>
            <a:pPr marL="690016" indent="-609585"/>
            <a:r>
              <a:rPr lang="fr-FR" altLang="en-US" b="1" i="1"/>
              <a:t>innodb_log_file_size</a:t>
            </a:r>
            <a:r>
              <a:rPr lang="fr-FR" altLang="en-US"/>
              <a:t> = 2047M before 5.6</a:t>
            </a:r>
          </a:p>
          <a:p>
            <a:pPr marL="690016" indent="-609585"/>
            <a:r>
              <a:rPr lang="fr-FR" altLang="en-US" b="1" i="1"/>
              <a:t>innodb_log_file_size</a:t>
            </a:r>
            <a:r>
              <a:rPr lang="fr-FR" altLang="en-US"/>
              <a:t> &gt;= 2047M from 5.6	</a:t>
            </a:r>
          </a:p>
          <a:p>
            <a:pPr marL="690016" indent="-609585"/>
            <a:r>
              <a:rPr lang="fr-FR" altLang="en-US"/>
              <a:t>Bigger is better for write QPS stability</a:t>
            </a:r>
          </a:p>
          <a:p>
            <a:pPr marL="690016" indent="-609585"/>
            <a:endParaRPr lang="fr-FR" altLang="en-US"/>
          </a:p>
        </p:txBody>
      </p:sp>
      <p:sp>
        <p:nvSpPr>
          <p:cNvPr id="5018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A key </a:t>
            </a:r>
            <a:r>
              <a:rPr lang="fr-FR" altLang="en-US" dirty="0" err="1">
                <a:solidFill>
                  <a:srgbClr val="CD0000"/>
                </a:solidFill>
              </a:rPr>
              <a:t>parameter</a:t>
            </a:r>
            <a:r>
              <a:rPr lang="fr-FR" altLang="en-US" dirty="0">
                <a:solidFill>
                  <a:srgbClr val="CD0000"/>
                </a:solidFill>
              </a:rPr>
              <a:t> for </a:t>
            </a:r>
            <a:r>
              <a:rPr lang="fr-FR" altLang="en-US" dirty="0" err="1">
                <a:solidFill>
                  <a:srgbClr val="CD0000"/>
                </a:solidFill>
              </a:rPr>
              <a:t>write</a:t>
            </a:r>
            <a:r>
              <a:rPr lang="fr-FR" altLang="en-US" dirty="0">
                <a:solidFill>
                  <a:srgbClr val="CD0000"/>
                </a:solidFill>
              </a:rPr>
              <a:t> performance</a:t>
            </a:r>
            <a:endParaRPr lang="en-US" altLang="en-US" dirty="0">
              <a:solidFill>
                <a:srgbClr val="CD0000"/>
              </a:solidFill>
            </a:endParaRPr>
          </a:p>
        </p:txBody>
      </p:sp>
    </p:spTree>
    <p:extLst>
      <p:ext uri="{BB962C8B-B14F-4D97-AF65-F5344CB8AC3E}">
        <p14:creationId xmlns:p14="http://schemas.microsoft.com/office/powerpoint/2010/main" val="524102562"/>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9"/>
          <p:cNvSpPr>
            <a:spLocks noGrp="1"/>
          </p:cNvSpPr>
          <p:nvPr>
            <p:ph type="title"/>
          </p:nvPr>
        </p:nvSpPr>
        <p:spPr>
          <a:xfrm>
            <a:off x="601663" y="268816"/>
            <a:ext cx="10972800" cy="1024467"/>
          </a:xfrm>
        </p:spPr>
        <p:txBody>
          <a:bodyPr>
            <a:normAutofit fontScale="90000"/>
          </a:bodyPr>
          <a:lstStyle/>
          <a:p>
            <a:r>
              <a:rPr lang="fr-FR" altLang="en-US" dirty="0">
                <a:solidFill>
                  <a:srgbClr val="CD0000"/>
                </a:solidFill>
              </a:rPr>
              <a:t>Tip 23. </a:t>
            </a:r>
            <a:r>
              <a:rPr lang="en-US" altLang="en-US" dirty="0">
                <a:solidFill>
                  <a:srgbClr val="CD0000"/>
                </a:solidFill>
              </a:rPr>
              <a:t>Adjust the IO capacity</a:t>
            </a:r>
            <a:br>
              <a:rPr lang="en-US" altLang="en-US" dirty="0"/>
            </a:br>
            <a:endParaRPr lang="en-US" altLang="en-US" dirty="0"/>
          </a:p>
        </p:txBody>
      </p:sp>
      <p:sp>
        <p:nvSpPr>
          <p:cNvPr id="52227" name="Content Placeholder 1"/>
          <p:cNvSpPr>
            <a:spLocks noGrp="1"/>
          </p:cNvSpPr>
          <p:nvPr>
            <p:ph sz="quarter" idx="12"/>
          </p:nvPr>
        </p:nvSpPr>
        <p:spPr>
          <a:xfrm>
            <a:off x="1064684" y="2004485"/>
            <a:ext cx="10972800" cy="2660649"/>
          </a:xfrm>
        </p:spPr>
        <p:txBody>
          <a:bodyPr>
            <a:normAutofit fontScale="62500" lnSpcReduction="20000"/>
          </a:bodyPr>
          <a:lstStyle/>
          <a:p>
            <a:pPr marL="690016" indent="-609585"/>
            <a:r>
              <a:rPr lang="fr-FR" altLang="en-US"/>
              <a:t>IO OPS the disk(s) can do</a:t>
            </a:r>
            <a:endParaRPr lang="fr-FR" altLang="en-US" b="1" i="1"/>
          </a:p>
          <a:p>
            <a:pPr marL="690016" indent="-609585"/>
            <a:r>
              <a:rPr lang="fr-FR" altLang="en-US"/>
              <a:t>Higher for SSD</a:t>
            </a:r>
            <a:endParaRPr lang="fr-FR" altLang="en-US" b="1" i="1"/>
          </a:p>
          <a:p>
            <a:pPr marL="690016" indent="-609585"/>
            <a:r>
              <a:rPr lang="fr-FR" altLang="en-US"/>
              <a:t>Increase if several disks for InnoDB IO</a:t>
            </a:r>
          </a:p>
          <a:p>
            <a:pPr marL="690016" indent="-609585"/>
            <a:r>
              <a:rPr lang="fr-FR" altLang="en-US"/>
              <a:t>In 5.6, </a:t>
            </a:r>
            <a:r>
              <a:rPr lang="en-US" altLang="en-US" b="1" i="1"/>
              <a:t>innodb_lru_scan_depth </a:t>
            </a:r>
            <a:r>
              <a:rPr lang="en-US" altLang="en-US"/>
              <a:t>is per buffer pool instance</a:t>
            </a:r>
          </a:p>
          <a:p>
            <a:pPr marL="690016" indent="-609585">
              <a:buNone/>
            </a:pPr>
            <a:r>
              <a:rPr lang="fr-FR" altLang="en-US"/>
              <a:t>	so </a:t>
            </a:r>
            <a:r>
              <a:rPr lang="fr-FR" altLang="en-US" b="1" i="1"/>
              <a:t>innodb_lru_scan_depth = </a:t>
            </a:r>
          </a:p>
          <a:p>
            <a:pPr marL="690016" indent="-609585">
              <a:buNone/>
            </a:pPr>
            <a:r>
              <a:rPr lang="fr-FR" altLang="en-US" b="1" i="1"/>
              <a:t>	innodb_io_capacity / innodb_buffer_pool_instances</a:t>
            </a:r>
          </a:p>
          <a:p>
            <a:pPr marL="690016" indent="-609585"/>
            <a:r>
              <a:rPr lang="fr-FR" altLang="en-US"/>
              <a:t>Default</a:t>
            </a:r>
            <a:r>
              <a:rPr lang="fr-FR" altLang="en-US" b="1" i="1"/>
              <a:t>   innodb_io_capacity_max  =  </a:t>
            </a:r>
          </a:p>
          <a:p>
            <a:pPr marL="1227636" lvl="1" indent="-609585">
              <a:buNone/>
            </a:pPr>
            <a:r>
              <a:rPr lang="fr-FR" altLang="en-US" b="1" i="1"/>
              <a:t>																min(2000, 2 * innodb_io_capacity)</a:t>
            </a:r>
          </a:p>
          <a:p>
            <a:pPr marL="690016" indent="-609585"/>
            <a:endParaRPr lang="fr-FR" altLang="en-US" b="1" i="1"/>
          </a:p>
        </p:txBody>
      </p:sp>
      <p:sp>
        <p:nvSpPr>
          <p:cNvPr id="52228" name="Text Placeholder 4"/>
          <p:cNvSpPr>
            <a:spLocks noGrp="1"/>
          </p:cNvSpPr>
          <p:nvPr>
            <p:ph type="body" sz="quarter" idx="13"/>
          </p:nvPr>
        </p:nvSpPr>
        <p:spPr>
          <a:xfrm>
            <a:off x="812800" y="1394884"/>
            <a:ext cx="10972800" cy="406400"/>
          </a:xfrm>
        </p:spPr>
        <p:txBody>
          <a:bodyPr/>
          <a:lstStyle/>
          <a:p>
            <a:pPr>
              <a:spcAft>
                <a:spcPct val="0"/>
              </a:spcAft>
            </a:pPr>
            <a:r>
              <a:rPr lang="fr-FR" altLang="en-US" b="1" i="1" dirty="0" err="1">
                <a:solidFill>
                  <a:srgbClr val="CD0000"/>
                </a:solidFill>
              </a:rPr>
              <a:t>innodb_io_capacity</a:t>
            </a:r>
            <a:r>
              <a:rPr lang="fr-FR" altLang="en-US" dirty="0">
                <a:solidFill>
                  <a:srgbClr val="CD0000"/>
                </a:solidFill>
              </a:rPr>
              <a:t> </a:t>
            </a:r>
            <a:r>
              <a:rPr lang="fr-FR" altLang="en-US" dirty="0" err="1">
                <a:solidFill>
                  <a:srgbClr val="CD0000"/>
                </a:solidFill>
              </a:rPr>
              <a:t>should</a:t>
            </a:r>
            <a:r>
              <a:rPr lang="fr-FR" altLang="en-US" dirty="0">
                <a:solidFill>
                  <a:srgbClr val="CD0000"/>
                </a:solidFill>
              </a:rPr>
              <a:t> </a:t>
            </a:r>
            <a:r>
              <a:rPr lang="fr-FR" altLang="en-US" dirty="0" err="1">
                <a:solidFill>
                  <a:srgbClr val="CD0000"/>
                </a:solidFill>
              </a:rPr>
              <a:t>reflect</a:t>
            </a:r>
            <a:r>
              <a:rPr lang="fr-FR" altLang="en-US" dirty="0">
                <a:solidFill>
                  <a:srgbClr val="CD0000"/>
                </a:solidFill>
              </a:rPr>
              <a:t> </a:t>
            </a:r>
            <a:r>
              <a:rPr lang="fr-FR" altLang="en-US" dirty="0" err="1">
                <a:solidFill>
                  <a:srgbClr val="CD0000"/>
                </a:solidFill>
              </a:rPr>
              <a:t>device</a:t>
            </a:r>
            <a:r>
              <a:rPr lang="fr-FR" altLang="en-US" dirty="0">
                <a:solidFill>
                  <a:srgbClr val="CD0000"/>
                </a:solidFill>
              </a:rPr>
              <a:t> </a:t>
            </a:r>
            <a:r>
              <a:rPr lang="fr-FR" altLang="en-US" dirty="0" err="1">
                <a:solidFill>
                  <a:srgbClr val="CD0000"/>
                </a:solidFill>
              </a:rPr>
              <a:t>capacity</a:t>
            </a:r>
            <a:endParaRPr lang="fr-FR" altLang="en-US" dirty="0">
              <a:solidFill>
                <a:srgbClr val="CD0000"/>
              </a:solidFill>
            </a:endParaRPr>
          </a:p>
          <a:p>
            <a:pPr>
              <a:spcAft>
                <a:spcPct val="0"/>
              </a:spcAft>
            </a:pPr>
            <a:endParaRPr lang="en-US" altLang="en-US" dirty="0"/>
          </a:p>
        </p:txBody>
      </p:sp>
    </p:spTree>
    <p:extLst>
      <p:ext uri="{BB962C8B-B14F-4D97-AF65-F5344CB8AC3E}">
        <p14:creationId xmlns:p14="http://schemas.microsoft.com/office/powerpoint/2010/main" val="1977687337"/>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9"/>
          <p:cNvSpPr>
            <a:spLocks noGrp="1"/>
          </p:cNvSpPr>
          <p:nvPr>
            <p:ph type="title"/>
          </p:nvPr>
        </p:nvSpPr>
        <p:spPr>
          <a:xfrm>
            <a:off x="530226" y="366184"/>
            <a:ext cx="10972800" cy="1024467"/>
          </a:xfrm>
        </p:spPr>
        <p:txBody>
          <a:bodyPr>
            <a:normAutofit fontScale="90000"/>
          </a:bodyPr>
          <a:lstStyle/>
          <a:p>
            <a:r>
              <a:rPr lang="fr-FR" altLang="en-US" dirty="0">
                <a:solidFill>
                  <a:srgbClr val="CD0000"/>
                </a:solidFill>
              </a:rPr>
              <a:t>Tip 24. Configure the </a:t>
            </a:r>
            <a:r>
              <a:rPr lang="fr-FR" altLang="en-US" dirty="0" err="1">
                <a:solidFill>
                  <a:srgbClr val="CD0000"/>
                </a:solidFill>
              </a:rPr>
              <a:t>InnoDB</a:t>
            </a:r>
            <a:r>
              <a:rPr lang="fr-FR" altLang="en-US" dirty="0">
                <a:solidFill>
                  <a:srgbClr val="CD0000"/>
                </a:solidFill>
              </a:rPr>
              <a:t> </a:t>
            </a:r>
            <a:r>
              <a:rPr lang="fr-FR" altLang="en-US" dirty="0" err="1">
                <a:solidFill>
                  <a:srgbClr val="CD0000"/>
                </a:solidFill>
              </a:rPr>
              <a:t>flushing</a:t>
            </a:r>
            <a:br>
              <a:rPr lang="en-US" altLang="en-US" dirty="0"/>
            </a:br>
            <a:endParaRPr lang="en-US" altLang="en-US" dirty="0"/>
          </a:p>
        </p:txBody>
      </p:sp>
      <p:sp>
        <p:nvSpPr>
          <p:cNvPr id="53251"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a:t>Redo logs </a:t>
            </a:r>
            <a:r>
              <a:rPr lang="fr-FR" altLang="en-US" i="1"/>
              <a:t>:</a:t>
            </a:r>
          </a:p>
          <a:p>
            <a:pPr marL="1227636" lvl="1" indent="-609585"/>
            <a:r>
              <a:rPr lang="fr-FR" altLang="en-US" b="1" i="1"/>
              <a:t>innodb_flush_log_at_trx_commit </a:t>
            </a:r>
            <a:r>
              <a:rPr lang="fr-FR" altLang="en-US"/>
              <a:t> = 1 // best durability</a:t>
            </a:r>
          </a:p>
          <a:p>
            <a:pPr marL="1227636" lvl="1" indent="-609585"/>
            <a:r>
              <a:rPr lang="fr-FR" altLang="en-US" b="1" i="1"/>
              <a:t>innodb_flush_log_at_trx_commit </a:t>
            </a:r>
            <a:r>
              <a:rPr lang="fr-FR" altLang="en-US"/>
              <a:t> = 2 // better performance</a:t>
            </a:r>
          </a:p>
          <a:p>
            <a:pPr marL="1227636" lvl="1" indent="-609585"/>
            <a:r>
              <a:rPr lang="fr-FR" altLang="en-US" b="1" i="1"/>
              <a:t>innodb_flush_log_at_trx_commit </a:t>
            </a:r>
            <a:r>
              <a:rPr lang="fr-FR" altLang="en-US"/>
              <a:t> = 0 // best performance</a:t>
            </a:r>
          </a:p>
          <a:p>
            <a:pPr marL="690016" indent="-609585"/>
            <a:r>
              <a:rPr lang="fr-FR" altLang="en-US"/>
              <a:t>Data files only :</a:t>
            </a:r>
          </a:p>
          <a:p>
            <a:pPr marL="1227636" lvl="1" indent="-609585"/>
            <a:r>
              <a:rPr lang="fr-FR" altLang="en-US" b="1" i="1"/>
              <a:t>innodb_flush_method </a:t>
            </a:r>
            <a:r>
              <a:rPr lang="fr-FR" altLang="en-US"/>
              <a:t>= O_DIRECT // Linux, skips the FS cache</a:t>
            </a:r>
          </a:p>
          <a:p>
            <a:pPr marL="1227636" lvl="1" indent="-609585"/>
            <a:endParaRPr lang="fr-FR" altLang="en-US"/>
          </a:p>
          <a:p>
            <a:pPr marL="690016" indent="-609585"/>
            <a:r>
              <a:rPr lang="en-US" altLang="en-US"/>
              <a:t>Increase</a:t>
            </a:r>
            <a:r>
              <a:rPr lang="en-US" altLang="en-US" b="1" i="1"/>
              <a:t> innodb_adaptive_flushing_lwm </a:t>
            </a:r>
            <a:r>
              <a:rPr lang="en-US" altLang="en-US"/>
              <a:t>(fast disk)</a:t>
            </a:r>
            <a:endParaRPr lang="fr-FR" altLang="en-US"/>
          </a:p>
          <a:p>
            <a:pPr marL="690016" indent="-609585"/>
            <a:endParaRPr lang="fr-FR" altLang="en-US"/>
          </a:p>
        </p:txBody>
      </p:sp>
      <p:sp>
        <p:nvSpPr>
          <p:cNvPr id="5325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Durability</a:t>
            </a:r>
            <a:r>
              <a:rPr lang="fr-FR" altLang="en-US" dirty="0">
                <a:solidFill>
                  <a:srgbClr val="CD0000"/>
                </a:solidFill>
              </a:rPr>
              <a:t> settings</a:t>
            </a:r>
            <a:endParaRPr lang="en-US" altLang="en-US" dirty="0">
              <a:solidFill>
                <a:srgbClr val="CD0000"/>
              </a:solidFill>
            </a:endParaRPr>
          </a:p>
        </p:txBody>
      </p:sp>
    </p:spTree>
    <p:extLst>
      <p:ext uri="{BB962C8B-B14F-4D97-AF65-F5344CB8AC3E}">
        <p14:creationId xmlns:p14="http://schemas.microsoft.com/office/powerpoint/2010/main" val="331105475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9"/>
          <p:cNvSpPr>
            <a:spLocks noGrp="1"/>
          </p:cNvSpPr>
          <p:nvPr>
            <p:ph type="title"/>
          </p:nvPr>
        </p:nvSpPr>
        <p:spPr>
          <a:xfrm>
            <a:off x="401638" y="366184"/>
            <a:ext cx="10972800" cy="1024467"/>
          </a:xfrm>
        </p:spPr>
        <p:txBody>
          <a:bodyPr>
            <a:normAutofit fontScale="90000"/>
          </a:bodyPr>
          <a:lstStyle/>
          <a:p>
            <a:r>
              <a:rPr lang="fr-FR" altLang="en-US" dirty="0">
                <a:solidFill>
                  <a:srgbClr val="CD0000"/>
                </a:solidFill>
              </a:rPr>
              <a:t>Tip 25. </a:t>
            </a:r>
            <a:r>
              <a:rPr lang="fr-FR" altLang="en-US" dirty="0" err="1">
                <a:solidFill>
                  <a:srgbClr val="CD0000"/>
                </a:solidFill>
              </a:rPr>
              <a:t>Enable</a:t>
            </a:r>
            <a:r>
              <a:rPr lang="fr-FR" altLang="en-US" dirty="0">
                <a:solidFill>
                  <a:srgbClr val="CD0000"/>
                </a:solidFill>
              </a:rPr>
              <a:t> </a:t>
            </a:r>
            <a:r>
              <a:rPr lang="fr-FR" altLang="en-US" dirty="0" err="1">
                <a:solidFill>
                  <a:srgbClr val="CD0000"/>
                </a:solidFill>
              </a:rPr>
              <a:t>innodb_file_per_table</a:t>
            </a:r>
            <a:br>
              <a:rPr lang="en-US" altLang="en-US" dirty="0"/>
            </a:br>
            <a:endParaRPr lang="en-US" altLang="en-US" dirty="0"/>
          </a:p>
        </p:txBody>
      </p:sp>
      <p:sp>
        <p:nvSpPr>
          <p:cNvPr id="54275" name="Content Placeholder 1"/>
          <p:cNvSpPr>
            <a:spLocks noGrp="1"/>
          </p:cNvSpPr>
          <p:nvPr>
            <p:ph sz="quarter" idx="12"/>
          </p:nvPr>
        </p:nvSpPr>
        <p:spPr>
          <a:xfrm>
            <a:off x="1064684" y="2004485"/>
            <a:ext cx="10972800" cy="2660649"/>
          </a:xfrm>
        </p:spPr>
        <p:txBody>
          <a:bodyPr>
            <a:normAutofit fontScale="77500" lnSpcReduction="20000"/>
          </a:bodyPr>
          <a:lstStyle/>
          <a:p>
            <a:pPr marL="690016" indent="-609585"/>
            <a:r>
              <a:rPr lang="fr-FR" altLang="en-US" dirty="0" err="1"/>
              <a:t>Increased</a:t>
            </a:r>
            <a:r>
              <a:rPr lang="fr-FR" altLang="en-US" dirty="0"/>
              <a:t> </a:t>
            </a:r>
            <a:r>
              <a:rPr lang="fr-FR" altLang="en-US" dirty="0" err="1"/>
              <a:t>manageability</a:t>
            </a:r>
            <a:endParaRPr lang="fr-FR" altLang="en-US" dirty="0"/>
          </a:p>
          <a:p>
            <a:pPr marL="690016" indent="-609585"/>
            <a:r>
              <a:rPr lang="fr-FR" altLang="en-US" dirty="0" err="1"/>
              <a:t>Truncate</a:t>
            </a:r>
            <a:r>
              <a:rPr lang="fr-FR" altLang="en-US" dirty="0"/>
              <a:t> </a:t>
            </a:r>
            <a:r>
              <a:rPr lang="fr-FR" altLang="en-US" dirty="0" err="1"/>
              <a:t>reclaims</a:t>
            </a:r>
            <a:r>
              <a:rPr lang="fr-FR" altLang="en-US" dirty="0"/>
              <a:t> </a:t>
            </a:r>
            <a:r>
              <a:rPr lang="fr-FR" altLang="en-US" dirty="0" err="1"/>
              <a:t>disk</a:t>
            </a:r>
            <a:r>
              <a:rPr lang="fr-FR" altLang="en-US" dirty="0"/>
              <a:t> </a:t>
            </a:r>
            <a:r>
              <a:rPr lang="fr-FR" altLang="en-US" dirty="0" err="1"/>
              <a:t>space</a:t>
            </a:r>
            <a:endParaRPr lang="fr-FR" altLang="en-US" dirty="0"/>
          </a:p>
          <a:p>
            <a:pPr marL="690016" indent="-609585"/>
            <a:r>
              <a:rPr lang="fr-FR" altLang="en-US" dirty="0" err="1"/>
              <a:t>Better</a:t>
            </a:r>
            <a:r>
              <a:rPr lang="fr-FR" altLang="en-US" dirty="0"/>
              <a:t> </a:t>
            </a:r>
            <a:r>
              <a:rPr lang="fr-FR" altLang="en-US" dirty="0" err="1"/>
              <a:t>with</a:t>
            </a:r>
            <a:r>
              <a:rPr lang="fr-FR" altLang="en-US" dirty="0"/>
              <a:t>  </a:t>
            </a:r>
            <a:r>
              <a:rPr lang="fr-FR" altLang="en-US" i="1" dirty="0" err="1"/>
              <a:t>innodb_flush_method</a:t>
            </a:r>
            <a:r>
              <a:rPr lang="fr-FR" altLang="en-US" dirty="0"/>
              <a:t> = O_DIRECT</a:t>
            </a:r>
          </a:p>
          <a:p>
            <a:pPr marL="690016" indent="-609585"/>
            <a:r>
              <a:rPr lang="fr-FR" altLang="en-US" dirty="0" err="1"/>
              <a:t>Easier</a:t>
            </a:r>
            <a:r>
              <a:rPr lang="fr-FR" altLang="en-US" dirty="0"/>
              <a:t> to </a:t>
            </a:r>
            <a:r>
              <a:rPr lang="fr-FR" altLang="en-US" dirty="0" err="1"/>
              <a:t>optimize</a:t>
            </a:r>
            <a:endParaRPr lang="fr-FR" altLang="en-US" dirty="0"/>
          </a:p>
          <a:p>
            <a:pPr marL="690016" indent="-609585"/>
            <a:r>
              <a:rPr lang="fr-FR" altLang="en-US" dirty="0"/>
              <a:t>But … </a:t>
            </a:r>
          </a:p>
          <a:p>
            <a:pPr marL="1227636" lvl="1" indent="-609585"/>
            <a:r>
              <a:rPr lang="fr-FR" altLang="en-US" dirty="0"/>
              <a:t>not </a:t>
            </a:r>
            <a:r>
              <a:rPr lang="fr-FR" altLang="en-US" dirty="0" err="1"/>
              <a:t>so</a:t>
            </a:r>
            <a:r>
              <a:rPr lang="fr-FR" altLang="en-US" dirty="0"/>
              <a:t> good </a:t>
            </a:r>
            <a:r>
              <a:rPr lang="fr-FR" altLang="en-US" dirty="0" err="1"/>
              <a:t>with</a:t>
            </a:r>
            <a:r>
              <a:rPr lang="fr-FR" altLang="en-US" dirty="0"/>
              <a:t> </a:t>
            </a:r>
            <a:r>
              <a:rPr lang="fr-FR" altLang="en-US" dirty="0" err="1"/>
              <a:t>many</a:t>
            </a:r>
            <a:r>
              <a:rPr lang="fr-FR" altLang="en-US" dirty="0"/>
              <a:t> </a:t>
            </a:r>
            <a:r>
              <a:rPr lang="fr-FR" altLang="en-US" dirty="0" err="1"/>
              <a:t>small</a:t>
            </a:r>
            <a:r>
              <a:rPr lang="fr-FR" altLang="en-US" dirty="0"/>
              <a:t> tables</a:t>
            </a:r>
          </a:p>
          <a:p>
            <a:pPr marL="1227636" lvl="1" indent="-609585"/>
            <a:r>
              <a:rPr lang="fr-FR" altLang="en-US" dirty="0"/>
              <a:t>more file </a:t>
            </a:r>
            <a:r>
              <a:rPr lang="fr-FR" altLang="en-US" dirty="0" err="1"/>
              <a:t>handles</a:t>
            </a:r>
            <a:r>
              <a:rPr lang="fr-FR" altLang="en-US" dirty="0"/>
              <a:t> (</a:t>
            </a:r>
            <a:r>
              <a:rPr lang="fr-FR" altLang="en-US" dirty="0" err="1"/>
              <a:t>see</a:t>
            </a:r>
            <a:r>
              <a:rPr lang="fr-FR" altLang="en-US" dirty="0"/>
              <a:t> OS </a:t>
            </a:r>
            <a:r>
              <a:rPr lang="fr-FR" altLang="en-US" dirty="0" err="1"/>
              <a:t>limits</a:t>
            </a:r>
            <a:r>
              <a:rPr lang="fr-FR" altLang="en-US" dirty="0"/>
              <a:t>)</a:t>
            </a:r>
          </a:p>
          <a:p>
            <a:pPr marL="1227636" lvl="1" indent="-609585"/>
            <a:r>
              <a:rPr lang="fr-FR" altLang="en-US" dirty="0"/>
              <a:t>more </a:t>
            </a:r>
            <a:r>
              <a:rPr lang="fr-FR" altLang="en-US" dirty="0" err="1"/>
              <a:t>fsyncs</a:t>
            </a:r>
            <a:endParaRPr lang="fr-FR" altLang="en-US" dirty="0"/>
          </a:p>
          <a:p>
            <a:pPr marL="690016" indent="-609585">
              <a:buNone/>
            </a:pPr>
            <a:endParaRPr lang="fr-FR" altLang="en-US" dirty="0"/>
          </a:p>
          <a:p>
            <a:pPr marL="690016" indent="-609585"/>
            <a:endParaRPr lang="fr-FR" altLang="en-US" dirty="0"/>
          </a:p>
          <a:p>
            <a:pPr marL="690016" indent="-609585"/>
            <a:endParaRPr lang="fr-FR" altLang="en-US" dirty="0"/>
          </a:p>
        </p:txBody>
      </p:sp>
      <p:sp>
        <p:nvSpPr>
          <p:cNvPr id="5427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innodb_file_per_table</a:t>
            </a:r>
            <a:r>
              <a:rPr lang="fr-FR" altLang="en-US" dirty="0">
                <a:solidFill>
                  <a:srgbClr val="CD0000"/>
                </a:solidFill>
              </a:rPr>
              <a:t> = ON </a:t>
            </a:r>
            <a:r>
              <a:rPr lang="fr-FR" altLang="en-US" dirty="0" err="1">
                <a:solidFill>
                  <a:srgbClr val="CD0000"/>
                </a:solidFill>
              </a:rPr>
              <a:t>is</a:t>
            </a:r>
            <a:r>
              <a:rPr lang="fr-FR" altLang="en-US" dirty="0">
                <a:solidFill>
                  <a:srgbClr val="CD0000"/>
                </a:solidFill>
              </a:rPr>
              <a:t> the default in 5.6</a:t>
            </a:r>
            <a:endParaRPr lang="en-US" altLang="en-US" dirty="0">
              <a:solidFill>
                <a:srgbClr val="CD0000"/>
              </a:solidFill>
            </a:endParaRPr>
          </a:p>
        </p:txBody>
      </p:sp>
    </p:spTree>
    <p:extLst>
      <p:ext uri="{BB962C8B-B14F-4D97-AF65-F5344CB8AC3E}">
        <p14:creationId xmlns:p14="http://schemas.microsoft.com/office/powerpoint/2010/main" val="1657321932"/>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9"/>
          <p:cNvSpPr>
            <a:spLocks noGrp="1"/>
          </p:cNvSpPr>
          <p:nvPr>
            <p:ph type="title"/>
          </p:nvPr>
        </p:nvSpPr>
        <p:spPr>
          <a:xfrm>
            <a:off x="444501" y="366184"/>
            <a:ext cx="10972800" cy="1024467"/>
          </a:xfrm>
        </p:spPr>
        <p:txBody>
          <a:bodyPr>
            <a:normAutofit fontScale="90000"/>
          </a:bodyPr>
          <a:lstStyle/>
          <a:p>
            <a:r>
              <a:rPr lang="fr-FR" altLang="en-US" dirty="0">
                <a:solidFill>
                  <a:srgbClr val="CD0000"/>
                </a:solidFill>
              </a:rPr>
              <a:t>Tip 26. </a:t>
            </a:r>
            <a:r>
              <a:rPr lang="en-US" altLang="en-US" dirty="0">
                <a:solidFill>
                  <a:srgbClr val="CD0000"/>
                </a:solidFill>
              </a:rPr>
              <a:t>Configure the thread concurrency</a:t>
            </a:r>
            <a:br>
              <a:rPr lang="en-US" altLang="en-US" dirty="0"/>
            </a:br>
            <a:endParaRPr lang="en-US" altLang="en-US" dirty="0"/>
          </a:p>
        </p:txBody>
      </p:sp>
      <p:sp>
        <p:nvSpPr>
          <p:cNvPr id="55299"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a:t>No thread pool :</a:t>
            </a:r>
          </a:p>
          <a:p>
            <a:pPr marL="1227636" lvl="1" indent="-609585"/>
            <a:r>
              <a:rPr lang="fr-FR" altLang="en-US" b="1" i="1"/>
              <a:t>innodb_thread_concurrency</a:t>
            </a:r>
            <a:r>
              <a:rPr lang="fr-FR" altLang="en-US"/>
              <a:t> = 16 - 32 in 5.5</a:t>
            </a:r>
          </a:p>
          <a:p>
            <a:pPr marL="1227636" lvl="1" indent="-609585"/>
            <a:r>
              <a:rPr lang="fr-FR" altLang="en-US" b="1" i="1"/>
              <a:t>innodb_thread_concurrency</a:t>
            </a:r>
            <a:r>
              <a:rPr lang="fr-FR" altLang="en-US"/>
              <a:t> = 36 in 5.6</a:t>
            </a:r>
          </a:p>
          <a:p>
            <a:pPr marL="1227636" lvl="1" indent="-609585"/>
            <a:r>
              <a:rPr lang="fr-FR" altLang="en-US"/>
              <a:t>align to HW threads if less than 32 cores</a:t>
            </a:r>
          </a:p>
          <a:p>
            <a:pPr marL="690016" indent="-609585"/>
            <a:r>
              <a:rPr lang="fr-FR" altLang="en-US"/>
              <a:t>Thread pool : </a:t>
            </a:r>
          </a:p>
          <a:p>
            <a:pPr marL="1227636" lvl="1" indent="-609585"/>
            <a:r>
              <a:rPr lang="fr-FR" altLang="en-US" b="1" i="1"/>
              <a:t>innodb_thread_concurrency</a:t>
            </a:r>
            <a:r>
              <a:rPr lang="fr-FR" altLang="en-US"/>
              <a:t> = 0 is fine</a:t>
            </a:r>
          </a:p>
          <a:p>
            <a:pPr marL="1227636" lvl="1" indent="-609585"/>
            <a:endParaRPr lang="fr-FR" altLang="en-US"/>
          </a:p>
          <a:p>
            <a:pPr marL="690016" indent="-609585"/>
            <a:r>
              <a:rPr lang="fr-FR" altLang="en-US" b="1" i="1"/>
              <a:t>innodb_max_concurrency_tickets</a:t>
            </a:r>
            <a:r>
              <a:rPr lang="fr-FR" altLang="en-US"/>
              <a:t>  : higher for OLAP, lower for OLTP</a:t>
            </a:r>
          </a:p>
        </p:txBody>
      </p:sp>
      <p:sp>
        <p:nvSpPr>
          <p:cNvPr id="5530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innodb_thread_concurrency</a:t>
            </a:r>
            <a:r>
              <a:rPr lang="fr-FR" altLang="en-US" dirty="0">
                <a:solidFill>
                  <a:srgbClr val="CD0000"/>
                </a:solidFill>
              </a:rPr>
              <a:t> / </a:t>
            </a:r>
            <a:r>
              <a:rPr lang="fr-FR" altLang="en-US" dirty="0" err="1">
                <a:solidFill>
                  <a:srgbClr val="CD0000"/>
                </a:solidFill>
              </a:rPr>
              <a:t>innodb_max_concurrency_tickets</a:t>
            </a:r>
            <a:endParaRPr lang="en-US" altLang="en-US" dirty="0">
              <a:solidFill>
                <a:srgbClr val="CD0000"/>
              </a:solidFill>
            </a:endParaRPr>
          </a:p>
        </p:txBody>
      </p:sp>
    </p:spTree>
    <p:extLst>
      <p:ext uri="{BB962C8B-B14F-4D97-AF65-F5344CB8AC3E}">
        <p14:creationId xmlns:p14="http://schemas.microsoft.com/office/powerpoint/2010/main" val="2015213663"/>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9"/>
          <p:cNvSpPr>
            <a:spLocks noGrp="1"/>
          </p:cNvSpPr>
          <p:nvPr>
            <p:ph type="title"/>
          </p:nvPr>
        </p:nvSpPr>
        <p:spPr>
          <a:xfrm>
            <a:off x="530226" y="268816"/>
            <a:ext cx="10972800" cy="1024467"/>
          </a:xfrm>
        </p:spPr>
        <p:txBody>
          <a:bodyPr>
            <a:normAutofit/>
          </a:bodyPr>
          <a:lstStyle/>
          <a:p>
            <a:r>
              <a:rPr lang="fr-FR" altLang="en-US" sz="4000" dirty="0">
                <a:solidFill>
                  <a:srgbClr val="CD0000"/>
                </a:solidFill>
              </a:rPr>
              <a:t>Tip 27. </a:t>
            </a:r>
            <a:r>
              <a:rPr lang="fr-FR" altLang="en-US" sz="4000" dirty="0" err="1">
                <a:solidFill>
                  <a:srgbClr val="CD0000"/>
                </a:solidFill>
              </a:rPr>
              <a:t>Reduce</a:t>
            </a:r>
            <a:r>
              <a:rPr lang="fr-FR" altLang="en-US" sz="4000" dirty="0">
                <a:solidFill>
                  <a:srgbClr val="CD0000"/>
                </a:solidFill>
              </a:rPr>
              <a:t> the transaction isolation</a:t>
            </a:r>
            <a:endParaRPr lang="en-US" altLang="en-US" sz="4000" dirty="0">
              <a:solidFill>
                <a:srgbClr val="CD0000"/>
              </a:solidFill>
            </a:endParaRPr>
          </a:p>
        </p:txBody>
      </p:sp>
      <p:sp>
        <p:nvSpPr>
          <p:cNvPr id="56323" name="Content Placeholder 1"/>
          <p:cNvSpPr>
            <a:spLocks noGrp="1"/>
          </p:cNvSpPr>
          <p:nvPr>
            <p:ph sz="quarter" idx="12"/>
          </p:nvPr>
        </p:nvSpPr>
        <p:spPr>
          <a:xfrm>
            <a:off x="1064684" y="2004485"/>
            <a:ext cx="10972800" cy="2660649"/>
          </a:xfrm>
        </p:spPr>
        <p:txBody>
          <a:bodyPr/>
          <a:lstStyle/>
          <a:p>
            <a:pPr marL="690016" indent="-609585"/>
            <a:r>
              <a:rPr lang="fr-FR" altLang="en-US"/>
              <a:t>Application dependent</a:t>
            </a:r>
          </a:p>
          <a:p>
            <a:pPr marL="690016" indent="-609585"/>
            <a:r>
              <a:rPr lang="fr-FR" altLang="en-US"/>
              <a:t>Read committed </a:t>
            </a:r>
          </a:p>
          <a:p>
            <a:pPr marL="1227636" lvl="1" indent="-609585"/>
            <a:r>
              <a:rPr lang="fr-FR" altLang="en-US"/>
              <a:t>it implies </a:t>
            </a:r>
            <a:r>
              <a:rPr lang="fr-FR" altLang="en-US" b="1" i="1"/>
              <a:t>binlog_format </a:t>
            </a:r>
            <a:r>
              <a:rPr lang="fr-FR" altLang="en-US"/>
              <a:t>= ROW</a:t>
            </a:r>
          </a:p>
          <a:p>
            <a:pPr marL="690016" indent="-609585"/>
            <a:r>
              <a:rPr lang="en-US" altLang="en-US"/>
              <a:t>Variable : </a:t>
            </a:r>
            <a:r>
              <a:rPr lang="en-US" altLang="en-US" b="1" i="1"/>
              <a:t>transaction-isolation</a:t>
            </a:r>
          </a:p>
          <a:p>
            <a:pPr marL="690016" indent="-609585"/>
            <a:r>
              <a:rPr lang="fr-FR" altLang="en-US"/>
              <a:t>Lower isolation = higher performance</a:t>
            </a:r>
          </a:p>
          <a:p>
            <a:pPr marL="690016" indent="-609585"/>
            <a:endParaRPr lang="fr-FR" altLang="en-US"/>
          </a:p>
          <a:p>
            <a:pPr marL="690016" indent="-609585"/>
            <a:endParaRPr lang="fr-FR" altLang="en-US"/>
          </a:p>
        </p:txBody>
      </p:sp>
      <p:sp>
        <p:nvSpPr>
          <p:cNvPr id="5632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Default = </a:t>
            </a:r>
            <a:r>
              <a:rPr lang="fr-FR" altLang="en-US" dirty="0" err="1">
                <a:solidFill>
                  <a:srgbClr val="CD0000"/>
                </a:solidFill>
              </a:rPr>
              <a:t>repeatable</a:t>
            </a:r>
            <a:r>
              <a:rPr lang="fr-FR" altLang="en-US" dirty="0">
                <a:solidFill>
                  <a:srgbClr val="CD0000"/>
                </a:solidFill>
              </a:rPr>
              <a:t> </a:t>
            </a:r>
            <a:r>
              <a:rPr lang="fr-FR" altLang="en-US" dirty="0" err="1">
                <a:solidFill>
                  <a:srgbClr val="CD0000"/>
                </a:solidFill>
              </a:rPr>
              <a:t>reads</a:t>
            </a:r>
            <a:endParaRPr lang="en-US" altLang="en-US" dirty="0">
              <a:solidFill>
                <a:srgbClr val="CD0000"/>
              </a:solidFill>
            </a:endParaRPr>
          </a:p>
        </p:txBody>
      </p:sp>
    </p:spTree>
    <p:extLst>
      <p:ext uri="{BB962C8B-B14F-4D97-AF65-F5344CB8AC3E}">
        <p14:creationId xmlns:p14="http://schemas.microsoft.com/office/powerpoint/2010/main" val="2103951981"/>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9"/>
          <p:cNvSpPr>
            <a:spLocks noGrp="1"/>
          </p:cNvSpPr>
          <p:nvPr>
            <p:ph type="title"/>
          </p:nvPr>
        </p:nvSpPr>
        <p:spPr>
          <a:xfrm>
            <a:off x="558801" y="268816"/>
            <a:ext cx="10972800" cy="1024467"/>
          </a:xfrm>
        </p:spPr>
        <p:txBody>
          <a:bodyPr>
            <a:normAutofit/>
          </a:bodyPr>
          <a:lstStyle/>
          <a:p>
            <a:r>
              <a:rPr lang="fr-FR" altLang="en-US" sz="4000" dirty="0">
                <a:solidFill>
                  <a:srgbClr val="CD0000"/>
                </a:solidFill>
              </a:rPr>
              <a:t>Tip 28. Design the tables</a:t>
            </a:r>
            <a:endParaRPr lang="en-US" altLang="en-US" sz="4000" dirty="0">
              <a:solidFill>
                <a:srgbClr val="CD0000"/>
              </a:solidFill>
            </a:endParaRPr>
          </a:p>
        </p:txBody>
      </p:sp>
      <p:sp>
        <p:nvSpPr>
          <p:cNvPr id="57347"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integer primary keys</a:t>
            </a:r>
          </a:p>
          <a:p>
            <a:pPr marL="1227636" lvl="1" indent="-609585"/>
            <a:r>
              <a:rPr lang="fr-FR" altLang="en-US"/>
              <a:t>avoid varchar, composite for PK</a:t>
            </a:r>
          </a:p>
          <a:p>
            <a:pPr marL="690016" indent="-609585"/>
            <a:r>
              <a:rPr lang="fr-FR" altLang="en-US"/>
              <a:t>latin1 vs. utf8</a:t>
            </a:r>
          </a:p>
          <a:p>
            <a:pPr marL="690016" indent="-609585"/>
            <a:r>
              <a:rPr lang="fr-FR" altLang="en-US"/>
              <a:t>the smallest varchar for a column</a:t>
            </a:r>
          </a:p>
          <a:p>
            <a:pPr marL="690016" indent="-609585"/>
            <a:r>
              <a:rPr lang="fr-FR" altLang="en-US"/>
              <a:t>keep the number of partitions low (&lt; 10)</a:t>
            </a:r>
          </a:p>
          <a:p>
            <a:pPr marL="690016" indent="-609585"/>
            <a:r>
              <a:rPr lang="fr-FR" altLang="en-US"/>
              <a:t>use compression for blob / text data types</a:t>
            </a:r>
          </a:p>
          <a:p>
            <a:pPr marL="1227636" lvl="1" indent="-609585">
              <a:buNone/>
            </a:pPr>
            <a:endParaRPr lang="fr-FR" altLang="en-US"/>
          </a:p>
          <a:p>
            <a:pPr marL="690016" indent="-609585"/>
            <a:endParaRPr lang="fr-FR" altLang="en-US"/>
          </a:p>
        </p:txBody>
      </p:sp>
      <p:sp>
        <p:nvSpPr>
          <p:cNvPr id="5734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Choose</a:t>
            </a:r>
            <a:r>
              <a:rPr lang="fr-FR" altLang="en-US" dirty="0">
                <a:solidFill>
                  <a:srgbClr val="CD0000"/>
                </a:solidFill>
              </a:rPr>
              <a:t> the </a:t>
            </a:r>
            <a:r>
              <a:rPr lang="fr-FR" altLang="en-US" dirty="0" err="1">
                <a:solidFill>
                  <a:srgbClr val="CD0000"/>
                </a:solidFill>
              </a:rPr>
              <a:t>charset</a:t>
            </a:r>
            <a:r>
              <a:rPr lang="fr-FR" altLang="en-US" dirty="0">
                <a:solidFill>
                  <a:srgbClr val="CD0000"/>
                </a:solidFill>
              </a:rPr>
              <a:t>, PK and data types </a:t>
            </a:r>
            <a:r>
              <a:rPr lang="fr-FR" altLang="en-US" dirty="0" err="1">
                <a:solidFill>
                  <a:srgbClr val="CD0000"/>
                </a:solidFill>
              </a:rPr>
              <a:t>carefully</a:t>
            </a:r>
            <a:endParaRPr lang="en-US" altLang="en-US" dirty="0">
              <a:solidFill>
                <a:srgbClr val="CD0000"/>
              </a:solidFill>
            </a:endParaRPr>
          </a:p>
        </p:txBody>
      </p:sp>
    </p:spTree>
    <p:extLst>
      <p:ext uri="{BB962C8B-B14F-4D97-AF65-F5344CB8AC3E}">
        <p14:creationId xmlns:p14="http://schemas.microsoft.com/office/powerpoint/2010/main" val="151598624"/>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9"/>
          <p:cNvSpPr>
            <a:spLocks noGrp="1"/>
          </p:cNvSpPr>
          <p:nvPr>
            <p:ph type="title"/>
          </p:nvPr>
        </p:nvSpPr>
        <p:spPr>
          <a:xfrm>
            <a:off x="530226" y="366184"/>
            <a:ext cx="10972800" cy="1024467"/>
          </a:xfrm>
        </p:spPr>
        <p:txBody>
          <a:bodyPr>
            <a:normAutofit/>
          </a:bodyPr>
          <a:lstStyle/>
          <a:p>
            <a:r>
              <a:rPr lang="fr-FR" altLang="en-US" sz="4000" dirty="0">
                <a:solidFill>
                  <a:srgbClr val="CD0000"/>
                </a:solidFill>
              </a:rPr>
              <a:t>Tip 29. </a:t>
            </a:r>
            <a:r>
              <a:rPr lang="fr-FR" altLang="en-US" sz="4000" dirty="0" err="1">
                <a:solidFill>
                  <a:srgbClr val="CD0000"/>
                </a:solidFill>
              </a:rPr>
              <a:t>Add</a:t>
            </a:r>
            <a:r>
              <a:rPr lang="fr-FR" altLang="en-US" sz="4000" dirty="0">
                <a:solidFill>
                  <a:srgbClr val="CD0000"/>
                </a:solidFill>
              </a:rPr>
              <a:t> indexes</a:t>
            </a:r>
            <a:endParaRPr lang="en-US" altLang="en-US" sz="4000" dirty="0">
              <a:solidFill>
                <a:srgbClr val="CD0000"/>
              </a:solidFill>
            </a:endParaRPr>
          </a:p>
        </p:txBody>
      </p:sp>
      <p:sp>
        <p:nvSpPr>
          <p:cNvPr id="58371"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for fast access to records</a:t>
            </a:r>
          </a:p>
          <a:p>
            <a:pPr marL="690016" indent="-609585"/>
            <a:r>
              <a:rPr lang="fr-FR" altLang="en-US"/>
              <a:t>for sorting / grouping </a:t>
            </a:r>
          </a:p>
          <a:p>
            <a:pPr marL="1227636" lvl="1" indent="-609585"/>
            <a:r>
              <a:rPr lang="fr-FR" altLang="en-US"/>
              <a:t>without temporary table</a:t>
            </a:r>
          </a:p>
          <a:p>
            <a:pPr marL="690016" indent="-609585"/>
            <a:r>
              <a:rPr lang="fr-FR" altLang="en-US"/>
              <a:t>covering indexes</a:t>
            </a:r>
          </a:p>
          <a:p>
            <a:pPr marL="1227636" lvl="1" indent="-609585"/>
            <a:r>
              <a:rPr lang="fr-FR" altLang="en-US"/>
              <a:t>contain all the selected data</a:t>
            </a:r>
          </a:p>
          <a:p>
            <a:pPr marL="1227636" lvl="1" indent="-609585"/>
            <a:r>
              <a:rPr lang="fr-FR" altLang="en-US"/>
              <a:t>save access to full record</a:t>
            </a:r>
          </a:p>
          <a:p>
            <a:pPr marL="1227636" lvl="1" indent="-609585"/>
            <a:r>
              <a:rPr lang="fr-FR" altLang="en-US"/>
              <a:t>reduce random reads</a:t>
            </a:r>
          </a:p>
          <a:p>
            <a:pPr marL="690016" indent="-609585"/>
            <a:endParaRPr lang="fr-FR" altLang="en-US"/>
          </a:p>
          <a:p>
            <a:pPr marL="690016" indent="-609585"/>
            <a:endParaRPr lang="fr-FR" altLang="en-US"/>
          </a:p>
        </p:txBody>
      </p:sp>
      <p:sp>
        <p:nvSpPr>
          <p:cNvPr id="5837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Indexes help </a:t>
            </a:r>
            <a:r>
              <a:rPr lang="fr-FR" altLang="en-US" dirty="0" err="1">
                <a:solidFill>
                  <a:srgbClr val="CD0000"/>
                </a:solidFill>
              </a:rPr>
              <a:t>decrease</a:t>
            </a:r>
            <a:r>
              <a:rPr lang="fr-FR" altLang="en-US" dirty="0">
                <a:solidFill>
                  <a:srgbClr val="CD0000"/>
                </a:solidFill>
              </a:rPr>
              <a:t> the </a:t>
            </a:r>
            <a:r>
              <a:rPr lang="fr-FR" altLang="en-US" dirty="0" err="1">
                <a:solidFill>
                  <a:srgbClr val="CD0000"/>
                </a:solidFill>
              </a:rPr>
              <a:t>number</a:t>
            </a:r>
            <a:r>
              <a:rPr lang="fr-FR" altLang="en-US" dirty="0">
                <a:solidFill>
                  <a:srgbClr val="CD0000"/>
                </a:solidFill>
              </a:rPr>
              <a:t> of </a:t>
            </a:r>
            <a:r>
              <a:rPr lang="fr-FR" altLang="en-US" dirty="0" err="1">
                <a:solidFill>
                  <a:srgbClr val="CD0000"/>
                </a:solidFill>
              </a:rPr>
              <a:t>rows</a:t>
            </a:r>
            <a:r>
              <a:rPr lang="fr-FR" altLang="en-US" dirty="0">
                <a:solidFill>
                  <a:srgbClr val="CD0000"/>
                </a:solidFill>
              </a:rPr>
              <a:t> </a:t>
            </a:r>
            <a:r>
              <a:rPr lang="fr-FR" altLang="en-US" dirty="0" err="1">
                <a:solidFill>
                  <a:srgbClr val="CD0000"/>
                </a:solidFill>
              </a:rPr>
              <a:t>examined</a:t>
            </a:r>
            <a:endParaRPr lang="en-US" altLang="en-US" dirty="0">
              <a:solidFill>
                <a:srgbClr val="CD0000"/>
              </a:solidFill>
            </a:endParaRPr>
          </a:p>
        </p:txBody>
      </p:sp>
    </p:spTree>
    <p:extLst>
      <p:ext uri="{BB962C8B-B14F-4D97-AF65-F5344CB8AC3E}">
        <p14:creationId xmlns:p14="http://schemas.microsoft.com/office/powerpoint/2010/main" val="53256734"/>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9"/>
          <p:cNvSpPr>
            <a:spLocks noGrp="1"/>
          </p:cNvSpPr>
          <p:nvPr>
            <p:ph type="title"/>
          </p:nvPr>
        </p:nvSpPr>
        <p:spPr>
          <a:xfrm>
            <a:off x="330201" y="268816"/>
            <a:ext cx="10972800" cy="1024467"/>
          </a:xfrm>
        </p:spPr>
        <p:txBody>
          <a:bodyPr>
            <a:normAutofit/>
          </a:bodyPr>
          <a:lstStyle/>
          <a:p>
            <a:r>
              <a:rPr lang="fr-FR" altLang="en-US" sz="4000" dirty="0">
                <a:solidFill>
                  <a:srgbClr val="CD0000"/>
                </a:solidFill>
              </a:rPr>
              <a:t>Tip 30. </a:t>
            </a:r>
            <a:r>
              <a:rPr lang="fr-FR" altLang="en-US" sz="4000" dirty="0" err="1">
                <a:solidFill>
                  <a:srgbClr val="CD0000"/>
                </a:solidFill>
              </a:rPr>
              <a:t>Remove</a:t>
            </a:r>
            <a:r>
              <a:rPr lang="fr-FR" altLang="en-US" sz="4000" dirty="0">
                <a:solidFill>
                  <a:srgbClr val="CD0000"/>
                </a:solidFill>
              </a:rPr>
              <a:t> </a:t>
            </a:r>
            <a:r>
              <a:rPr lang="fr-FR" altLang="en-US" sz="4000" dirty="0" err="1">
                <a:solidFill>
                  <a:srgbClr val="CD0000"/>
                </a:solidFill>
              </a:rPr>
              <a:t>unused</a:t>
            </a:r>
            <a:r>
              <a:rPr lang="fr-FR" altLang="en-US" sz="4000" dirty="0">
                <a:solidFill>
                  <a:srgbClr val="CD0000"/>
                </a:solidFill>
              </a:rPr>
              <a:t> indexes</a:t>
            </a:r>
            <a:endParaRPr lang="en-US" altLang="en-US" sz="4000" dirty="0">
              <a:solidFill>
                <a:srgbClr val="CD0000"/>
              </a:solidFill>
            </a:endParaRPr>
          </a:p>
        </p:txBody>
      </p:sp>
      <p:sp>
        <p:nvSpPr>
          <p:cNvPr id="59395" name="Content Placeholder 1"/>
          <p:cNvSpPr>
            <a:spLocks noGrp="1"/>
          </p:cNvSpPr>
          <p:nvPr>
            <p:ph sz="quarter" idx="12"/>
          </p:nvPr>
        </p:nvSpPr>
        <p:spPr>
          <a:xfrm>
            <a:off x="1064684" y="2004485"/>
            <a:ext cx="10972800" cy="2660649"/>
          </a:xfrm>
        </p:spPr>
        <p:txBody>
          <a:bodyPr>
            <a:normAutofit lnSpcReduction="10000"/>
          </a:bodyPr>
          <a:lstStyle/>
          <a:p>
            <a:pPr marL="690016" indent="-609585"/>
            <a:r>
              <a:rPr lang="fr-FR" altLang="en-US"/>
              <a:t>Too many indexes hurt performance</a:t>
            </a:r>
          </a:p>
          <a:p>
            <a:pPr marL="1227636" lvl="1" indent="-609585"/>
            <a:r>
              <a:rPr lang="fr-FR" altLang="en-US"/>
              <a:t>Bad for the optimizer</a:t>
            </a:r>
          </a:p>
          <a:p>
            <a:pPr marL="1227636" lvl="1" indent="-609585"/>
            <a:r>
              <a:rPr lang="fr-FR" altLang="en-US"/>
              <a:t>More IO, more CPU to update all the indexes</a:t>
            </a:r>
          </a:p>
          <a:p>
            <a:pPr marL="690016" indent="-609585"/>
            <a:r>
              <a:rPr lang="fr-FR" altLang="en-US"/>
              <a:t>Remove same prefix indexes</a:t>
            </a:r>
          </a:p>
          <a:p>
            <a:pPr marL="690016" indent="-609585"/>
            <a:r>
              <a:rPr lang="fr-FR" altLang="en-US"/>
              <a:t>Use ps_helper views</a:t>
            </a:r>
          </a:p>
          <a:p>
            <a:pPr marL="1227636" lvl="1" indent="-609585"/>
            <a:r>
              <a:rPr lang="fr-FR" altLang="en-US"/>
              <a:t>schema_unused_indexes</a:t>
            </a:r>
          </a:p>
          <a:p>
            <a:pPr marL="1227636" lvl="1" indent="-609585"/>
            <a:endParaRPr lang="fr-FR" altLang="en-US"/>
          </a:p>
        </p:txBody>
      </p:sp>
      <p:sp>
        <p:nvSpPr>
          <p:cNvPr id="5939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Redundant</a:t>
            </a:r>
            <a:r>
              <a:rPr lang="fr-FR" altLang="en-US" dirty="0">
                <a:solidFill>
                  <a:srgbClr val="CD0000"/>
                </a:solidFill>
              </a:rPr>
              <a:t> indexes must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removed</a:t>
            </a:r>
            <a:endParaRPr lang="en-US" altLang="en-US" dirty="0">
              <a:solidFill>
                <a:srgbClr val="CD0000"/>
              </a:solidFill>
            </a:endParaRPr>
          </a:p>
        </p:txBody>
      </p:sp>
    </p:spTree>
    <p:extLst>
      <p:ext uri="{BB962C8B-B14F-4D97-AF65-F5344CB8AC3E}">
        <p14:creationId xmlns:p14="http://schemas.microsoft.com/office/powerpoint/2010/main" val="226163221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sz="4000" dirty="0">
                <a:solidFill>
                  <a:srgbClr val="CD0000"/>
                </a:solidFill>
                <a:ea typeface="ＭＳ Ｐゴシック" panose="020B0600070205080204" pitchFamily="34" charset="-128"/>
              </a:rPr>
              <a:t>MySQL </a:t>
            </a:r>
            <a:r>
              <a:rPr lang="en-US" altLang="en-US" sz="4000" dirty="0">
                <a:solidFill>
                  <a:srgbClr val="CD0000"/>
                </a:solidFill>
              </a:rPr>
              <a:t>Features</a:t>
            </a:r>
          </a:p>
        </p:txBody>
      </p:sp>
      <p:sp>
        <p:nvSpPr>
          <p:cNvPr id="83971" name="Rectangle 3"/>
          <p:cNvSpPr>
            <a:spLocks noGrp="1" noChangeArrowheads="1"/>
          </p:cNvSpPr>
          <p:nvPr>
            <p:ph type="body" idx="1"/>
          </p:nvPr>
        </p:nvSpPr>
        <p:spPr>
          <a:xfrm>
            <a:off x="1181100" y="1690688"/>
            <a:ext cx="10515600" cy="4351338"/>
          </a:xfrm>
        </p:spPr>
        <p:txBody>
          <a:bodyPr/>
          <a:lstStyle/>
          <a:p>
            <a:r>
              <a:rPr lang="en-US" altLang="en-US" sz="2000" dirty="0"/>
              <a:t>Multiple storage-engine architecture</a:t>
            </a:r>
          </a:p>
          <a:p>
            <a:r>
              <a:rPr lang="en-US" altLang="en-US" sz="2000" dirty="0"/>
              <a:t>ACID compliant transactions </a:t>
            </a:r>
          </a:p>
          <a:p>
            <a:r>
              <a:rPr lang="en-US" altLang="en-US" sz="2000" dirty="0"/>
              <a:t>Standards based SQL, aiming for SQL-2003</a:t>
            </a:r>
          </a:p>
          <a:p>
            <a:r>
              <a:rPr lang="en-US" altLang="en-US" sz="2000" dirty="0"/>
              <a:t>Syntax based query caching</a:t>
            </a:r>
          </a:p>
          <a:p>
            <a:r>
              <a:rPr lang="en-US" altLang="en-US" sz="2000" dirty="0"/>
              <a:t>Master/Slave replication</a:t>
            </a:r>
          </a:p>
          <a:p>
            <a:r>
              <a:rPr lang="en-US" altLang="en-US" sz="2000" dirty="0"/>
              <a:t>Compile and runtime feature flexibility to conserve resources</a:t>
            </a:r>
          </a:p>
          <a:p>
            <a:pPr lvl="1"/>
            <a:r>
              <a:rPr lang="en-US" altLang="en-US" sz="1600" dirty="0"/>
              <a:t>Embedded in hardware</a:t>
            </a:r>
          </a:p>
          <a:p>
            <a:pPr lvl="1"/>
            <a:r>
              <a:rPr lang="en-US" altLang="en-US" sz="1600" dirty="0"/>
              <a:t>Extremely high load applications</a:t>
            </a:r>
          </a:p>
          <a:p>
            <a:r>
              <a:rPr lang="en-US" altLang="en-US" sz="2000" dirty="0"/>
              <a:t>Written in C, C++ and ASM</a:t>
            </a:r>
          </a:p>
          <a:p>
            <a:pPr lvl="1"/>
            <a:r>
              <a:rPr lang="en-US" altLang="en-US" sz="1600" dirty="0"/>
              <a:t>80% in C</a:t>
            </a:r>
          </a:p>
          <a:p>
            <a:pPr lvl="1"/>
            <a:r>
              <a:rPr lang="en-US" altLang="en-US" sz="1600" dirty="0"/>
              <a:t>Parse tree and optimizer in C++</a:t>
            </a:r>
          </a:p>
          <a:p>
            <a:pPr lvl="1"/>
            <a:r>
              <a:rPr lang="en-US" altLang="en-US" sz="1600" dirty="0"/>
              <a:t>String functionality in ASM on some platforms</a:t>
            </a:r>
          </a:p>
          <a:p>
            <a:endParaRPr lang="en-US" altLang="en-US" sz="2000" dirty="0"/>
          </a:p>
        </p:txBody>
      </p:sp>
    </p:spTree>
    <p:extLst>
      <p:ext uri="{BB962C8B-B14F-4D97-AF65-F5344CB8AC3E}">
        <p14:creationId xmlns:p14="http://schemas.microsoft.com/office/powerpoint/2010/main" val="2602586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9"/>
          <p:cNvSpPr>
            <a:spLocks noGrp="1"/>
          </p:cNvSpPr>
          <p:nvPr>
            <p:ph type="title"/>
          </p:nvPr>
        </p:nvSpPr>
        <p:spPr>
          <a:xfrm>
            <a:off x="458789" y="245799"/>
            <a:ext cx="10972800" cy="1024467"/>
          </a:xfrm>
        </p:spPr>
        <p:txBody>
          <a:bodyPr>
            <a:normAutofit/>
          </a:bodyPr>
          <a:lstStyle/>
          <a:p>
            <a:r>
              <a:rPr lang="fr-FR" altLang="en-US" sz="4000" dirty="0">
                <a:solidFill>
                  <a:srgbClr val="CD0000"/>
                </a:solidFill>
              </a:rPr>
              <a:t>Tip 31. </a:t>
            </a:r>
            <a:r>
              <a:rPr lang="fr-FR" altLang="en-US" sz="4000" dirty="0" err="1">
                <a:solidFill>
                  <a:srgbClr val="CD0000"/>
                </a:solidFill>
              </a:rPr>
              <a:t>Reduce</a:t>
            </a:r>
            <a:r>
              <a:rPr lang="fr-FR" altLang="en-US" sz="4000" dirty="0">
                <a:solidFill>
                  <a:srgbClr val="CD0000"/>
                </a:solidFill>
              </a:rPr>
              <a:t> </a:t>
            </a:r>
            <a:r>
              <a:rPr lang="fr-FR" altLang="en-US" sz="4000" dirty="0" err="1">
                <a:solidFill>
                  <a:srgbClr val="CD0000"/>
                </a:solidFill>
              </a:rPr>
              <a:t>rows_examined</a:t>
            </a:r>
            <a:endParaRPr lang="en-US" altLang="en-US" sz="4000" dirty="0">
              <a:solidFill>
                <a:srgbClr val="CD0000"/>
              </a:solidFill>
            </a:endParaRPr>
          </a:p>
        </p:txBody>
      </p:sp>
      <p:sp>
        <p:nvSpPr>
          <p:cNvPr id="60419" name="Content Placeholder 1"/>
          <p:cNvSpPr>
            <a:spLocks noGrp="1"/>
          </p:cNvSpPr>
          <p:nvPr>
            <p:ph sz="quarter" idx="12"/>
          </p:nvPr>
        </p:nvSpPr>
        <p:spPr>
          <a:xfrm>
            <a:off x="1073151" y="2050520"/>
            <a:ext cx="10972800" cy="2660651"/>
          </a:xfrm>
        </p:spPr>
        <p:txBody>
          <a:bodyPr>
            <a:normAutofit fontScale="77500" lnSpcReduction="20000"/>
          </a:bodyPr>
          <a:lstStyle/>
          <a:p>
            <a:pPr marL="690016" indent="-609585"/>
            <a:r>
              <a:rPr lang="fr-FR" altLang="en-US" dirty="0" err="1"/>
              <a:t>Rows</a:t>
            </a:r>
            <a:r>
              <a:rPr lang="fr-FR" altLang="en-US" dirty="0"/>
              <a:t> </a:t>
            </a:r>
            <a:r>
              <a:rPr lang="fr-FR" altLang="en-US" dirty="0" err="1"/>
              <a:t>read</a:t>
            </a:r>
            <a:r>
              <a:rPr lang="fr-FR" altLang="en-US" dirty="0"/>
              <a:t> </a:t>
            </a:r>
            <a:r>
              <a:rPr lang="fr-FR" altLang="en-US" dirty="0" err="1"/>
              <a:t>from</a:t>
            </a:r>
            <a:r>
              <a:rPr lang="fr-FR" altLang="en-US" dirty="0"/>
              <a:t> the </a:t>
            </a:r>
            <a:r>
              <a:rPr lang="fr-FR" altLang="en-US" dirty="0" err="1"/>
              <a:t>storage</a:t>
            </a:r>
            <a:r>
              <a:rPr lang="fr-FR" altLang="en-US" dirty="0"/>
              <a:t> </a:t>
            </a:r>
            <a:r>
              <a:rPr lang="fr-FR" altLang="en-US" dirty="0" err="1"/>
              <a:t>engines</a:t>
            </a:r>
            <a:endParaRPr lang="fr-FR" altLang="en-US" dirty="0"/>
          </a:p>
          <a:p>
            <a:pPr marL="690016" indent="-609585"/>
            <a:r>
              <a:rPr lang="fr-FR" altLang="en-US" dirty="0" err="1"/>
              <a:t>Rows_examined</a:t>
            </a:r>
            <a:r>
              <a:rPr lang="fr-FR" altLang="en-US" dirty="0"/>
              <a:t> 	</a:t>
            </a:r>
          </a:p>
          <a:p>
            <a:pPr marL="1227636" lvl="1" indent="-609585"/>
            <a:r>
              <a:rPr lang="fr-FR" altLang="en-US" dirty="0"/>
              <a:t>slow </a:t>
            </a:r>
            <a:r>
              <a:rPr lang="fr-FR" altLang="en-US" dirty="0" err="1"/>
              <a:t>query</a:t>
            </a:r>
            <a:r>
              <a:rPr lang="fr-FR" altLang="en-US" dirty="0"/>
              <a:t> log</a:t>
            </a:r>
          </a:p>
          <a:p>
            <a:pPr marL="1227636" lvl="1" indent="-609585"/>
            <a:r>
              <a:rPr lang="fr-FR" altLang="en-US" dirty="0"/>
              <a:t>P_S </a:t>
            </a:r>
            <a:r>
              <a:rPr lang="fr-FR" altLang="en-US" dirty="0" err="1"/>
              <a:t>statement</a:t>
            </a:r>
            <a:r>
              <a:rPr lang="fr-FR" altLang="en-US" dirty="0"/>
              <a:t> digests</a:t>
            </a:r>
          </a:p>
          <a:p>
            <a:pPr marL="1227636" lvl="1" indent="-609585"/>
            <a:r>
              <a:rPr lang="fr-FR" altLang="en-US" dirty="0"/>
              <a:t>MEM 3.0 </a:t>
            </a:r>
            <a:r>
              <a:rPr lang="fr-FR" altLang="en-US" dirty="0" err="1"/>
              <a:t>query</a:t>
            </a:r>
            <a:r>
              <a:rPr lang="fr-FR" altLang="en-US" dirty="0"/>
              <a:t> </a:t>
            </a:r>
            <a:r>
              <a:rPr lang="fr-FR" altLang="en-US" dirty="0" err="1"/>
              <a:t>analysis</a:t>
            </a:r>
            <a:endParaRPr lang="fr-FR" altLang="en-US" dirty="0"/>
          </a:p>
          <a:p>
            <a:pPr marL="1227636" lvl="1" indent="-609585"/>
            <a:r>
              <a:rPr lang="fr-FR" altLang="en-US" dirty="0"/>
              <a:t>Handler%</a:t>
            </a:r>
          </a:p>
          <a:p>
            <a:pPr marL="690016" indent="-609585"/>
            <a:r>
              <a:rPr lang="fr-FR" altLang="en-US" b="1" i="1" dirty="0" err="1"/>
              <a:t>rows_examined</a:t>
            </a:r>
            <a:r>
              <a:rPr lang="fr-FR" altLang="en-US" b="1" i="1" dirty="0"/>
              <a:t> &gt; 10 * </a:t>
            </a:r>
            <a:r>
              <a:rPr lang="fr-FR" altLang="en-US" b="1" i="1" dirty="0" err="1"/>
              <a:t>rows_sent</a:t>
            </a:r>
            <a:endParaRPr lang="fr-FR" altLang="en-US" b="1" i="1" dirty="0"/>
          </a:p>
          <a:p>
            <a:pPr marL="1227636" lvl="1" indent="-609585"/>
            <a:r>
              <a:rPr lang="fr-FR" altLang="en-US" dirty="0" err="1"/>
              <a:t>missing</a:t>
            </a:r>
            <a:r>
              <a:rPr lang="fr-FR" altLang="en-US" dirty="0"/>
              <a:t> indexes</a:t>
            </a:r>
          </a:p>
          <a:p>
            <a:pPr marL="1227636" lvl="1" indent="-609585"/>
            <a:r>
              <a:rPr lang="fr-FR" altLang="en-US" dirty="0" err="1"/>
              <a:t>query</a:t>
            </a:r>
            <a:r>
              <a:rPr lang="fr-FR" altLang="en-US" dirty="0"/>
              <a:t> </a:t>
            </a:r>
            <a:r>
              <a:rPr lang="fr-FR" altLang="en-US" dirty="0" err="1"/>
              <a:t>tuning</a:t>
            </a:r>
            <a:r>
              <a:rPr lang="fr-FR" altLang="en-US" dirty="0"/>
              <a:t> !</a:t>
            </a:r>
          </a:p>
          <a:p>
            <a:pPr marL="1227636" lvl="1" indent="-609585"/>
            <a:endParaRPr lang="en-US" altLang="en-US" dirty="0"/>
          </a:p>
        </p:txBody>
      </p:sp>
      <p:sp>
        <p:nvSpPr>
          <p:cNvPr id="6042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Maybe</a:t>
            </a:r>
            <a:r>
              <a:rPr lang="fr-FR" altLang="en-US" dirty="0">
                <a:solidFill>
                  <a:srgbClr val="CD0000"/>
                </a:solidFill>
              </a:rPr>
              <a:t> the </a:t>
            </a:r>
            <a:r>
              <a:rPr lang="fr-FR" altLang="en-US" dirty="0" err="1">
                <a:solidFill>
                  <a:srgbClr val="CD0000"/>
                </a:solidFill>
              </a:rPr>
              <a:t>most</a:t>
            </a:r>
            <a:r>
              <a:rPr lang="fr-FR" altLang="en-US" dirty="0">
                <a:solidFill>
                  <a:srgbClr val="CD0000"/>
                </a:solidFill>
              </a:rPr>
              <a:t> important tip for </a:t>
            </a:r>
            <a:r>
              <a:rPr lang="fr-FR" altLang="en-US" dirty="0" err="1">
                <a:solidFill>
                  <a:srgbClr val="CD0000"/>
                </a:solidFill>
              </a:rPr>
              <a:t>InnoDB</a:t>
            </a:r>
            <a:r>
              <a:rPr lang="fr-FR" altLang="en-US" dirty="0">
                <a:solidFill>
                  <a:srgbClr val="CD0000"/>
                </a:solidFill>
              </a:rPr>
              <a:t> and </a:t>
            </a:r>
            <a:r>
              <a:rPr lang="fr-FR" altLang="en-US" dirty="0" err="1">
                <a:solidFill>
                  <a:srgbClr val="CD0000"/>
                </a:solidFill>
              </a:rPr>
              <a:t>queries</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1795787612"/>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9"/>
          <p:cNvSpPr>
            <a:spLocks noGrp="1"/>
          </p:cNvSpPr>
          <p:nvPr>
            <p:ph type="title"/>
          </p:nvPr>
        </p:nvSpPr>
        <p:spPr>
          <a:xfrm>
            <a:off x="601664" y="310092"/>
            <a:ext cx="10972800" cy="1024467"/>
          </a:xfrm>
        </p:spPr>
        <p:txBody>
          <a:bodyPr/>
          <a:lstStyle/>
          <a:p>
            <a:r>
              <a:rPr lang="fr-FR" altLang="en-US" dirty="0">
                <a:solidFill>
                  <a:srgbClr val="CD0000"/>
                </a:solidFill>
              </a:rPr>
              <a:t>Tip 31. </a:t>
            </a:r>
            <a:r>
              <a:rPr lang="fr-FR" altLang="en-US" dirty="0" err="1">
                <a:solidFill>
                  <a:srgbClr val="CD0000"/>
                </a:solidFill>
              </a:rPr>
              <a:t>Reduce</a:t>
            </a:r>
            <a:r>
              <a:rPr lang="fr-FR" altLang="en-US" dirty="0">
                <a:solidFill>
                  <a:srgbClr val="CD0000"/>
                </a:solidFill>
              </a:rPr>
              <a:t> </a:t>
            </a:r>
            <a:r>
              <a:rPr lang="fr-FR" altLang="en-US" dirty="0" err="1">
                <a:solidFill>
                  <a:srgbClr val="CD0000"/>
                </a:solidFill>
              </a:rPr>
              <a:t>rows_examined</a:t>
            </a:r>
            <a:endParaRPr lang="en-US" altLang="en-US" dirty="0">
              <a:solidFill>
                <a:srgbClr val="CD0000"/>
              </a:solidFill>
            </a:endParaRPr>
          </a:p>
        </p:txBody>
      </p:sp>
      <p:sp>
        <p:nvSpPr>
          <p:cNvPr id="61443" name="Content Placeholder 1"/>
          <p:cNvSpPr>
            <a:spLocks noGrp="1"/>
          </p:cNvSpPr>
          <p:nvPr>
            <p:ph sz="quarter" idx="12"/>
          </p:nvPr>
        </p:nvSpPr>
        <p:spPr>
          <a:xfrm>
            <a:off x="1064684" y="2004484"/>
            <a:ext cx="10972800" cy="1701800"/>
          </a:xfrm>
        </p:spPr>
        <p:txBody>
          <a:bodyPr>
            <a:normAutofit fontScale="77500" lnSpcReduction="20000"/>
          </a:bodyPr>
          <a:lstStyle/>
          <a:p>
            <a:pPr marL="690016" indent="-609585">
              <a:buNone/>
            </a:pPr>
            <a:endParaRPr lang="fr-FR" altLang="en-US" sz="1867">
              <a:latin typeface="Courier New" panose="02070309020205020404" pitchFamily="49" charset="0"/>
              <a:cs typeface="Courier New" panose="02070309020205020404" pitchFamily="49" charset="0"/>
            </a:endParaRPr>
          </a:p>
          <a:p>
            <a:pPr marL="690016" indent="-609585">
              <a:buNone/>
            </a:pPr>
            <a:r>
              <a:rPr lang="fr-FR" altLang="en-US" sz="1867">
                <a:latin typeface="Courier New" panose="02070309020205020404" pitchFamily="49" charset="0"/>
                <a:cs typeface="Courier New" panose="02070309020205020404" pitchFamily="49" charset="0"/>
              </a:rPr>
              <a:t>select …</a:t>
            </a:r>
            <a:endParaRPr lang="en-US" altLang="en-US" sz="1867">
              <a:latin typeface="Courier New" panose="02070309020205020404" pitchFamily="49" charset="0"/>
              <a:cs typeface="Courier New" panose="02070309020205020404" pitchFamily="49" charset="0"/>
            </a:endParaRPr>
          </a:p>
          <a:p>
            <a:pPr marL="690016" indent="-609585"/>
            <a:endParaRPr lang="fr-FR" altLang="en-US"/>
          </a:p>
          <a:p>
            <a:pPr marL="690016" indent="-609585"/>
            <a:r>
              <a:rPr lang="fr-FR" altLang="en-US"/>
              <a:t>Diff</a:t>
            </a:r>
          </a:p>
          <a:p>
            <a:pPr marL="690016" indent="-609585"/>
            <a:r>
              <a:rPr lang="fr-FR" altLang="en-US"/>
              <a:t>Sum  Handler%</a:t>
            </a:r>
          </a:p>
        </p:txBody>
      </p:sp>
      <p:sp>
        <p:nvSpPr>
          <p:cNvPr id="6144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Per </a:t>
            </a:r>
            <a:r>
              <a:rPr lang="fr-FR" altLang="en-US" dirty="0" err="1">
                <a:solidFill>
                  <a:srgbClr val="CD0000"/>
                </a:solidFill>
              </a:rPr>
              <a:t>query</a:t>
            </a:r>
            <a:r>
              <a:rPr lang="fr-FR" altLang="en-US" dirty="0">
                <a:solidFill>
                  <a:srgbClr val="CD0000"/>
                </a:solidFill>
              </a:rPr>
              <a:t> </a:t>
            </a:r>
            <a:r>
              <a:rPr lang="fr-FR" altLang="en-US" dirty="0" err="1">
                <a:solidFill>
                  <a:srgbClr val="CD0000"/>
                </a:solidFill>
              </a:rPr>
              <a:t>handlers</a:t>
            </a:r>
            <a:endParaRPr lang="en-US" altLang="en-US" dirty="0">
              <a:solidFill>
                <a:srgbClr val="CD0000"/>
              </a:solidFill>
            </a:endParaRPr>
          </a:p>
        </p:txBody>
      </p:sp>
      <p:pic>
        <p:nvPicPr>
          <p:cNvPr id="61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1" y="2125134"/>
            <a:ext cx="87757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1" y="2717801"/>
            <a:ext cx="87757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167" y="3189817"/>
            <a:ext cx="2893484" cy="318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453264"/>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9"/>
          <p:cNvSpPr>
            <a:spLocks noGrp="1"/>
          </p:cNvSpPr>
          <p:nvPr>
            <p:ph type="title"/>
          </p:nvPr>
        </p:nvSpPr>
        <p:spPr>
          <a:xfrm>
            <a:off x="458788" y="366184"/>
            <a:ext cx="10972800" cy="1024467"/>
          </a:xfrm>
        </p:spPr>
        <p:txBody>
          <a:bodyPr/>
          <a:lstStyle/>
          <a:p>
            <a:r>
              <a:rPr lang="fr-FR" altLang="en-US" dirty="0">
                <a:solidFill>
                  <a:srgbClr val="CD0000"/>
                </a:solidFill>
              </a:rPr>
              <a:t>Tip 32. </a:t>
            </a:r>
            <a:r>
              <a:rPr lang="fr-FR" altLang="en-US" dirty="0" err="1">
                <a:solidFill>
                  <a:srgbClr val="CD0000"/>
                </a:solidFill>
              </a:rPr>
              <a:t>Reduce</a:t>
            </a:r>
            <a:r>
              <a:rPr lang="fr-FR" altLang="en-US" dirty="0">
                <a:solidFill>
                  <a:srgbClr val="CD0000"/>
                </a:solidFill>
              </a:rPr>
              <a:t> </a:t>
            </a:r>
            <a:r>
              <a:rPr lang="fr-FR" altLang="en-US" dirty="0" err="1">
                <a:solidFill>
                  <a:srgbClr val="CD0000"/>
                </a:solidFill>
              </a:rPr>
              <a:t>rows_sent</a:t>
            </a:r>
            <a:endParaRPr lang="en-US" altLang="en-US" dirty="0">
              <a:solidFill>
                <a:srgbClr val="CD0000"/>
              </a:solidFill>
            </a:endParaRPr>
          </a:p>
        </p:txBody>
      </p:sp>
      <p:sp>
        <p:nvSpPr>
          <p:cNvPr id="63491" name="Content Placeholder 1"/>
          <p:cNvSpPr>
            <a:spLocks noGrp="1"/>
          </p:cNvSpPr>
          <p:nvPr>
            <p:ph sz="quarter" idx="12"/>
          </p:nvPr>
        </p:nvSpPr>
        <p:spPr>
          <a:xfrm>
            <a:off x="1064684" y="2004485"/>
            <a:ext cx="10972800" cy="2660649"/>
          </a:xfrm>
        </p:spPr>
        <p:txBody>
          <a:bodyPr/>
          <a:lstStyle/>
          <a:p>
            <a:pPr marL="690016" indent="-609585"/>
            <a:r>
              <a:rPr lang="fr-FR" altLang="en-US" b="1" dirty="0" err="1"/>
              <a:t>rows_sent</a:t>
            </a:r>
            <a:r>
              <a:rPr lang="fr-FR" altLang="en-US" b="1" dirty="0"/>
              <a:t> </a:t>
            </a:r>
            <a:r>
              <a:rPr lang="fr-FR" altLang="en-US" dirty="0"/>
              <a:t> &lt;= </a:t>
            </a:r>
            <a:r>
              <a:rPr lang="fr-FR" altLang="en-US" b="1" dirty="0" err="1"/>
              <a:t>rows_examined</a:t>
            </a:r>
            <a:endParaRPr lang="fr-FR" altLang="en-US" dirty="0"/>
          </a:p>
          <a:p>
            <a:pPr marL="690016" indent="-609585"/>
            <a:r>
              <a:rPr lang="fr-FR" altLang="en-US" dirty="0"/>
              <a:t>Network </a:t>
            </a:r>
            <a:r>
              <a:rPr lang="fr-FR" altLang="en-US" dirty="0" err="1"/>
              <a:t>transfers</a:t>
            </a:r>
            <a:endParaRPr lang="fr-FR" altLang="en-US" dirty="0"/>
          </a:p>
          <a:p>
            <a:pPr marL="690016" indent="-609585"/>
            <a:r>
              <a:rPr lang="fr-FR" altLang="en-US" dirty="0"/>
              <a:t>CPU </a:t>
            </a:r>
            <a:r>
              <a:rPr lang="fr-FR" altLang="en-US" dirty="0" err="1"/>
              <a:t>involved</a:t>
            </a:r>
            <a:endParaRPr lang="fr-FR" altLang="en-US" dirty="0"/>
          </a:p>
          <a:p>
            <a:pPr marL="690016" indent="-609585"/>
            <a:r>
              <a:rPr lang="fr-FR" altLang="en-US" dirty="0"/>
              <a:t>Apps </a:t>
            </a:r>
            <a:r>
              <a:rPr lang="fr-FR" altLang="en-US" dirty="0" err="1"/>
              <a:t>seldom</a:t>
            </a:r>
            <a:r>
              <a:rPr lang="fr-FR" altLang="en-US" dirty="0"/>
              <a:t> </a:t>
            </a:r>
            <a:r>
              <a:rPr lang="fr-FR" altLang="en-US" dirty="0" err="1"/>
              <a:t>need</a:t>
            </a:r>
            <a:r>
              <a:rPr lang="fr-FR" altLang="en-US" dirty="0"/>
              <a:t> more </a:t>
            </a:r>
            <a:r>
              <a:rPr lang="fr-FR" altLang="en-US" dirty="0" err="1"/>
              <a:t>than</a:t>
            </a:r>
            <a:r>
              <a:rPr lang="fr-FR" altLang="en-US" dirty="0"/>
              <a:t> 100 </a:t>
            </a:r>
            <a:r>
              <a:rPr lang="fr-FR" altLang="en-US" dirty="0" err="1"/>
              <a:t>rows</a:t>
            </a:r>
            <a:endParaRPr lang="fr-FR" altLang="en-US" dirty="0"/>
          </a:p>
          <a:p>
            <a:pPr marL="690016" indent="-609585"/>
            <a:r>
              <a:rPr lang="fr-FR" altLang="en-US" dirty="0"/>
              <a:t>LIMIT !</a:t>
            </a:r>
          </a:p>
          <a:p>
            <a:pPr marL="690016" indent="-609585"/>
            <a:endParaRPr lang="fr-FR" altLang="en-US" dirty="0"/>
          </a:p>
        </p:txBody>
      </p:sp>
      <p:sp>
        <p:nvSpPr>
          <p:cNvPr id="6349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Another</a:t>
            </a:r>
            <a:r>
              <a:rPr lang="fr-FR" altLang="en-US" dirty="0">
                <a:solidFill>
                  <a:srgbClr val="CD0000"/>
                </a:solidFill>
              </a:rPr>
              <a:t> performance killer</a:t>
            </a:r>
            <a:endParaRPr lang="en-US" altLang="en-US" dirty="0">
              <a:solidFill>
                <a:srgbClr val="CD0000"/>
              </a:solidFill>
            </a:endParaRPr>
          </a:p>
        </p:txBody>
      </p:sp>
    </p:spTree>
    <p:extLst>
      <p:ext uri="{BB962C8B-B14F-4D97-AF65-F5344CB8AC3E}">
        <p14:creationId xmlns:p14="http://schemas.microsoft.com/office/powerpoint/2010/main" val="3812113735"/>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9"/>
          <p:cNvSpPr>
            <a:spLocks noGrp="1"/>
          </p:cNvSpPr>
          <p:nvPr>
            <p:ph type="title"/>
          </p:nvPr>
        </p:nvSpPr>
        <p:spPr>
          <a:xfrm>
            <a:off x="501651" y="366184"/>
            <a:ext cx="10972800" cy="1024467"/>
          </a:xfrm>
        </p:spPr>
        <p:txBody>
          <a:bodyPr>
            <a:normAutofit/>
          </a:bodyPr>
          <a:lstStyle/>
          <a:p>
            <a:r>
              <a:rPr lang="fr-FR" altLang="en-US" sz="4000" dirty="0">
                <a:solidFill>
                  <a:srgbClr val="CD0000"/>
                </a:solidFill>
              </a:rPr>
              <a:t>Tip 33. </a:t>
            </a:r>
            <a:r>
              <a:rPr lang="fr-FR" altLang="en-US" sz="4000" dirty="0" err="1">
                <a:solidFill>
                  <a:srgbClr val="CD0000"/>
                </a:solidFill>
              </a:rPr>
              <a:t>Reduce</a:t>
            </a:r>
            <a:r>
              <a:rPr lang="fr-FR" altLang="en-US" sz="4000" dirty="0">
                <a:solidFill>
                  <a:srgbClr val="CD0000"/>
                </a:solidFill>
              </a:rPr>
              <a:t> </a:t>
            </a:r>
            <a:r>
              <a:rPr lang="fr-FR" altLang="en-US" sz="4000" dirty="0" err="1">
                <a:solidFill>
                  <a:srgbClr val="CD0000"/>
                </a:solidFill>
              </a:rPr>
              <a:t>locking</a:t>
            </a:r>
            <a:endParaRPr lang="en-US" altLang="en-US" sz="4000" dirty="0">
              <a:solidFill>
                <a:srgbClr val="CD0000"/>
              </a:solidFill>
            </a:endParaRPr>
          </a:p>
        </p:txBody>
      </p:sp>
      <p:sp>
        <p:nvSpPr>
          <p:cNvPr id="64515"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UPDATE, SELECT FOR UPDATE, DELETE, INSERT SELECT</a:t>
            </a:r>
          </a:p>
          <a:p>
            <a:pPr marL="690016" indent="-609585"/>
            <a:r>
              <a:rPr lang="fr-FR" altLang="en-US"/>
              <a:t>Use a PK ref, UK ref to lock</a:t>
            </a:r>
          </a:p>
          <a:p>
            <a:pPr marL="690016" indent="-609585"/>
            <a:r>
              <a:rPr lang="fr-FR" altLang="en-US"/>
              <a:t>Avoid large index range and table scans</a:t>
            </a:r>
          </a:p>
          <a:p>
            <a:pPr marL="690016" indent="-609585"/>
            <a:r>
              <a:rPr lang="fr-FR" altLang="en-US"/>
              <a:t>Reduce </a:t>
            </a:r>
            <a:r>
              <a:rPr lang="fr-FR" altLang="en-US" i="1"/>
              <a:t>rows_examined</a:t>
            </a:r>
            <a:r>
              <a:rPr lang="fr-FR" altLang="en-US"/>
              <a:t> for locking SQL</a:t>
            </a:r>
          </a:p>
          <a:p>
            <a:pPr marL="690016" indent="-609585"/>
            <a:r>
              <a:rPr lang="fr-FR" altLang="en-US"/>
              <a:t>Locking is expensive (memory, CPU)</a:t>
            </a:r>
          </a:p>
          <a:p>
            <a:pPr marL="690016" indent="-609585"/>
            <a:r>
              <a:rPr lang="fr-FR" altLang="en-US"/>
              <a:t>Commit when possible</a:t>
            </a:r>
          </a:p>
          <a:p>
            <a:pPr marL="690016" indent="-609585"/>
            <a:endParaRPr lang="fr-FR" altLang="en-US"/>
          </a:p>
          <a:p>
            <a:pPr marL="690016" indent="-609585"/>
            <a:endParaRPr lang="fr-FR" altLang="en-US"/>
          </a:p>
          <a:p>
            <a:pPr marL="690016" indent="-609585"/>
            <a:endParaRPr lang="fr-FR" altLang="en-US"/>
          </a:p>
          <a:p>
            <a:pPr marL="690016" indent="-609585"/>
            <a:endParaRPr lang="fr-FR" altLang="en-US"/>
          </a:p>
          <a:p>
            <a:pPr marL="690016" indent="-609585"/>
            <a:endParaRPr lang="fr-FR" altLang="en-US"/>
          </a:p>
        </p:txBody>
      </p:sp>
      <p:sp>
        <p:nvSpPr>
          <p:cNvPr id="6451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Make</a:t>
            </a:r>
            <a:r>
              <a:rPr lang="fr-FR" altLang="en-US" dirty="0">
                <a:solidFill>
                  <a:srgbClr val="CD0000"/>
                </a:solidFill>
              </a:rPr>
              <a:t> sure the right </a:t>
            </a:r>
            <a:r>
              <a:rPr lang="fr-FR" altLang="en-US" dirty="0" err="1">
                <a:solidFill>
                  <a:srgbClr val="CD0000"/>
                </a:solidFill>
              </a:rPr>
              <a:t>execution</a:t>
            </a:r>
            <a:r>
              <a:rPr lang="fr-FR" altLang="en-US" dirty="0">
                <a:solidFill>
                  <a:srgbClr val="CD0000"/>
                </a:solidFill>
              </a:rPr>
              <a:t> plan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used</a:t>
            </a:r>
            <a:endParaRPr lang="en-US" altLang="en-US" dirty="0">
              <a:solidFill>
                <a:srgbClr val="CD0000"/>
              </a:solidFill>
            </a:endParaRPr>
          </a:p>
        </p:txBody>
      </p:sp>
    </p:spTree>
    <p:extLst>
      <p:ext uri="{BB962C8B-B14F-4D97-AF65-F5344CB8AC3E}">
        <p14:creationId xmlns:p14="http://schemas.microsoft.com/office/powerpoint/2010/main" val="1480267603"/>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9"/>
          <p:cNvSpPr>
            <a:spLocks noGrp="1"/>
          </p:cNvSpPr>
          <p:nvPr>
            <p:ph type="title"/>
          </p:nvPr>
        </p:nvSpPr>
        <p:spPr>
          <a:xfrm>
            <a:off x="544513" y="366184"/>
            <a:ext cx="10972800" cy="1024467"/>
          </a:xfrm>
        </p:spPr>
        <p:txBody>
          <a:bodyPr>
            <a:normAutofit fontScale="90000"/>
          </a:bodyPr>
          <a:lstStyle/>
          <a:p>
            <a:r>
              <a:rPr lang="fr-FR" altLang="en-US" dirty="0">
                <a:solidFill>
                  <a:srgbClr val="CD0000"/>
                </a:solidFill>
              </a:rPr>
              <a:t>Tip 34. Mine </a:t>
            </a:r>
            <a:r>
              <a:rPr lang="en-US" altLang="en-US" dirty="0">
                <a:solidFill>
                  <a:srgbClr val="CD0000"/>
                </a:solidFill>
              </a:rPr>
              <a:t>the slow query log </a:t>
            </a:r>
            <a:br>
              <a:rPr lang="en-US" altLang="en-US" dirty="0"/>
            </a:br>
            <a:endParaRPr lang="en-US" altLang="en-US" dirty="0"/>
          </a:p>
        </p:txBody>
      </p:sp>
      <p:sp>
        <p:nvSpPr>
          <p:cNvPr id="65539" name="Content Placeholder 1"/>
          <p:cNvSpPr>
            <a:spLocks noGrp="1"/>
          </p:cNvSpPr>
          <p:nvPr>
            <p:ph sz="quarter" idx="12"/>
          </p:nvPr>
        </p:nvSpPr>
        <p:spPr>
          <a:xfrm>
            <a:off x="1064684" y="2004485"/>
            <a:ext cx="10972800" cy="2660649"/>
          </a:xfrm>
        </p:spPr>
        <p:txBody>
          <a:bodyPr>
            <a:normAutofit fontScale="92500" lnSpcReduction="20000"/>
          </a:bodyPr>
          <a:lstStyle/>
          <a:p>
            <a:pPr marL="690016" indent="-609585"/>
            <a:r>
              <a:rPr lang="fr-FR" altLang="en-US"/>
              <a:t>Dynamic collection</a:t>
            </a:r>
          </a:p>
          <a:p>
            <a:pPr marL="690016" indent="-609585"/>
            <a:r>
              <a:rPr lang="fr-FR" altLang="en-US"/>
              <a:t>The right interval</a:t>
            </a:r>
          </a:p>
          <a:p>
            <a:pPr marL="690016" indent="-609585"/>
            <a:r>
              <a:rPr lang="fr-FR" altLang="en-US"/>
              <a:t>Top queries</a:t>
            </a:r>
          </a:p>
          <a:p>
            <a:pPr marL="1227636" lvl="1" indent="-609585"/>
            <a:r>
              <a:rPr lang="fr-FR" altLang="en-US"/>
              <a:t>Sort by query time  desc</a:t>
            </a:r>
          </a:p>
          <a:p>
            <a:pPr marL="1684825" lvl="2" indent="-609585"/>
            <a:r>
              <a:rPr lang="fr-FR" altLang="en-US"/>
              <a:t>perl mysqldumpslow.pl –s t slow.log</a:t>
            </a:r>
          </a:p>
          <a:p>
            <a:pPr marL="1227636" lvl="1" indent="-609585"/>
            <a:r>
              <a:rPr lang="fr-FR" altLang="en-US"/>
              <a:t>Sort by rows_examined desc</a:t>
            </a:r>
          </a:p>
          <a:p>
            <a:pPr marL="690016" indent="-609585"/>
            <a:r>
              <a:rPr lang="fr-FR" altLang="en-US"/>
              <a:t>Top queries at the 60s range</a:t>
            </a:r>
          </a:p>
          <a:p>
            <a:pPr marL="690016" indent="-609585"/>
            <a:endParaRPr lang="fr-FR" altLang="en-US"/>
          </a:p>
          <a:p>
            <a:pPr marL="1227636" lvl="1" indent="-609585"/>
            <a:endParaRPr lang="fr-FR" altLang="en-US"/>
          </a:p>
        </p:txBody>
      </p:sp>
      <p:sp>
        <p:nvSpPr>
          <p:cNvPr id="6554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Find</a:t>
            </a:r>
            <a:r>
              <a:rPr lang="fr-FR" altLang="en-US" dirty="0">
                <a:solidFill>
                  <a:srgbClr val="CD0000"/>
                </a:solidFill>
              </a:rPr>
              <a:t> the </a:t>
            </a:r>
            <a:r>
              <a:rPr lang="fr-FR" altLang="en-US" dirty="0" err="1">
                <a:solidFill>
                  <a:srgbClr val="CD0000"/>
                </a:solidFill>
              </a:rPr>
              <a:t>bad</a:t>
            </a:r>
            <a:r>
              <a:rPr lang="fr-FR" altLang="en-US" dirty="0">
                <a:solidFill>
                  <a:srgbClr val="CD0000"/>
                </a:solidFill>
              </a:rPr>
              <a:t> </a:t>
            </a:r>
            <a:r>
              <a:rPr lang="fr-FR" altLang="en-US" dirty="0" err="1">
                <a:solidFill>
                  <a:srgbClr val="CD0000"/>
                </a:solidFill>
              </a:rPr>
              <a:t>queries</a:t>
            </a:r>
            <a:endParaRPr lang="en-US" altLang="en-US" dirty="0">
              <a:solidFill>
                <a:srgbClr val="CD0000"/>
              </a:solidFill>
            </a:endParaRPr>
          </a:p>
        </p:txBody>
      </p:sp>
    </p:spTree>
    <p:extLst>
      <p:ext uri="{BB962C8B-B14F-4D97-AF65-F5344CB8AC3E}">
        <p14:creationId xmlns:p14="http://schemas.microsoft.com/office/powerpoint/2010/main" val="1598723071"/>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9"/>
          <p:cNvSpPr>
            <a:spLocks noGrp="1"/>
          </p:cNvSpPr>
          <p:nvPr>
            <p:ph type="title"/>
          </p:nvPr>
        </p:nvSpPr>
        <p:spPr>
          <a:xfrm>
            <a:off x="501651" y="366184"/>
            <a:ext cx="10972800" cy="1024467"/>
          </a:xfrm>
        </p:spPr>
        <p:txBody>
          <a:bodyPr>
            <a:normAutofit fontScale="90000"/>
          </a:bodyPr>
          <a:lstStyle/>
          <a:p>
            <a:r>
              <a:rPr lang="fr-FR" altLang="en-US" dirty="0">
                <a:solidFill>
                  <a:srgbClr val="CD0000"/>
                </a:solidFill>
              </a:rPr>
              <a:t>Tip 34. Mine </a:t>
            </a:r>
            <a:r>
              <a:rPr lang="en-US" altLang="en-US" dirty="0">
                <a:solidFill>
                  <a:srgbClr val="CD0000"/>
                </a:solidFill>
              </a:rPr>
              <a:t>the slow query log </a:t>
            </a:r>
            <a:br>
              <a:rPr lang="en-US" altLang="en-US" dirty="0"/>
            </a:br>
            <a:endParaRPr lang="en-US" altLang="en-US" dirty="0"/>
          </a:p>
        </p:txBody>
      </p:sp>
      <p:sp>
        <p:nvSpPr>
          <p:cNvPr id="66563" name="Content Placeholder 1"/>
          <p:cNvSpPr>
            <a:spLocks noGrp="1"/>
          </p:cNvSpPr>
          <p:nvPr>
            <p:ph sz="quarter" idx="12"/>
          </p:nvPr>
        </p:nvSpPr>
        <p:spPr>
          <a:xfrm>
            <a:off x="1030817" y="2004485"/>
            <a:ext cx="10972800" cy="3007783"/>
          </a:xfrm>
          <a:solidFill>
            <a:srgbClr val="F3F3F3"/>
          </a:solidFill>
        </p:spPr>
        <p:txBody>
          <a:bodyPr/>
          <a:lstStyle/>
          <a:p>
            <a:pPr marL="690016" indent="-609585">
              <a:buNone/>
            </a:pPr>
            <a:endParaRPr lang="en-US" altLang="en-US" sz="1600" b="1"/>
          </a:p>
          <a:p>
            <a:pPr marL="690016" indent="-609585">
              <a:buNone/>
            </a:pPr>
            <a:r>
              <a:rPr lang="en-US" altLang="en-US" sz="1600" b="1"/>
              <a:t>	</a:t>
            </a:r>
            <a:r>
              <a:rPr lang="en-US" altLang="en-US" sz="1600" b="1">
                <a:latin typeface="Courier New" panose="02070309020205020404" pitchFamily="49" charset="0"/>
                <a:cs typeface="Courier New" panose="02070309020205020404" pitchFamily="49" charset="0"/>
              </a:rPr>
              <a:t>SET @saved_slow_query_log = @@slow_query_log; </a:t>
            </a:r>
          </a:p>
          <a:p>
            <a:pPr marL="690016" indent="-609585">
              <a:buNone/>
            </a:pPr>
            <a:r>
              <a:rPr lang="en-US" altLang="en-US" sz="1600" b="1">
                <a:latin typeface="Courier New" panose="02070309020205020404" pitchFamily="49" charset="0"/>
                <a:cs typeface="Courier New" panose="02070309020205020404" pitchFamily="49" charset="0"/>
              </a:rPr>
              <a:t>	SET @saved_long_query_time = @@long_query_time; </a:t>
            </a:r>
          </a:p>
          <a:p>
            <a:pPr marL="690016" indent="-609585">
              <a:buNone/>
            </a:pPr>
            <a:r>
              <a:rPr lang="en-US" altLang="en-US" sz="1600" b="1">
                <a:latin typeface="Courier New" panose="02070309020205020404" pitchFamily="49" charset="0"/>
                <a:cs typeface="Courier New" panose="02070309020205020404" pitchFamily="49" charset="0"/>
              </a:rPr>
              <a:t>	SET global slow_query_log = 1; </a:t>
            </a:r>
          </a:p>
          <a:p>
            <a:pPr marL="690016" indent="-609585">
              <a:buNone/>
            </a:pPr>
            <a:r>
              <a:rPr lang="en-US" altLang="en-US" sz="1600" b="1">
                <a:latin typeface="Courier New" panose="02070309020205020404" pitchFamily="49" charset="0"/>
                <a:cs typeface="Courier New" panose="02070309020205020404" pitchFamily="49" charset="0"/>
              </a:rPr>
              <a:t>	SET global long_query_time = 0; </a:t>
            </a:r>
          </a:p>
          <a:p>
            <a:pPr marL="690016" indent="-609585">
              <a:buNone/>
            </a:pPr>
            <a:r>
              <a:rPr lang="en-US" altLang="en-US" sz="1600" b="1">
                <a:latin typeface="Courier New" panose="02070309020205020404" pitchFamily="49" charset="0"/>
                <a:cs typeface="Courier New" panose="02070309020205020404" pitchFamily="49" charset="0"/>
              </a:rPr>
              <a:t>	select sleep(60);</a:t>
            </a:r>
          </a:p>
          <a:p>
            <a:pPr marL="690016" indent="-609585">
              <a:buNone/>
            </a:pPr>
            <a:r>
              <a:rPr lang="en-US" altLang="en-US" sz="1600" b="1">
                <a:latin typeface="Courier New" panose="02070309020205020404" pitchFamily="49" charset="0"/>
                <a:cs typeface="Courier New" panose="02070309020205020404" pitchFamily="49" charset="0"/>
              </a:rPr>
              <a:t>	SET global slow_query_log = @saved_slow_query_log; </a:t>
            </a:r>
          </a:p>
          <a:p>
            <a:pPr marL="690016" indent="-609585">
              <a:buNone/>
            </a:pPr>
            <a:r>
              <a:rPr lang="en-US" altLang="en-US" sz="1600" b="1">
                <a:latin typeface="Courier New" panose="02070309020205020404" pitchFamily="49" charset="0"/>
                <a:cs typeface="Courier New" panose="02070309020205020404" pitchFamily="49" charset="0"/>
              </a:rPr>
              <a:t>	SET global long_query_time = @saved_long_query_time;</a:t>
            </a:r>
            <a:endParaRPr lang="fr-FR" altLang="en-US" sz="1600" b="1">
              <a:latin typeface="Courier New" panose="02070309020205020404" pitchFamily="49" charset="0"/>
              <a:cs typeface="Courier New" panose="02070309020205020404" pitchFamily="49" charset="0"/>
            </a:endParaRPr>
          </a:p>
          <a:p>
            <a:pPr marL="1227636" lvl="1" indent="-609585"/>
            <a:endParaRPr lang="fr-FR" altLang="en-US"/>
          </a:p>
        </p:txBody>
      </p:sp>
      <p:sp>
        <p:nvSpPr>
          <p:cNvPr id="66564" name="Text Placeholder 4"/>
          <p:cNvSpPr>
            <a:spLocks noGrp="1"/>
          </p:cNvSpPr>
          <p:nvPr>
            <p:ph type="body" sz="quarter" idx="13"/>
          </p:nvPr>
        </p:nvSpPr>
        <p:spPr>
          <a:xfrm>
            <a:off x="812800" y="1394884"/>
            <a:ext cx="10972800" cy="406400"/>
          </a:xfrm>
        </p:spPr>
        <p:txBody>
          <a:bodyPr/>
          <a:lstStyle/>
          <a:p>
            <a:pPr>
              <a:spcAft>
                <a:spcPct val="0"/>
              </a:spcAft>
            </a:pPr>
            <a:r>
              <a:rPr lang="en-US" altLang="en-US" dirty="0">
                <a:solidFill>
                  <a:srgbClr val="CD0000"/>
                </a:solidFill>
              </a:rPr>
              <a:t>Log everything for 60 seconds to the slow query log :</a:t>
            </a:r>
          </a:p>
          <a:p>
            <a:pPr>
              <a:spcAft>
                <a:spcPct val="0"/>
              </a:spcAft>
            </a:pPr>
            <a:endParaRPr lang="en-US" altLang="en-US" dirty="0"/>
          </a:p>
        </p:txBody>
      </p:sp>
    </p:spTree>
    <p:extLst>
      <p:ext uri="{BB962C8B-B14F-4D97-AF65-F5344CB8AC3E}">
        <p14:creationId xmlns:p14="http://schemas.microsoft.com/office/powerpoint/2010/main" val="244670864"/>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9"/>
          <p:cNvSpPr>
            <a:spLocks noGrp="1"/>
          </p:cNvSpPr>
          <p:nvPr>
            <p:ph type="title"/>
          </p:nvPr>
        </p:nvSpPr>
        <p:spPr>
          <a:xfrm>
            <a:off x="573088" y="268816"/>
            <a:ext cx="10972800" cy="1024467"/>
          </a:xfrm>
        </p:spPr>
        <p:txBody>
          <a:bodyPr>
            <a:normAutofit/>
          </a:bodyPr>
          <a:lstStyle/>
          <a:p>
            <a:r>
              <a:rPr lang="fr-FR" altLang="en-US" sz="4000" dirty="0">
                <a:solidFill>
                  <a:srgbClr val="CD0000"/>
                </a:solidFill>
              </a:rPr>
              <a:t>Tip 35. Use the </a:t>
            </a:r>
            <a:r>
              <a:rPr lang="fr-FR" altLang="en-US" sz="4000" dirty="0" err="1">
                <a:solidFill>
                  <a:srgbClr val="CD0000"/>
                </a:solidFill>
              </a:rPr>
              <a:t>performance_schema</a:t>
            </a:r>
            <a:endParaRPr lang="en-US" altLang="en-US" sz="4000" dirty="0">
              <a:solidFill>
                <a:srgbClr val="CD0000"/>
              </a:solidFill>
            </a:endParaRPr>
          </a:p>
        </p:txBody>
      </p:sp>
      <p:sp>
        <p:nvSpPr>
          <p:cNvPr id="67587" name="Content Placeholder 1"/>
          <p:cNvSpPr>
            <a:spLocks noGrp="1"/>
          </p:cNvSpPr>
          <p:nvPr>
            <p:ph sz="quarter" idx="12"/>
          </p:nvPr>
        </p:nvSpPr>
        <p:spPr>
          <a:xfrm>
            <a:off x="1064684" y="2004485"/>
            <a:ext cx="10972800" cy="2660649"/>
          </a:xfrm>
        </p:spPr>
        <p:txBody>
          <a:bodyPr>
            <a:normAutofit fontScale="92500" lnSpcReduction="10000"/>
          </a:bodyPr>
          <a:lstStyle/>
          <a:p>
            <a:pPr marL="690016" indent="-609585"/>
            <a:r>
              <a:rPr lang="fr-FR" altLang="en-US"/>
              <a:t>ps_helper : </a:t>
            </a:r>
          </a:p>
          <a:p>
            <a:pPr marL="1227636" lvl="1" indent="-609585"/>
            <a:r>
              <a:rPr lang="fr-FR" altLang="en-US"/>
              <a:t>good entry point</a:t>
            </a:r>
          </a:p>
          <a:p>
            <a:pPr marL="1227636" lvl="1" indent="-609585"/>
            <a:r>
              <a:rPr lang="fr-FR" altLang="en-US"/>
              <a:t>ready to use views</a:t>
            </a:r>
          </a:p>
          <a:p>
            <a:pPr marL="1227636" lvl="1" indent="-609585"/>
            <a:r>
              <a:rPr lang="fr-FR" altLang="en-US"/>
              <a:t>IO / latency / waits / statement digests </a:t>
            </a:r>
          </a:p>
          <a:p>
            <a:pPr marL="1227636" lvl="1" indent="-609585"/>
            <a:r>
              <a:rPr lang="fr-FR" altLang="en-US"/>
              <a:t>ideal for dev and staging </a:t>
            </a:r>
          </a:p>
          <a:p>
            <a:pPr marL="1227636" lvl="1" indent="-609585"/>
            <a:r>
              <a:rPr lang="en-US" altLang="en-US">
                <a:hlinkClick r:id="rId3"/>
              </a:rPr>
              <a:t>https://github.com/MarkLeith/dbahelper/archive/master.zip</a:t>
            </a:r>
            <a:endParaRPr lang="fr-FR" altLang="en-US"/>
          </a:p>
          <a:p>
            <a:pPr marL="690016" indent="-609585"/>
            <a:r>
              <a:rPr lang="fr-FR" altLang="en-US"/>
              <a:t>For high performance systems,</a:t>
            </a:r>
            <a:r>
              <a:rPr lang="fr-FR" altLang="en-US" b="1" i="1"/>
              <a:t> performance_schema </a:t>
            </a:r>
            <a:r>
              <a:rPr lang="fr-FR" altLang="en-US"/>
              <a:t>= 0</a:t>
            </a:r>
          </a:p>
          <a:p>
            <a:pPr marL="690016" indent="-609585"/>
            <a:endParaRPr lang="fr-FR" altLang="en-US"/>
          </a:p>
          <a:p>
            <a:pPr marL="690016" indent="-609585"/>
            <a:endParaRPr lang="fr-FR" altLang="en-US"/>
          </a:p>
        </p:txBody>
      </p:sp>
      <p:sp>
        <p:nvSpPr>
          <p:cNvPr id="6758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The </a:t>
            </a:r>
            <a:r>
              <a:rPr lang="fr-FR" altLang="en-US" dirty="0" err="1">
                <a:solidFill>
                  <a:srgbClr val="CD0000"/>
                </a:solidFill>
              </a:rPr>
              <a:t>performance_schema</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 </a:t>
            </a:r>
            <a:r>
              <a:rPr lang="fr-FR" altLang="en-US" dirty="0" err="1">
                <a:solidFill>
                  <a:srgbClr val="CD0000"/>
                </a:solidFill>
              </a:rPr>
              <a:t>great</a:t>
            </a:r>
            <a:r>
              <a:rPr lang="fr-FR" altLang="en-US" dirty="0">
                <a:solidFill>
                  <a:srgbClr val="CD0000"/>
                </a:solidFill>
              </a:rPr>
              <a:t> </a:t>
            </a:r>
            <a:r>
              <a:rPr lang="fr-FR" altLang="en-US" dirty="0" err="1">
                <a:solidFill>
                  <a:srgbClr val="CD0000"/>
                </a:solidFill>
              </a:rPr>
              <a:t>tool</a:t>
            </a:r>
            <a:endParaRPr lang="en-US" altLang="en-US" dirty="0">
              <a:solidFill>
                <a:srgbClr val="CD0000"/>
              </a:solidFill>
            </a:endParaRPr>
          </a:p>
        </p:txBody>
      </p:sp>
    </p:spTree>
    <p:extLst>
      <p:ext uri="{BB962C8B-B14F-4D97-AF65-F5344CB8AC3E}">
        <p14:creationId xmlns:p14="http://schemas.microsoft.com/office/powerpoint/2010/main" val="3984949641"/>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9"/>
          <p:cNvSpPr>
            <a:spLocks noGrp="1"/>
          </p:cNvSpPr>
          <p:nvPr>
            <p:ph type="title"/>
          </p:nvPr>
        </p:nvSpPr>
        <p:spPr>
          <a:xfrm>
            <a:off x="330201" y="268816"/>
            <a:ext cx="10972800" cy="1024467"/>
          </a:xfrm>
        </p:spPr>
        <p:txBody>
          <a:bodyPr>
            <a:normAutofit/>
          </a:bodyPr>
          <a:lstStyle/>
          <a:p>
            <a:r>
              <a:rPr lang="fr-FR" altLang="en-US" sz="4000" dirty="0">
                <a:solidFill>
                  <a:srgbClr val="CD0000"/>
                </a:solidFill>
              </a:rPr>
              <a:t>Tip 36. Tune the </a:t>
            </a:r>
            <a:r>
              <a:rPr lang="fr-FR" altLang="en-US" sz="4000" dirty="0" err="1">
                <a:solidFill>
                  <a:srgbClr val="CD0000"/>
                </a:solidFill>
              </a:rPr>
              <a:t>replication</a:t>
            </a:r>
            <a:r>
              <a:rPr lang="fr-FR" altLang="en-US" sz="4000" dirty="0">
                <a:solidFill>
                  <a:srgbClr val="CD0000"/>
                </a:solidFill>
              </a:rPr>
              <a:t> thread</a:t>
            </a:r>
            <a:endParaRPr lang="en-US" altLang="en-US" sz="4000" dirty="0">
              <a:solidFill>
                <a:srgbClr val="CD0000"/>
              </a:solidFill>
            </a:endParaRPr>
          </a:p>
        </p:txBody>
      </p:sp>
      <p:sp>
        <p:nvSpPr>
          <p:cNvPr id="68611" name="Content Placeholder 1"/>
          <p:cNvSpPr>
            <a:spLocks noGrp="1"/>
          </p:cNvSpPr>
          <p:nvPr>
            <p:ph sz="quarter" idx="12"/>
          </p:nvPr>
        </p:nvSpPr>
        <p:spPr>
          <a:xfrm>
            <a:off x="1064684" y="2004485"/>
            <a:ext cx="10972800" cy="2660649"/>
          </a:xfrm>
        </p:spPr>
        <p:txBody>
          <a:bodyPr/>
          <a:lstStyle/>
          <a:p>
            <a:pPr marL="690016" indent="-609585"/>
            <a:r>
              <a:rPr lang="fr-FR" altLang="en-US"/>
              <a:t>Slow query log with </a:t>
            </a:r>
          </a:p>
          <a:p>
            <a:pPr marL="1227636" lvl="1" indent="-609585"/>
            <a:r>
              <a:rPr lang="en-US" altLang="en-US" b="1"/>
              <a:t>log-slow-slave-statements</a:t>
            </a:r>
            <a:r>
              <a:rPr lang="en-US" altLang="en-US"/>
              <a:t> is now dynamic (Bug #59860) from 5.6.11</a:t>
            </a:r>
            <a:endParaRPr lang="fr-FR" altLang="en-US"/>
          </a:p>
          <a:p>
            <a:pPr marL="690016" indent="-609585"/>
            <a:r>
              <a:rPr lang="fr-FR" altLang="en-US" sz="2400"/>
              <a:t>Performance_schema (Bug #</a:t>
            </a:r>
            <a:r>
              <a:rPr lang="en-US" altLang="en-US" sz="2400"/>
              <a:t>16750433)</a:t>
            </a:r>
          </a:p>
          <a:p>
            <a:pPr marL="1227636" lvl="1" indent="-609585"/>
            <a:r>
              <a:rPr lang="fr-FR" altLang="en-US" sz="2133"/>
              <a:t>Not instrumented before 5.6.14</a:t>
            </a:r>
            <a:endParaRPr lang="en-US" altLang="en-US" sz="2133"/>
          </a:p>
          <a:p>
            <a:pPr marL="690016" indent="-609585"/>
            <a:r>
              <a:rPr lang="fr-FR" altLang="en-US" sz="2400"/>
              <a:t>binlog_format = ROW</a:t>
            </a:r>
          </a:p>
          <a:p>
            <a:pPr marL="1227636" lvl="1" indent="-609585"/>
            <a:r>
              <a:rPr lang="fr-FR" altLang="en-US" sz="2133">
                <a:latin typeface="Courier New" panose="02070309020205020404" pitchFamily="49" charset="0"/>
                <a:cs typeface="Courier New" panose="02070309020205020404" pitchFamily="49" charset="0"/>
              </a:rPr>
              <a:t>show global status like ‘Handler%’</a:t>
            </a:r>
            <a:endParaRPr lang="en-US" altLang="en-US" sz="2133">
              <a:latin typeface="Courier New" panose="02070309020205020404" pitchFamily="49" charset="0"/>
              <a:cs typeface="Courier New" panose="02070309020205020404" pitchFamily="49" charset="0"/>
            </a:endParaRPr>
          </a:p>
          <a:p>
            <a:pPr marL="690016" indent="-609585">
              <a:buNone/>
            </a:pPr>
            <a:endParaRPr lang="fr-FR" altLang="en-US" sz="2400"/>
          </a:p>
        </p:txBody>
      </p:sp>
      <p:sp>
        <p:nvSpPr>
          <p:cNvPr id="6861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Usually</a:t>
            </a:r>
            <a:r>
              <a:rPr lang="fr-FR" altLang="en-US" dirty="0">
                <a:solidFill>
                  <a:srgbClr val="CD0000"/>
                </a:solidFill>
              </a:rPr>
              <a:t> </a:t>
            </a:r>
            <a:r>
              <a:rPr lang="fr-FR" altLang="en-US" dirty="0" err="1">
                <a:solidFill>
                  <a:srgbClr val="CD0000"/>
                </a:solidFill>
              </a:rPr>
              <a:t>replication</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 black box</a:t>
            </a:r>
            <a:endParaRPr lang="en-US" altLang="en-US" dirty="0">
              <a:solidFill>
                <a:srgbClr val="CD0000"/>
              </a:solidFill>
            </a:endParaRPr>
          </a:p>
        </p:txBody>
      </p:sp>
    </p:spTree>
    <p:extLst>
      <p:ext uri="{BB962C8B-B14F-4D97-AF65-F5344CB8AC3E}">
        <p14:creationId xmlns:p14="http://schemas.microsoft.com/office/powerpoint/2010/main" val="3986355016"/>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9"/>
          <p:cNvSpPr>
            <a:spLocks noGrp="1"/>
          </p:cNvSpPr>
          <p:nvPr>
            <p:ph type="title"/>
          </p:nvPr>
        </p:nvSpPr>
        <p:spPr>
          <a:xfrm>
            <a:off x="315914" y="304801"/>
            <a:ext cx="10972800" cy="1024467"/>
          </a:xfrm>
        </p:spPr>
        <p:txBody>
          <a:bodyPr>
            <a:normAutofit/>
          </a:bodyPr>
          <a:lstStyle/>
          <a:p>
            <a:r>
              <a:rPr lang="fr-FR" altLang="en-US" sz="4000" dirty="0">
                <a:solidFill>
                  <a:srgbClr val="CD0000"/>
                </a:solidFill>
              </a:rPr>
              <a:t>Tip 37. </a:t>
            </a:r>
            <a:r>
              <a:rPr lang="fr-FR" altLang="en-US" sz="4000" dirty="0" err="1">
                <a:solidFill>
                  <a:srgbClr val="CD0000"/>
                </a:solidFill>
              </a:rPr>
              <a:t>Avoid</a:t>
            </a:r>
            <a:r>
              <a:rPr lang="fr-FR" altLang="en-US" sz="4000" dirty="0">
                <a:solidFill>
                  <a:srgbClr val="CD0000"/>
                </a:solidFill>
              </a:rPr>
              <a:t> </a:t>
            </a:r>
            <a:r>
              <a:rPr lang="fr-FR" altLang="en-US" sz="4000" dirty="0" err="1">
                <a:solidFill>
                  <a:srgbClr val="CD0000"/>
                </a:solidFill>
              </a:rPr>
              <a:t>temporary</a:t>
            </a:r>
            <a:r>
              <a:rPr lang="fr-FR" altLang="en-US" sz="4000" dirty="0">
                <a:solidFill>
                  <a:srgbClr val="CD0000"/>
                </a:solidFill>
              </a:rPr>
              <a:t> tables on </a:t>
            </a:r>
            <a:r>
              <a:rPr lang="fr-FR" altLang="en-US" sz="4000" dirty="0" err="1">
                <a:solidFill>
                  <a:srgbClr val="CD0000"/>
                </a:solidFill>
              </a:rPr>
              <a:t>disk</a:t>
            </a:r>
            <a:endParaRPr lang="en-US" altLang="en-US" sz="4000" dirty="0">
              <a:solidFill>
                <a:srgbClr val="CD0000"/>
              </a:solidFill>
            </a:endParaRPr>
          </a:p>
        </p:txBody>
      </p:sp>
      <p:sp>
        <p:nvSpPr>
          <p:cNvPr id="25603" name="Content Placeholder 1"/>
          <p:cNvSpPr>
            <a:spLocks noGrp="1"/>
          </p:cNvSpPr>
          <p:nvPr>
            <p:ph sz="quarter" idx="12"/>
          </p:nvPr>
        </p:nvSpPr>
        <p:spPr>
          <a:xfrm>
            <a:off x="1064684" y="1881718"/>
            <a:ext cx="10972800" cy="2660649"/>
          </a:xfrm>
        </p:spPr>
        <p:txBody>
          <a:bodyPr rtlCol="0">
            <a:noAutofit/>
          </a:bodyPr>
          <a:lstStyle/>
          <a:p>
            <a:pPr marL="690016" indent="-609585">
              <a:spcBef>
                <a:spcPts val="0"/>
              </a:spcBef>
              <a:defRPr/>
            </a:pPr>
            <a:r>
              <a:rPr lang="fr-FR" dirty="0"/>
              <a:t>Large </a:t>
            </a:r>
            <a:r>
              <a:rPr lang="fr-FR" dirty="0" err="1"/>
              <a:t>temporary</a:t>
            </a:r>
            <a:r>
              <a:rPr lang="fr-FR" dirty="0"/>
              <a:t> tables on </a:t>
            </a:r>
            <a:r>
              <a:rPr lang="fr-FR" dirty="0" err="1"/>
              <a:t>disk</a:t>
            </a:r>
            <a:r>
              <a:rPr lang="fr-FR" dirty="0"/>
              <a:t>  </a:t>
            </a:r>
          </a:p>
          <a:p>
            <a:pPr marL="1227636" lvl="1" indent="-609585">
              <a:spcBef>
                <a:spcPts val="0"/>
              </a:spcBef>
              <a:defRPr/>
            </a:pPr>
            <a:r>
              <a:rPr lang="fr-FR" b="1" i="1" dirty="0" err="1"/>
              <a:t>handler_write</a:t>
            </a:r>
            <a:endParaRPr lang="fr-FR" b="1" i="1" dirty="0"/>
          </a:p>
          <a:p>
            <a:pPr marL="1227636" lvl="1" indent="-609585">
              <a:spcBef>
                <a:spcPts val="0"/>
              </a:spcBef>
              <a:defRPr/>
            </a:pPr>
            <a:r>
              <a:rPr lang="fr-FR" b="1" i="1" dirty="0" err="1"/>
              <a:t>created_tmp_disk_tables</a:t>
            </a:r>
            <a:endParaRPr lang="fr-FR" b="1" i="1" dirty="0"/>
          </a:p>
          <a:p>
            <a:pPr marL="1227636" lvl="1" indent="-609585">
              <a:spcBef>
                <a:spcPts val="0"/>
              </a:spcBef>
              <a:defRPr/>
            </a:pPr>
            <a:r>
              <a:rPr lang="fr-FR" dirty="0"/>
              <a:t>monitor </a:t>
            </a:r>
            <a:r>
              <a:rPr lang="fr-FR" b="1" dirty="0" err="1"/>
              <a:t>tmpdir</a:t>
            </a:r>
            <a:r>
              <a:rPr lang="fr-FR" dirty="0"/>
              <a:t> usage</a:t>
            </a:r>
          </a:p>
          <a:p>
            <a:pPr marL="690016" indent="-609585">
              <a:spcBef>
                <a:spcPts val="0"/>
              </a:spcBef>
              <a:defRPr/>
            </a:pPr>
            <a:r>
              <a:rPr lang="fr-FR" dirty="0" err="1"/>
              <a:t>Frequent</a:t>
            </a:r>
            <a:r>
              <a:rPr lang="fr-FR" dirty="0"/>
              <a:t> </a:t>
            </a:r>
            <a:r>
              <a:rPr lang="fr-FR" dirty="0" err="1"/>
              <a:t>temporary</a:t>
            </a:r>
            <a:r>
              <a:rPr lang="fr-FR" dirty="0"/>
              <a:t> tables on </a:t>
            </a:r>
            <a:r>
              <a:rPr lang="fr-FR" dirty="0" err="1"/>
              <a:t>disk</a:t>
            </a:r>
            <a:r>
              <a:rPr lang="fr-FR" dirty="0"/>
              <a:t> </a:t>
            </a:r>
          </a:p>
          <a:p>
            <a:pPr marL="1227636" lvl="1" indent="-609585">
              <a:spcBef>
                <a:spcPts val="0"/>
              </a:spcBef>
              <a:defRPr/>
            </a:pPr>
            <a:r>
              <a:rPr lang="fr-FR" dirty="0"/>
              <a:t>High </a:t>
            </a:r>
            <a:r>
              <a:rPr lang="fr-FR" b="1" i="1" dirty="0" err="1"/>
              <a:t>created_tmp_disk_tables</a:t>
            </a:r>
            <a:r>
              <a:rPr lang="fr-FR" b="1" i="1" dirty="0"/>
              <a:t> / </a:t>
            </a:r>
            <a:r>
              <a:rPr lang="fr-FR" b="1" i="1" dirty="0" err="1"/>
              <a:t>uptime</a:t>
            </a:r>
            <a:endParaRPr lang="fr-FR" b="1" dirty="0"/>
          </a:p>
          <a:p>
            <a:pPr marL="1227636" lvl="1" indent="-609585">
              <a:spcBef>
                <a:spcPts val="0"/>
              </a:spcBef>
              <a:defRPr/>
            </a:pPr>
            <a:r>
              <a:rPr lang="en-US" dirty="0">
                <a:latin typeface="Courier New" pitchFamily="49" charset="0"/>
                <a:cs typeface="Courier New" pitchFamily="49" charset="0"/>
              </a:rPr>
              <a:t>show global status like '%</a:t>
            </a:r>
            <a:r>
              <a:rPr lang="en-US" dirty="0" err="1">
                <a:latin typeface="Courier New" pitchFamily="49" charset="0"/>
                <a:cs typeface="Courier New" pitchFamily="49" charset="0"/>
              </a:rPr>
              <a:t>tmp</a:t>
            </a:r>
            <a:r>
              <a:rPr lang="en-US" dirty="0">
                <a:latin typeface="Courier New" pitchFamily="49" charset="0"/>
                <a:cs typeface="Courier New" pitchFamily="49" charset="0"/>
              </a:rPr>
              <a:t>%';</a:t>
            </a:r>
          </a:p>
          <a:p>
            <a:pPr marL="690016" indent="-609585">
              <a:spcBef>
                <a:spcPts val="0"/>
              </a:spcBef>
              <a:defRPr/>
            </a:pPr>
            <a:r>
              <a:rPr lang="fr-FR" dirty="0">
                <a:latin typeface="+mj-lt"/>
                <a:cs typeface="Courier New" pitchFamily="49" charset="0"/>
              </a:rPr>
              <a:t>In 5.6, </a:t>
            </a:r>
            <a:r>
              <a:rPr lang="fr-FR" dirty="0" err="1">
                <a:latin typeface="+mj-lt"/>
                <a:cs typeface="Courier New" pitchFamily="49" charset="0"/>
              </a:rPr>
              <a:t>included</a:t>
            </a:r>
            <a:r>
              <a:rPr lang="fr-FR" dirty="0">
                <a:latin typeface="+mj-lt"/>
                <a:cs typeface="Courier New" pitchFamily="49" charset="0"/>
              </a:rPr>
              <a:t> in </a:t>
            </a:r>
            <a:r>
              <a:rPr lang="fr-FR" dirty="0" err="1">
                <a:latin typeface="+mj-lt"/>
                <a:cs typeface="Courier New" pitchFamily="49" charset="0"/>
              </a:rPr>
              <a:t>statement</a:t>
            </a:r>
            <a:r>
              <a:rPr lang="fr-FR" dirty="0">
                <a:latin typeface="+mj-lt"/>
                <a:cs typeface="Courier New" pitchFamily="49" charset="0"/>
              </a:rPr>
              <a:t> digests and </a:t>
            </a:r>
            <a:r>
              <a:rPr lang="fr-FR" dirty="0" err="1">
                <a:latin typeface="+mj-lt"/>
                <a:cs typeface="Courier New" pitchFamily="49" charset="0"/>
              </a:rPr>
              <a:t>ps_helper</a:t>
            </a:r>
            <a:endParaRPr lang="fr-FR" dirty="0">
              <a:latin typeface="+mj-lt"/>
              <a:cs typeface="Courier New" pitchFamily="49" charset="0"/>
            </a:endParaRPr>
          </a:p>
          <a:p>
            <a:pPr marL="690016" indent="-609585">
              <a:spcBef>
                <a:spcPts val="0"/>
              </a:spcBef>
              <a:defRPr/>
            </a:pPr>
            <a:r>
              <a:rPr lang="fr-FR" dirty="0" err="1">
                <a:latin typeface="+mj-lt"/>
                <a:cs typeface="Courier New" pitchFamily="49" charset="0"/>
              </a:rPr>
              <a:t>Available</a:t>
            </a:r>
            <a:r>
              <a:rPr lang="fr-FR" dirty="0">
                <a:latin typeface="+mj-lt"/>
                <a:cs typeface="Courier New" pitchFamily="49" charset="0"/>
              </a:rPr>
              <a:t> in MEM 3.0</a:t>
            </a:r>
            <a:endParaRPr lang="fr-FR" dirty="0">
              <a:latin typeface="+mj-lt"/>
            </a:endParaRPr>
          </a:p>
          <a:p>
            <a:pPr marL="690016" indent="-609585">
              <a:spcBef>
                <a:spcPts val="0"/>
              </a:spcBef>
              <a:buNone/>
              <a:defRPr/>
            </a:pPr>
            <a:endParaRPr lang="fr-FR" dirty="0"/>
          </a:p>
        </p:txBody>
      </p:sp>
      <p:sp>
        <p:nvSpPr>
          <p:cNvPr id="6963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Writing</a:t>
            </a:r>
            <a:r>
              <a:rPr lang="fr-FR" altLang="en-US" dirty="0">
                <a:solidFill>
                  <a:srgbClr val="CD0000"/>
                </a:solidFill>
              </a:rPr>
              <a:t> to </a:t>
            </a:r>
            <a:r>
              <a:rPr lang="fr-FR" altLang="en-US" dirty="0" err="1">
                <a:solidFill>
                  <a:srgbClr val="CD0000"/>
                </a:solidFill>
              </a:rPr>
              <a:t>disk</a:t>
            </a:r>
            <a:r>
              <a:rPr lang="fr-FR" altLang="en-US" dirty="0">
                <a:solidFill>
                  <a:srgbClr val="CD0000"/>
                </a:solidFill>
              </a:rPr>
              <a:t> </a:t>
            </a:r>
            <a:r>
              <a:rPr lang="fr-FR" altLang="en-US" dirty="0" err="1">
                <a:solidFill>
                  <a:srgbClr val="CD0000"/>
                </a:solidFill>
              </a:rPr>
              <a:t>is</a:t>
            </a:r>
            <a:r>
              <a:rPr lang="fr-FR" altLang="en-US" dirty="0">
                <a:solidFill>
                  <a:srgbClr val="CD0000"/>
                </a:solidFill>
              </a:rPr>
              <a:t> not </a:t>
            </a:r>
            <a:r>
              <a:rPr lang="fr-FR" altLang="en-US" dirty="0" err="1">
                <a:solidFill>
                  <a:srgbClr val="CD0000"/>
                </a:solidFill>
              </a:rPr>
              <a:t>scalable</a:t>
            </a:r>
            <a:r>
              <a:rPr lang="fr-FR" altLang="en-US" dirty="0">
                <a:solidFill>
                  <a:srgbClr val="CD0000"/>
                </a:solidFill>
              </a:rPr>
              <a:t> </a:t>
            </a:r>
            <a:r>
              <a:rPr lang="fr-FR" altLang="en-US" dirty="0"/>
              <a:t>!</a:t>
            </a:r>
            <a:endParaRPr lang="en-US" altLang="en-US" dirty="0"/>
          </a:p>
        </p:txBody>
      </p:sp>
    </p:spTree>
    <p:extLst>
      <p:ext uri="{BB962C8B-B14F-4D97-AF65-F5344CB8AC3E}">
        <p14:creationId xmlns:p14="http://schemas.microsoft.com/office/powerpoint/2010/main" val="13544804"/>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9"/>
          <p:cNvSpPr>
            <a:spLocks noGrp="1"/>
          </p:cNvSpPr>
          <p:nvPr>
            <p:ph type="title"/>
          </p:nvPr>
        </p:nvSpPr>
        <p:spPr>
          <a:xfrm>
            <a:off x="387351" y="268816"/>
            <a:ext cx="10972800" cy="1024467"/>
          </a:xfrm>
        </p:spPr>
        <p:txBody>
          <a:bodyPr>
            <a:normAutofit/>
          </a:bodyPr>
          <a:lstStyle/>
          <a:p>
            <a:r>
              <a:rPr lang="fr-FR" altLang="en-US" sz="4000" dirty="0">
                <a:solidFill>
                  <a:srgbClr val="CD0000"/>
                </a:solidFill>
              </a:rPr>
              <a:t>Tip 38. Cache data in the App</a:t>
            </a:r>
            <a:endParaRPr lang="en-US" altLang="en-US" sz="4000" dirty="0">
              <a:solidFill>
                <a:srgbClr val="CD0000"/>
              </a:solidFill>
            </a:endParaRPr>
          </a:p>
        </p:txBody>
      </p:sp>
      <p:sp>
        <p:nvSpPr>
          <p:cNvPr id="70659" name="Content Placeholder 1"/>
          <p:cNvSpPr>
            <a:spLocks noGrp="1"/>
          </p:cNvSpPr>
          <p:nvPr>
            <p:ph sz="quarter" idx="12"/>
          </p:nvPr>
        </p:nvSpPr>
        <p:spPr>
          <a:xfrm>
            <a:off x="1064684" y="2004485"/>
            <a:ext cx="10972800" cy="2660649"/>
          </a:xfrm>
        </p:spPr>
        <p:txBody>
          <a:bodyPr>
            <a:normAutofit fontScale="92500" lnSpcReduction="20000"/>
          </a:bodyPr>
          <a:lstStyle/>
          <a:p>
            <a:pPr marL="690016" indent="-609585"/>
            <a:r>
              <a:rPr lang="fr-FR" altLang="en-US"/>
              <a:t>Good for CPU / IO</a:t>
            </a:r>
          </a:p>
          <a:p>
            <a:pPr marL="690016" indent="-609585"/>
            <a:r>
              <a:rPr lang="fr-FR" altLang="en-US"/>
              <a:t>Cache the immutable !</a:t>
            </a:r>
          </a:p>
          <a:p>
            <a:pPr marL="1227636" lvl="1" indent="-609585"/>
            <a:r>
              <a:rPr lang="fr-FR" altLang="en-US"/>
              <a:t>referential data</a:t>
            </a:r>
          </a:p>
          <a:p>
            <a:pPr marL="1227636" lvl="1" indent="-609585"/>
            <a:r>
              <a:rPr lang="fr-FR" altLang="en-US"/>
              <a:t>memcached</a:t>
            </a:r>
          </a:p>
          <a:p>
            <a:pPr marL="690016" indent="-609585"/>
            <a:r>
              <a:rPr lang="fr-FR" altLang="en-US"/>
              <a:t>Query cache can be disabled</a:t>
            </a:r>
          </a:p>
          <a:p>
            <a:pPr marL="690016" indent="-609585"/>
            <a:r>
              <a:rPr lang="fr-FR" altLang="en-US"/>
              <a:t>Identify frequent statements</a:t>
            </a:r>
          </a:p>
          <a:p>
            <a:pPr marL="1227636" lvl="1" indent="-609585"/>
            <a:r>
              <a:rPr lang="fr-FR" altLang="en-US"/>
              <a:t>perl mysqldumpslow.pl –s c slow60s.log</a:t>
            </a:r>
          </a:p>
        </p:txBody>
      </p:sp>
      <p:sp>
        <p:nvSpPr>
          <p:cNvPr id="7066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Save MySQL </a:t>
            </a:r>
            <a:r>
              <a:rPr lang="fr-FR" altLang="en-US" dirty="0" err="1">
                <a:solidFill>
                  <a:srgbClr val="CD0000"/>
                </a:solidFill>
              </a:rPr>
              <a:t>resources</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341351250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6725" y="320675"/>
            <a:ext cx="10515600" cy="1325563"/>
          </a:xfrm>
        </p:spPr>
        <p:txBody>
          <a:bodyPr>
            <a:normAutofit/>
          </a:bodyPr>
          <a:lstStyle/>
          <a:p>
            <a:r>
              <a:rPr lang="en-US" sz="4000" dirty="0">
                <a:solidFill>
                  <a:srgbClr val="CD0000"/>
                </a:solidFill>
                <a:ea typeface="ＭＳ Ｐゴシック" panose="020B0600070205080204" pitchFamily="34" charset="-128"/>
              </a:rPr>
              <a:t>MySQL - </a:t>
            </a:r>
            <a:r>
              <a:rPr lang="en-US" altLang="en-US" sz="4000" dirty="0">
                <a:solidFill>
                  <a:srgbClr val="CD0000"/>
                </a:solidFill>
              </a:rPr>
              <a:t>Under the Hood</a:t>
            </a:r>
          </a:p>
        </p:txBody>
      </p:sp>
      <p:sp>
        <p:nvSpPr>
          <p:cNvPr id="86019" name="Rectangle 3"/>
          <p:cNvSpPr>
            <a:spLocks noGrp="1" noChangeArrowheads="1"/>
          </p:cNvSpPr>
          <p:nvPr>
            <p:ph type="body" idx="1"/>
          </p:nvPr>
        </p:nvSpPr>
        <p:spPr>
          <a:xfrm>
            <a:off x="795337" y="1646238"/>
            <a:ext cx="10515600" cy="4351338"/>
          </a:xfrm>
        </p:spPr>
        <p:txBody>
          <a:bodyPr>
            <a:normAutofit lnSpcReduction="10000"/>
          </a:bodyPr>
          <a:lstStyle/>
          <a:p>
            <a:r>
              <a:rPr lang="en-US" altLang="en-US" dirty="0">
                <a:latin typeface="+mj-lt"/>
              </a:rPr>
              <a:t>Multithreaded - 1 connection means 1 thread</a:t>
            </a:r>
          </a:p>
          <a:p>
            <a:pPr lvl="1"/>
            <a:r>
              <a:rPr lang="en-US" altLang="en-US" dirty="0">
                <a:latin typeface="+mj-lt"/>
              </a:rPr>
              <a:t>Decrease in overhead – increase in performance</a:t>
            </a:r>
          </a:p>
          <a:p>
            <a:pPr lvl="1"/>
            <a:r>
              <a:rPr lang="en-US" altLang="en-US" dirty="0">
                <a:latin typeface="+mj-lt"/>
              </a:rPr>
              <a:t>Configurable per-thread parameters</a:t>
            </a:r>
          </a:p>
          <a:p>
            <a:pPr lvl="2"/>
            <a:r>
              <a:rPr lang="en-US" altLang="en-US" dirty="0" err="1">
                <a:latin typeface="+mj-lt"/>
              </a:rPr>
              <a:t>read_buffer_size</a:t>
            </a:r>
            <a:r>
              <a:rPr lang="en-US" altLang="en-US" dirty="0">
                <a:latin typeface="+mj-lt"/>
              </a:rPr>
              <a:t> - I/O per thread</a:t>
            </a:r>
          </a:p>
          <a:p>
            <a:pPr lvl="2"/>
            <a:r>
              <a:rPr lang="en-US" altLang="en-US" dirty="0" err="1">
                <a:latin typeface="+mj-lt"/>
              </a:rPr>
              <a:t>read_rnd_buffer_size</a:t>
            </a:r>
            <a:r>
              <a:rPr lang="en-US" altLang="en-US" dirty="0">
                <a:latin typeface="+mj-lt"/>
              </a:rPr>
              <a:t> - for ORDER BY</a:t>
            </a:r>
          </a:p>
          <a:p>
            <a:pPr lvl="2"/>
            <a:r>
              <a:rPr lang="en-US" altLang="en-US" dirty="0" err="1">
                <a:latin typeface="+mj-lt"/>
              </a:rPr>
              <a:t>sort_buffer_size</a:t>
            </a:r>
            <a:r>
              <a:rPr lang="en-US" altLang="en-US" dirty="0">
                <a:latin typeface="+mj-lt"/>
              </a:rPr>
              <a:t> - rows in memory for ORDER BY and GROUP BY</a:t>
            </a:r>
          </a:p>
          <a:p>
            <a:pPr lvl="2"/>
            <a:r>
              <a:rPr lang="en-US" altLang="en-US" dirty="0" err="1">
                <a:latin typeface="+mj-lt"/>
              </a:rPr>
              <a:t>tmp_table_size</a:t>
            </a:r>
            <a:r>
              <a:rPr lang="en-US" altLang="en-US" dirty="0">
                <a:latin typeface="+mj-lt"/>
              </a:rPr>
              <a:t> – memory temporary tables for GROUP BY</a:t>
            </a:r>
          </a:p>
          <a:p>
            <a:r>
              <a:rPr lang="en-US" altLang="en-US" dirty="0">
                <a:latin typeface="+mj-lt"/>
              </a:rPr>
              <a:t>Multithreaded – 1 server means 1 process</a:t>
            </a:r>
          </a:p>
          <a:p>
            <a:pPr lvl="1"/>
            <a:r>
              <a:rPr lang="en-US" altLang="en-US" dirty="0">
                <a:latin typeface="+mj-lt"/>
              </a:rPr>
              <a:t>Limited addressable space, especially under 32bits</a:t>
            </a:r>
          </a:p>
          <a:p>
            <a:pPr lvl="1"/>
            <a:r>
              <a:rPr lang="en-US" altLang="en-US" dirty="0">
                <a:latin typeface="+mj-lt"/>
              </a:rPr>
              <a:t>64bit platforms are a must for even moderate datasets</a:t>
            </a:r>
          </a:p>
          <a:p>
            <a:pPr lvl="1"/>
            <a:r>
              <a:rPr lang="en-US" altLang="en-US" dirty="0">
                <a:latin typeface="+mj-lt"/>
              </a:rPr>
              <a:t>64bit platforms are a must to take advantage of buffers</a:t>
            </a:r>
          </a:p>
          <a:p>
            <a:pPr lvl="1"/>
            <a:r>
              <a:rPr lang="en-US" altLang="en-US" dirty="0">
                <a:latin typeface="+mj-lt"/>
              </a:rPr>
              <a:t>Pay attention to the operating system’s kernel/user memory split in a process</a:t>
            </a:r>
          </a:p>
        </p:txBody>
      </p:sp>
    </p:spTree>
    <p:extLst>
      <p:ext uri="{BB962C8B-B14F-4D97-AF65-F5344CB8AC3E}">
        <p14:creationId xmlns:p14="http://schemas.microsoft.com/office/powerpoint/2010/main" val="1821942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9"/>
          <p:cNvSpPr>
            <a:spLocks noGrp="1"/>
          </p:cNvSpPr>
          <p:nvPr>
            <p:ph type="title"/>
          </p:nvPr>
        </p:nvSpPr>
        <p:spPr>
          <a:xfrm>
            <a:off x="358776" y="268816"/>
            <a:ext cx="10972800" cy="1024467"/>
          </a:xfrm>
        </p:spPr>
        <p:txBody>
          <a:bodyPr>
            <a:normAutofit/>
          </a:bodyPr>
          <a:lstStyle/>
          <a:p>
            <a:r>
              <a:rPr lang="fr-FR" altLang="en-US" sz="4000" dirty="0">
                <a:solidFill>
                  <a:srgbClr val="CD0000"/>
                </a:solidFill>
              </a:rPr>
              <a:t>Tip 39. </a:t>
            </a:r>
            <a:r>
              <a:rPr lang="fr-FR" altLang="en-US" sz="4000" dirty="0" err="1">
                <a:solidFill>
                  <a:srgbClr val="CD0000"/>
                </a:solidFill>
              </a:rPr>
              <a:t>Avoid</a:t>
            </a:r>
            <a:r>
              <a:rPr lang="fr-FR" altLang="en-US" sz="4000" dirty="0">
                <a:solidFill>
                  <a:srgbClr val="CD0000"/>
                </a:solidFill>
              </a:rPr>
              <a:t> long running transactions</a:t>
            </a:r>
            <a:endParaRPr lang="en-US" altLang="en-US" sz="4000" dirty="0">
              <a:solidFill>
                <a:srgbClr val="CD0000"/>
              </a:solidFill>
            </a:endParaRPr>
          </a:p>
        </p:txBody>
      </p:sp>
      <p:sp>
        <p:nvSpPr>
          <p:cNvPr id="71683" name="Content Placeholder 1"/>
          <p:cNvSpPr>
            <a:spLocks noGrp="1"/>
          </p:cNvSpPr>
          <p:nvPr>
            <p:ph sz="quarter" idx="12"/>
          </p:nvPr>
        </p:nvSpPr>
        <p:spPr>
          <a:xfrm>
            <a:off x="1016000" y="2004485"/>
            <a:ext cx="10972800" cy="2660649"/>
          </a:xfrm>
        </p:spPr>
        <p:txBody>
          <a:bodyPr>
            <a:normAutofit fontScale="77500" lnSpcReduction="20000"/>
          </a:bodyPr>
          <a:lstStyle/>
          <a:p>
            <a:pPr marL="690016" indent="-609585"/>
            <a:r>
              <a:rPr lang="fr-FR" altLang="en-US"/>
              <a:t>Usually the oldest transactions</a:t>
            </a:r>
          </a:p>
          <a:p>
            <a:pPr marL="690016" indent="-609585"/>
            <a:endParaRPr lang="fr-FR" altLang="en-US"/>
          </a:p>
          <a:p>
            <a:pPr marL="690016" indent="-609585"/>
            <a:endParaRPr lang="fr-FR" altLang="en-US"/>
          </a:p>
          <a:p>
            <a:pPr marL="690016" indent="-609585"/>
            <a:r>
              <a:rPr lang="fr-FR" altLang="en-US"/>
              <a:t>High </a:t>
            </a:r>
            <a:r>
              <a:rPr lang="fr-FR" altLang="en-US" i="1"/>
              <a:t>history_list_length  </a:t>
            </a:r>
          </a:p>
          <a:p>
            <a:pPr marL="690016" indent="-609585"/>
            <a:r>
              <a:rPr lang="fr-FR" altLang="en-US"/>
              <a:t>Prevent the purge</a:t>
            </a:r>
          </a:p>
          <a:p>
            <a:pPr marL="690016" indent="-609585"/>
            <a:r>
              <a:rPr lang="fr-FR" altLang="en-US"/>
              <a:t>Decrease performance</a:t>
            </a:r>
          </a:p>
          <a:p>
            <a:pPr marL="690016" indent="-609585"/>
            <a:r>
              <a:rPr lang="fr-FR" altLang="en-US"/>
              <a:t>Kill if abandoned</a:t>
            </a:r>
          </a:p>
        </p:txBody>
      </p:sp>
      <p:sp>
        <p:nvSpPr>
          <p:cNvPr id="7168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A </a:t>
            </a:r>
            <a:r>
              <a:rPr lang="fr-FR" altLang="en-US" dirty="0" err="1">
                <a:solidFill>
                  <a:srgbClr val="CD0000"/>
                </a:solidFill>
              </a:rPr>
              <a:t>frequent</a:t>
            </a:r>
            <a:r>
              <a:rPr lang="fr-FR" altLang="en-US" dirty="0">
                <a:solidFill>
                  <a:srgbClr val="CD0000"/>
                </a:solidFill>
              </a:rPr>
              <a:t> cause of performance drops</a:t>
            </a:r>
            <a:endParaRPr lang="en-US" altLang="en-US" dirty="0">
              <a:solidFill>
                <a:srgbClr val="CD0000"/>
              </a:solidFill>
            </a:endParaRPr>
          </a:p>
        </p:txBody>
      </p:sp>
      <p:pic>
        <p:nvPicPr>
          <p:cNvPr id="716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2618317"/>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906185" y="2599267"/>
            <a:ext cx="1576916" cy="209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2031335348"/>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9"/>
          <p:cNvSpPr>
            <a:spLocks noGrp="1"/>
          </p:cNvSpPr>
          <p:nvPr>
            <p:ph type="title"/>
          </p:nvPr>
        </p:nvSpPr>
        <p:spPr>
          <a:xfrm>
            <a:off x="590550" y="325968"/>
            <a:ext cx="10972800" cy="1024467"/>
          </a:xfrm>
        </p:spPr>
        <p:txBody>
          <a:bodyPr>
            <a:normAutofit/>
          </a:bodyPr>
          <a:lstStyle/>
          <a:p>
            <a:r>
              <a:rPr lang="fr-FR" altLang="en-US" sz="4000" dirty="0">
                <a:solidFill>
                  <a:srgbClr val="CD0000"/>
                </a:solidFill>
              </a:rPr>
              <a:t>Tip 40. Close </a:t>
            </a:r>
            <a:r>
              <a:rPr lang="fr-FR" altLang="en-US" sz="4000" dirty="0" err="1">
                <a:solidFill>
                  <a:srgbClr val="CD0000"/>
                </a:solidFill>
              </a:rPr>
              <a:t>idle</a:t>
            </a:r>
            <a:r>
              <a:rPr lang="fr-FR" altLang="en-US" sz="4000" dirty="0">
                <a:solidFill>
                  <a:srgbClr val="CD0000"/>
                </a:solidFill>
              </a:rPr>
              <a:t> connections</a:t>
            </a:r>
            <a:endParaRPr lang="en-US" altLang="en-US" sz="4000" dirty="0">
              <a:solidFill>
                <a:srgbClr val="CD0000"/>
              </a:solidFill>
            </a:endParaRPr>
          </a:p>
        </p:txBody>
      </p:sp>
      <p:sp>
        <p:nvSpPr>
          <p:cNvPr id="72707" name="Content Placeholder 1"/>
          <p:cNvSpPr>
            <a:spLocks noGrp="1"/>
          </p:cNvSpPr>
          <p:nvPr>
            <p:ph sz="quarter" idx="12"/>
          </p:nvPr>
        </p:nvSpPr>
        <p:spPr>
          <a:xfrm>
            <a:off x="1028700" y="2004485"/>
            <a:ext cx="10972800" cy="2660649"/>
          </a:xfrm>
        </p:spPr>
        <p:txBody>
          <a:bodyPr>
            <a:normAutofit fontScale="92500" lnSpcReduction="10000"/>
          </a:bodyPr>
          <a:lstStyle/>
          <a:p>
            <a:pPr marL="690016" indent="-609585"/>
            <a:endParaRPr lang="fr-FR" altLang="en-US"/>
          </a:p>
          <a:p>
            <a:pPr marL="690016" indent="-609585"/>
            <a:endParaRPr lang="fr-FR" altLang="en-US"/>
          </a:p>
          <a:p>
            <a:pPr marL="690016" indent="-609585"/>
            <a:endParaRPr lang="fr-FR" altLang="en-US"/>
          </a:p>
          <a:p>
            <a:pPr marL="690016" indent="-609585">
              <a:buNone/>
            </a:pPr>
            <a:endParaRPr lang="fr-FR" altLang="en-US"/>
          </a:p>
          <a:p>
            <a:pPr marL="690016" indent="-609585"/>
            <a:r>
              <a:rPr lang="fr-FR" altLang="en-US"/>
              <a:t>Either kill or refresh them !	</a:t>
            </a:r>
          </a:p>
          <a:p>
            <a:pPr marL="1227636" lvl="1" indent="-609585"/>
            <a:r>
              <a:rPr lang="fr-FR" altLang="en-US"/>
              <a:t>Connection pools  : validation query</a:t>
            </a:r>
          </a:p>
          <a:p>
            <a:pPr marL="1227636" lvl="1" indent="-609585"/>
            <a:endParaRPr lang="fr-FR" altLang="en-US"/>
          </a:p>
          <a:p>
            <a:pPr marL="690016" indent="-609585"/>
            <a:endParaRPr lang="fr-FR" altLang="en-US"/>
          </a:p>
        </p:txBody>
      </p:sp>
      <p:sp>
        <p:nvSpPr>
          <p:cNvPr id="72708"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Idle</a:t>
            </a:r>
            <a:r>
              <a:rPr lang="fr-FR" altLang="en-US" dirty="0">
                <a:solidFill>
                  <a:srgbClr val="CD0000"/>
                </a:solidFill>
              </a:rPr>
              <a:t> connections consume </a:t>
            </a:r>
            <a:r>
              <a:rPr lang="fr-FR" altLang="en-US" dirty="0" err="1">
                <a:solidFill>
                  <a:srgbClr val="CD0000"/>
                </a:solidFill>
              </a:rPr>
              <a:t>resources</a:t>
            </a:r>
            <a:r>
              <a:rPr lang="fr-FR" altLang="en-US" dirty="0">
                <a:solidFill>
                  <a:srgbClr val="CD0000"/>
                </a:solidFill>
              </a:rPr>
              <a:t> !</a:t>
            </a:r>
            <a:endParaRPr lang="en-US" altLang="en-US" dirty="0">
              <a:solidFill>
                <a:srgbClr val="CD0000"/>
              </a:solidFill>
            </a:endParaRPr>
          </a:p>
        </p:txBody>
      </p:sp>
      <p:pic>
        <p:nvPicPr>
          <p:cNvPr id="727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417" y="2178051"/>
            <a:ext cx="60198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728634" y="2893484"/>
            <a:ext cx="2696633" cy="641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3750628821"/>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9"/>
          <p:cNvSpPr>
            <a:spLocks noGrp="1"/>
          </p:cNvSpPr>
          <p:nvPr>
            <p:ph type="title"/>
          </p:nvPr>
        </p:nvSpPr>
        <p:spPr>
          <a:xfrm>
            <a:off x="499533" y="306917"/>
            <a:ext cx="10972800" cy="1024467"/>
          </a:xfrm>
        </p:spPr>
        <p:txBody>
          <a:bodyPr>
            <a:normAutofit/>
          </a:bodyPr>
          <a:lstStyle/>
          <a:p>
            <a:r>
              <a:rPr lang="fr-FR" altLang="en-US" sz="4000" dirty="0">
                <a:solidFill>
                  <a:srgbClr val="CD0000"/>
                </a:solidFill>
              </a:rPr>
              <a:t>Tip 41. Close </a:t>
            </a:r>
            <a:r>
              <a:rPr lang="fr-FR" altLang="en-US" sz="4000" dirty="0" err="1">
                <a:solidFill>
                  <a:srgbClr val="CD0000"/>
                </a:solidFill>
              </a:rPr>
              <a:t>prepare</a:t>
            </a:r>
            <a:r>
              <a:rPr lang="fr-FR" altLang="en-US" sz="4000" dirty="0">
                <a:solidFill>
                  <a:srgbClr val="CD0000"/>
                </a:solidFill>
              </a:rPr>
              <a:t> </a:t>
            </a:r>
            <a:r>
              <a:rPr lang="fr-FR" altLang="en-US" sz="4000" dirty="0" err="1">
                <a:solidFill>
                  <a:srgbClr val="CD0000"/>
                </a:solidFill>
              </a:rPr>
              <a:t>statements</a:t>
            </a:r>
            <a:endParaRPr lang="en-US" altLang="en-US" sz="4000" dirty="0">
              <a:solidFill>
                <a:srgbClr val="CD0000"/>
              </a:solidFill>
            </a:endParaRPr>
          </a:p>
        </p:txBody>
      </p:sp>
      <p:sp>
        <p:nvSpPr>
          <p:cNvPr id="73731" name="Content Placeholder 1"/>
          <p:cNvSpPr>
            <a:spLocks noGrp="1"/>
          </p:cNvSpPr>
          <p:nvPr>
            <p:ph sz="quarter" idx="12"/>
          </p:nvPr>
        </p:nvSpPr>
        <p:spPr>
          <a:xfrm>
            <a:off x="1051984" y="1968500"/>
            <a:ext cx="10972800" cy="2660651"/>
          </a:xfrm>
        </p:spPr>
        <p:txBody>
          <a:bodyPr/>
          <a:lstStyle/>
          <a:p>
            <a:pPr marL="1227636" lvl="1" indent="-609585">
              <a:buNone/>
            </a:pPr>
            <a:endParaRPr lang="fr-FR" altLang="en-US"/>
          </a:p>
          <a:p>
            <a:pPr marL="690016" indent="-609585"/>
            <a:r>
              <a:rPr lang="fr-FR" altLang="en-US"/>
              <a:t>com_stmt_prepare – com_stmt_close ~= 0</a:t>
            </a:r>
          </a:p>
        </p:txBody>
      </p:sp>
      <p:sp>
        <p:nvSpPr>
          <p:cNvPr id="73732"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Prepare</a:t>
            </a:r>
            <a:r>
              <a:rPr lang="fr-FR" altLang="en-US" dirty="0">
                <a:solidFill>
                  <a:srgbClr val="CD0000"/>
                </a:solidFill>
              </a:rPr>
              <a:t> and close must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balanced</a:t>
            </a:r>
            <a:endParaRPr lang="en-US" altLang="en-US" dirty="0">
              <a:solidFill>
                <a:srgbClr val="CD0000"/>
              </a:solidFill>
            </a:endParaRPr>
          </a:p>
        </p:txBody>
      </p:sp>
      <p:pic>
        <p:nvPicPr>
          <p:cNvPr id="737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1" y="3536951"/>
            <a:ext cx="4394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51517" y="4470400"/>
            <a:ext cx="4434416" cy="222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Rectangle 10"/>
          <p:cNvSpPr/>
          <p:nvPr/>
        </p:nvSpPr>
        <p:spPr>
          <a:xfrm>
            <a:off x="1570567" y="5044018"/>
            <a:ext cx="4432300" cy="220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2252976648"/>
      </p:ext>
    </p:extLst>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9"/>
          <p:cNvSpPr>
            <a:spLocks noGrp="1"/>
          </p:cNvSpPr>
          <p:nvPr>
            <p:ph type="title"/>
          </p:nvPr>
        </p:nvSpPr>
        <p:spPr>
          <a:xfrm>
            <a:off x="287338" y="348192"/>
            <a:ext cx="10972800" cy="1024467"/>
          </a:xfrm>
        </p:spPr>
        <p:txBody>
          <a:bodyPr/>
          <a:lstStyle/>
          <a:p>
            <a:r>
              <a:rPr lang="fr-FR" altLang="en-US" dirty="0">
                <a:solidFill>
                  <a:srgbClr val="CD0000"/>
                </a:solidFill>
              </a:rPr>
              <a:t>Tip 42. Configure </a:t>
            </a:r>
            <a:r>
              <a:rPr lang="fr-FR" altLang="en-US" dirty="0" err="1">
                <a:solidFill>
                  <a:srgbClr val="CD0000"/>
                </a:solidFill>
              </a:rPr>
              <a:t>Connector</a:t>
            </a:r>
            <a:r>
              <a:rPr lang="fr-FR" altLang="en-US" dirty="0">
                <a:solidFill>
                  <a:srgbClr val="CD0000"/>
                </a:solidFill>
              </a:rPr>
              <a:t> / J </a:t>
            </a:r>
            <a:endParaRPr lang="en-US" altLang="en-US" dirty="0">
              <a:solidFill>
                <a:srgbClr val="CD0000"/>
              </a:solidFill>
            </a:endParaRPr>
          </a:p>
        </p:txBody>
      </p:sp>
      <p:sp>
        <p:nvSpPr>
          <p:cNvPr id="74755" name="Content Placeholder 1"/>
          <p:cNvSpPr>
            <a:spLocks noGrp="1"/>
          </p:cNvSpPr>
          <p:nvPr>
            <p:ph sz="quarter" idx="12"/>
          </p:nvPr>
        </p:nvSpPr>
        <p:spPr>
          <a:xfrm>
            <a:off x="1051984" y="1968500"/>
            <a:ext cx="10972800" cy="2660651"/>
          </a:xfrm>
        </p:spPr>
        <p:txBody>
          <a:bodyPr>
            <a:normAutofit fontScale="92500" lnSpcReduction="20000"/>
          </a:bodyPr>
          <a:lstStyle/>
          <a:p>
            <a:pPr marL="1227636" lvl="1" indent="-609585">
              <a:buNone/>
            </a:pPr>
            <a:endParaRPr lang="fr-FR" altLang="en-US"/>
          </a:p>
          <a:p>
            <a:pPr marL="690016" indent="-609585"/>
            <a:r>
              <a:rPr lang="fr-FR" altLang="en-US"/>
              <a:t>JDBC property for maximum performance :</a:t>
            </a:r>
          </a:p>
          <a:p>
            <a:pPr marL="1227636" lvl="1" indent="-609585"/>
            <a:r>
              <a:rPr lang="en-US" altLang="en-US" b="1"/>
              <a:t>userConfigs=maxPerformance </a:t>
            </a:r>
          </a:p>
          <a:p>
            <a:pPr marL="1227636" lvl="1" indent="-609585"/>
            <a:r>
              <a:rPr lang="fr-FR" altLang="en-US"/>
              <a:t>Use if the server configuration is stable</a:t>
            </a:r>
          </a:p>
          <a:p>
            <a:pPr marL="1227636" lvl="1" indent="-609585"/>
            <a:r>
              <a:rPr lang="fr-FR" altLang="en-US"/>
              <a:t>Removes frequent  </a:t>
            </a:r>
          </a:p>
          <a:p>
            <a:pPr marL="1684825" lvl="2" indent="-609585"/>
            <a:r>
              <a:rPr lang="fr-FR" altLang="en-US"/>
              <a:t>SHOW COLLATION</a:t>
            </a:r>
          </a:p>
          <a:p>
            <a:pPr marL="1684825" lvl="2" indent="-609585"/>
            <a:r>
              <a:rPr lang="fr-FR" altLang="en-US"/>
              <a:t>SHOW GLOBAL VARIABLES</a:t>
            </a:r>
          </a:p>
          <a:p>
            <a:pPr marL="690016" indent="-609585"/>
            <a:r>
              <a:rPr lang="fr-FR" altLang="en-US"/>
              <a:t>Fast validation query : </a:t>
            </a:r>
            <a:r>
              <a:rPr lang="en-US" altLang="en-US"/>
              <a:t>/* ping */ </a:t>
            </a:r>
          </a:p>
          <a:p>
            <a:pPr marL="1227636" lvl="1" indent="-609585"/>
            <a:endParaRPr lang="fr-FR" altLang="en-US"/>
          </a:p>
        </p:txBody>
      </p:sp>
      <p:sp>
        <p:nvSpPr>
          <p:cNvPr id="7475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Connectors</a:t>
            </a:r>
            <a:r>
              <a:rPr lang="fr-FR" altLang="en-US" dirty="0">
                <a:solidFill>
                  <a:srgbClr val="CD0000"/>
                </a:solidFill>
              </a:rPr>
              <a:t> must </a:t>
            </a:r>
            <a:r>
              <a:rPr lang="fr-FR" altLang="en-US" dirty="0" err="1">
                <a:solidFill>
                  <a:srgbClr val="CD0000"/>
                </a:solidFill>
              </a:rPr>
              <a:t>be</a:t>
            </a:r>
            <a:r>
              <a:rPr lang="fr-FR" altLang="en-US" dirty="0">
                <a:solidFill>
                  <a:srgbClr val="CD0000"/>
                </a:solidFill>
              </a:rPr>
              <a:t> </a:t>
            </a:r>
            <a:r>
              <a:rPr lang="fr-FR" altLang="en-US" dirty="0" err="1">
                <a:solidFill>
                  <a:srgbClr val="CD0000"/>
                </a:solidFill>
              </a:rPr>
              <a:t>tuned</a:t>
            </a:r>
            <a:r>
              <a:rPr lang="fr-FR" altLang="en-US" dirty="0">
                <a:solidFill>
                  <a:srgbClr val="CD0000"/>
                </a:solidFill>
              </a:rPr>
              <a:t> </a:t>
            </a:r>
            <a:r>
              <a:rPr lang="fr-FR" altLang="en-US" dirty="0" err="1">
                <a:solidFill>
                  <a:srgbClr val="CD0000"/>
                </a:solidFill>
              </a:rPr>
              <a:t>too</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578815229"/>
      </p:ext>
    </p:extLst>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9"/>
          <p:cNvSpPr>
            <a:spLocks noGrp="1"/>
          </p:cNvSpPr>
          <p:nvPr>
            <p:ph type="title"/>
          </p:nvPr>
        </p:nvSpPr>
        <p:spPr>
          <a:xfrm>
            <a:off x="815976" y="413809"/>
            <a:ext cx="10972800" cy="1024467"/>
          </a:xfrm>
        </p:spPr>
        <p:txBody>
          <a:bodyPr/>
          <a:lstStyle/>
          <a:p>
            <a:r>
              <a:rPr lang="fr-FR" altLang="en-US" dirty="0">
                <a:solidFill>
                  <a:srgbClr val="CD0000"/>
                </a:solidFill>
              </a:rPr>
              <a:t>Tips 43 - 45</a:t>
            </a:r>
            <a:endParaRPr lang="en-US" altLang="en-US" dirty="0">
              <a:solidFill>
                <a:srgbClr val="CD0000"/>
              </a:solidFill>
            </a:endParaRPr>
          </a:p>
        </p:txBody>
      </p:sp>
      <p:sp>
        <p:nvSpPr>
          <p:cNvPr id="75779" name="Content Placeholder 1"/>
          <p:cNvSpPr>
            <a:spLocks noGrp="1"/>
          </p:cNvSpPr>
          <p:nvPr>
            <p:ph sz="quarter" idx="12"/>
          </p:nvPr>
        </p:nvSpPr>
        <p:spPr>
          <a:xfrm>
            <a:off x="1064684" y="2004485"/>
            <a:ext cx="10972800" cy="2660649"/>
          </a:xfrm>
        </p:spPr>
        <p:txBody>
          <a:bodyPr/>
          <a:lstStyle/>
          <a:p>
            <a:pPr marL="690016" indent="-609585">
              <a:buFont typeface="Arial" panose="020B0604020202020204" pitchFamily="34" charset="0"/>
              <a:buAutoNum type="arabicPeriod" startAt="43"/>
            </a:pPr>
            <a:r>
              <a:rPr lang="en-US" altLang="en-US" dirty="0"/>
              <a:t>Do not use the </a:t>
            </a:r>
            <a:r>
              <a:rPr lang="en-US" altLang="en-US" dirty="0" err="1"/>
              <a:t>information_schema</a:t>
            </a:r>
            <a:r>
              <a:rPr lang="en-US" altLang="en-US" dirty="0"/>
              <a:t> in your App</a:t>
            </a:r>
          </a:p>
          <a:p>
            <a:pPr marL="690016" indent="-609585">
              <a:buFont typeface="Arial" panose="020B0604020202020204" pitchFamily="34" charset="0"/>
              <a:buAutoNum type="arabicPeriod" startAt="43"/>
            </a:pPr>
            <a:r>
              <a:rPr lang="en-US" altLang="en-US" dirty="0"/>
              <a:t>Normalize Db</a:t>
            </a:r>
          </a:p>
          <a:p>
            <a:pPr marL="690016" indent="-609585">
              <a:buFont typeface="Arial" panose="020B0604020202020204" pitchFamily="34" charset="0"/>
              <a:buAutoNum type="arabicPeriod" startAt="43"/>
            </a:pPr>
            <a:r>
              <a:rPr lang="fr-FR" altLang="en-US" dirty="0" err="1"/>
              <a:t>Scale</a:t>
            </a:r>
            <a:r>
              <a:rPr lang="fr-FR" altLang="en-US" dirty="0"/>
              <a:t> out, </a:t>
            </a:r>
            <a:r>
              <a:rPr lang="fr-FR" altLang="en-US" dirty="0" err="1"/>
              <a:t>shard</a:t>
            </a:r>
            <a:r>
              <a:rPr lang="fr-FR" altLang="en-US" dirty="0"/>
              <a:t> </a:t>
            </a:r>
            <a:endParaRPr lang="en-US" altLang="en-US" dirty="0"/>
          </a:p>
          <a:p>
            <a:pPr marL="690016" indent="-609585">
              <a:buFont typeface="Arial" panose="020B0604020202020204" pitchFamily="34" charset="0"/>
              <a:buAutoNum type="arabicPeriod" startAt="43"/>
            </a:pPr>
            <a:endParaRPr lang="en-US" altLang="en-US" dirty="0"/>
          </a:p>
          <a:p>
            <a:pPr marL="1227636" lvl="1" indent="-609585">
              <a:buNone/>
            </a:pPr>
            <a:endParaRPr lang="en-US" altLang="en-US" dirty="0"/>
          </a:p>
        </p:txBody>
      </p:sp>
    </p:spTree>
    <p:extLst>
      <p:ext uri="{BB962C8B-B14F-4D97-AF65-F5344CB8AC3E}">
        <p14:creationId xmlns:p14="http://schemas.microsoft.com/office/powerpoint/2010/main" val="2180726770"/>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9"/>
          <p:cNvSpPr>
            <a:spLocks noGrp="1"/>
          </p:cNvSpPr>
          <p:nvPr>
            <p:ph type="title"/>
          </p:nvPr>
        </p:nvSpPr>
        <p:spPr>
          <a:xfrm>
            <a:off x="487364" y="370417"/>
            <a:ext cx="10972800" cy="1024467"/>
          </a:xfrm>
        </p:spPr>
        <p:txBody>
          <a:bodyPr>
            <a:normAutofit/>
          </a:bodyPr>
          <a:lstStyle/>
          <a:p>
            <a:r>
              <a:rPr lang="fr-FR" altLang="en-US" sz="4000" dirty="0">
                <a:solidFill>
                  <a:srgbClr val="CD0000"/>
                </a:solidFill>
              </a:rPr>
              <a:t>Tip 46. Monitor the </a:t>
            </a:r>
            <a:r>
              <a:rPr lang="fr-FR" altLang="en-US" sz="4000" dirty="0" err="1">
                <a:solidFill>
                  <a:srgbClr val="CD0000"/>
                </a:solidFill>
              </a:rPr>
              <a:t>database</a:t>
            </a:r>
            <a:r>
              <a:rPr lang="fr-FR" altLang="en-US" sz="4000" dirty="0">
                <a:solidFill>
                  <a:srgbClr val="CD0000"/>
                </a:solidFill>
              </a:rPr>
              <a:t> and OS</a:t>
            </a:r>
            <a:endParaRPr lang="en-US" altLang="en-US" sz="4000" dirty="0">
              <a:solidFill>
                <a:srgbClr val="CD0000"/>
              </a:solidFill>
            </a:endParaRPr>
          </a:p>
        </p:txBody>
      </p:sp>
      <p:sp>
        <p:nvSpPr>
          <p:cNvPr id="76803" name="Content Placeholder 1"/>
          <p:cNvSpPr>
            <a:spLocks noGrp="1"/>
          </p:cNvSpPr>
          <p:nvPr>
            <p:ph sz="quarter" idx="12"/>
          </p:nvPr>
        </p:nvSpPr>
        <p:spPr>
          <a:xfrm>
            <a:off x="1028700" y="2029885"/>
            <a:ext cx="10972800" cy="2660649"/>
          </a:xfrm>
        </p:spPr>
        <p:txBody>
          <a:bodyPr/>
          <a:lstStyle/>
          <a:p>
            <a:pPr marL="690016" indent="-609585"/>
            <a:r>
              <a:rPr lang="fr-FR" altLang="en-US" dirty="0" err="1"/>
              <a:t>alerts</a:t>
            </a:r>
            <a:endParaRPr lang="fr-FR" altLang="en-US" dirty="0"/>
          </a:p>
          <a:p>
            <a:pPr marL="690016" indent="-609585"/>
            <a:r>
              <a:rPr lang="fr-FR" altLang="en-US" dirty="0"/>
              <a:t>graphs</a:t>
            </a:r>
          </a:p>
          <a:p>
            <a:pPr marL="690016" indent="-609585"/>
            <a:r>
              <a:rPr lang="fr-FR" altLang="en-US" dirty="0" err="1"/>
              <a:t>availability</a:t>
            </a:r>
            <a:r>
              <a:rPr lang="fr-FR" altLang="en-US" dirty="0"/>
              <a:t> and </a:t>
            </a:r>
            <a:r>
              <a:rPr lang="fr-FR" altLang="en-US" dirty="0" err="1"/>
              <a:t>SLAs</a:t>
            </a:r>
            <a:endParaRPr lang="fr-FR" altLang="en-US" dirty="0"/>
          </a:p>
          <a:p>
            <a:pPr marL="690016" indent="-609585"/>
            <a:r>
              <a:rPr lang="fr-FR" altLang="en-US" dirty="0"/>
              <a:t>the </a:t>
            </a:r>
            <a:r>
              <a:rPr lang="fr-FR" altLang="en-US" dirty="0" err="1"/>
              <a:t>effect</a:t>
            </a:r>
            <a:r>
              <a:rPr lang="fr-FR" altLang="en-US" dirty="0"/>
              <a:t> of </a:t>
            </a:r>
            <a:r>
              <a:rPr lang="fr-FR" altLang="en-US" dirty="0" err="1"/>
              <a:t>tuning</a:t>
            </a:r>
            <a:endParaRPr lang="fr-FR" altLang="en-US" dirty="0"/>
          </a:p>
          <a:p>
            <a:pPr marL="690016" indent="-609585"/>
            <a:r>
              <a:rPr lang="fr-FR" altLang="en-US" dirty="0" err="1"/>
              <a:t>query</a:t>
            </a:r>
            <a:r>
              <a:rPr lang="fr-FR" altLang="en-US" dirty="0"/>
              <a:t> </a:t>
            </a:r>
            <a:r>
              <a:rPr lang="fr-FR" altLang="en-US" dirty="0" err="1"/>
              <a:t>analysis</a:t>
            </a:r>
            <a:endParaRPr lang="fr-FR" altLang="en-US" dirty="0"/>
          </a:p>
        </p:txBody>
      </p:sp>
      <p:sp>
        <p:nvSpPr>
          <p:cNvPr id="7680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A monitoring </a:t>
            </a:r>
            <a:r>
              <a:rPr lang="fr-FR" altLang="en-US" dirty="0" err="1">
                <a:solidFill>
                  <a:srgbClr val="CD0000"/>
                </a:solidFill>
              </a:rPr>
              <a:t>tool</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DBA’s</a:t>
            </a:r>
            <a:r>
              <a:rPr lang="fr-FR" altLang="en-US" dirty="0">
                <a:solidFill>
                  <a:srgbClr val="CD0000"/>
                </a:solidFill>
              </a:rPr>
              <a:t> </a:t>
            </a:r>
            <a:r>
              <a:rPr lang="fr-FR" altLang="en-US" dirty="0" err="1">
                <a:solidFill>
                  <a:srgbClr val="CD0000"/>
                </a:solidFill>
              </a:rPr>
              <a:t>friend</a:t>
            </a:r>
            <a:r>
              <a:rPr lang="fr-FR" altLang="en-US" dirty="0">
                <a:solidFill>
                  <a:srgbClr val="CD0000"/>
                </a:solidFill>
              </a:rPr>
              <a:t> :</a:t>
            </a:r>
            <a:endParaRPr lang="en-US" altLang="en-US" dirty="0">
              <a:solidFill>
                <a:srgbClr val="CD0000"/>
              </a:solidFill>
            </a:endParaRPr>
          </a:p>
        </p:txBody>
      </p:sp>
    </p:spTree>
    <p:extLst>
      <p:ext uri="{BB962C8B-B14F-4D97-AF65-F5344CB8AC3E}">
        <p14:creationId xmlns:p14="http://schemas.microsoft.com/office/powerpoint/2010/main" val="861661726"/>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sz="quarter" idx="12"/>
          </p:nvPr>
        </p:nvSpPr>
        <p:spPr>
          <a:xfrm>
            <a:off x="1064684" y="2004485"/>
            <a:ext cx="10972800" cy="2660649"/>
          </a:xfrm>
        </p:spPr>
        <p:txBody>
          <a:bodyPr/>
          <a:lstStyle/>
          <a:p>
            <a:pPr marL="690016" indent="-609585"/>
            <a:endParaRPr lang="fr-FR" altLang="en-US"/>
          </a:p>
          <a:p>
            <a:pPr marL="690016" indent="-609585"/>
            <a:endParaRPr lang="fr-FR" altLang="en-US" b="1" i="1"/>
          </a:p>
          <a:p>
            <a:pPr marL="690016" indent="-609585"/>
            <a:endParaRPr lang="fr-FR" altLang="en-US"/>
          </a:p>
          <a:p>
            <a:pPr marL="690016" indent="-609585"/>
            <a:endParaRPr lang="fr-FR" altLang="en-US"/>
          </a:p>
        </p:txBody>
      </p:sp>
      <p:sp>
        <p:nvSpPr>
          <p:cNvPr id="77827" name="Rectangle 2"/>
          <p:cNvSpPr txBox="1">
            <a:spLocks noChangeArrowheads="1"/>
          </p:cNvSpPr>
          <p:nvPr/>
        </p:nvSpPr>
        <p:spPr bwMode="auto">
          <a:xfrm>
            <a:off x="456671" y="446619"/>
            <a:ext cx="10109200" cy="94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4000" dirty="0">
                <a:solidFill>
                  <a:srgbClr val="CD0000"/>
                </a:solidFill>
                <a:latin typeface="+mj-lt"/>
              </a:rPr>
              <a:t>MySQL Enterprise Monitor 3.0 is spice!</a:t>
            </a:r>
          </a:p>
        </p:txBody>
      </p:sp>
      <p:sp>
        <p:nvSpPr>
          <p:cNvPr id="77828" name="Text Box 3"/>
          <p:cNvSpPr txBox="1">
            <a:spLocks noChangeArrowheads="1"/>
          </p:cNvSpPr>
          <p:nvPr/>
        </p:nvSpPr>
        <p:spPr bwMode="auto">
          <a:xfrm>
            <a:off x="321734" y="1778000"/>
            <a:ext cx="10039349"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270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1pPr>
            <a:lvl2pPr marL="6842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2pPr>
            <a:lvl3pPr marL="11430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3pPr>
            <a:lvl4pPr marL="16002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4pPr>
            <a:lvl5pPr marL="20574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5pPr>
            <a:lvl6pPr marL="25146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6pPr>
            <a:lvl7pPr marL="29718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7pPr>
            <a:lvl8pPr marL="34290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8pPr>
            <a:lvl9pPr marL="38862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9pPr>
          </a:lstStyle>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SLA monitoring</a:t>
            </a:r>
          </a:p>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Real-time performance monitoring</a:t>
            </a:r>
          </a:p>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Alerts &amp; notifications</a:t>
            </a:r>
          </a:p>
          <a:p>
            <a:pPr eaLnBrk="0" hangingPunct="0">
              <a:spcBef>
                <a:spcPts val="800"/>
              </a:spcBef>
              <a:spcAft>
                <a:spcPts val="3200"/>
              </a:spcAft>
              <a:buClr>
                <a:srgbClr val="FF0000"/>
              </a:buClr>
              <a:buFont typeface="Wingdings" panose="05000000000000000000" pitchFamily="2" charset="2"/>
              <a:buChar char="§"/>
            </a:pPr>
            <a:r>
              <a:rPr lang="en-US" altLang="en-US" sz="2800" dirty="0">
                <a:solidFill>
                  <a:srgbClr val="000000"/>
                </a:solidFill>
                <a:latin typeface="+mj-lt"/>
              </a:rPr>
              <a:t>MySQL best practice advisors</a:t>
            </a:r>
          </a:p>
          <a:p>
            <a:pPr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buFont typeface="Wingdings" panose="05000000000000000000" pitchFamily="2" charset="2"/>
              <a:buChar char="§"/>
            </a:pPr>
            <a:endParaRPr lang="en-US" altLang="en-US" sz="2400" b="1"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pPr>
            <a:endParaRPr lang="en-US" altLang="en-US" sz="3200" dirty="0">
              <a:solidFill>
                <a:srgbClr val="000000"/>
              </a:solidFill>
            </a:endParaRPr>
          </a:p>
          <a:p>
            <a:pPr eaLnBrk="0" hangingPunct="0">
              <a:spcBef>
                <a:spcPts val="800"/>
              </a:spcBef>
              <a:spcAft>
                <a:spcPts val="3200"/>
              </a:spcAft>
            </a:pPr>
            <a:endParaRPr lang="en-US" altLang="en-US" sz="3200" dirty="0">
              <a:solidFill>
                <a:srgbClr val="000000"/>
              </a:solidFill>
            </a:endParaRPr>
          </a:p>
        </p:txBody>
      </p:sp>
      <p:sp>
        <p:nvSpPr>
          <p:cNvPr id="77830" name="TextBox 14"/>
          <p:cNvSpPr txBox="1">
            <a:spLocks noChangeArrowheads="1"/>
          </p:cNvSpPr>
          <p:nvPr/>
        </p:nvSpPr>
        <p:spPr bwMode="auto">
          <a:xfrm>
            <a:off x="6833659" y="5112808"/>
            <a:ext cx="513503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1600" i="1" dirty="0"/>
              <a:t>"The MySQL Enterprise Monitor is an absolute must for any DBA who takes his work seriously.”</a:t>
            </a:r>
            <a:endParaRPr lang="en-US" altLang="en-US" sz="1600" dirty="0"/>
          </a:p>
          <a:p>
            <a:endParaRPr lang="en-US" altLang="en-US" sz="1600" dirty="0"/>
          </a:p>
          <a:p>
            <a:r>
              <a:rPr lang="en-US" altLang="en-US" sz="1600" dirty="0"/>
              <a:t>- Adrian Baumann, System Specialist</a:t>
            </a:r>
          </a:p>
          <a:p>
            <a:r>
              <a:rPr lang="en-US" altLang="en-US" sz="1600" dirty="0"/>
              <a:t>Federal Office of Information Technology &amp;  Telecommunications</a:t>
            </a:r>
            <a:endParaRPr lang="en-US" altLang="en-US" sz="1600" dirty="0">
              <a:solidFill>
                <a:schemeClr val="tx2"/>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5745" y="1248227"/>
            <a:ext cx="6028796" cy="3689049"/>
          </a:xfrm>
          <a:prstGeom prst="rect">
            <a:avLst/>
          </a:prstGeom>
        </p:spPr>
      </p:pic>
    </p:spTree>
    <p:extLst>
      <p:ext uri="{BB962C8B-B14F-4D97-AF65-F5344CB8AC3E}">
        <p14:creationId xmlns:p14="http://schemas.microsoft.com/office/powerpoint/2010/main" val="3810454803"/>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txBox="1">
            <a:spLocks noChangeArrowheads="1"/>
          </p:cNvSpPr>
          <p:nvPr/>
        </p:nvSpPr>
        <p:spPr bwMode="auto">
          <a:xfrm>
            <a:off x="340785" y="407459"/>
            <a:ext cx="10109200" cy="94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4000" dirty="0">
                <a:solidFill>
                  <a:srgbClr val="CD0000"/>
                </a:solidFill>
                <a:latin typeface="+mj-lt"/>
              </a:rPr>
              <a:t>MySQL Query Analyzer</a:t>
            </a:r>
            <a:endParaRPr lang="en-US" altLang="en-US" sz="2400" b="1" dirty="0">
              <a:solidFill>
                <a:srgbClr val="CD0000"/>
              </a:solidFill>
            </a:endParaRPr>
          </a:p>
        </p:txBody>
      </p:sp>
      <p:sp>
        <p:nvSpPr>
          <p:cNvPr id="78851" name="Text Box 3"/>
          <p:cNvSpPr txBox="1">
            <a:spLocks noChangeArrowheads="1"/>
          </p:cNvSpPr>
          <p:nvPr/>
        </p:nvSpPr>
        <p:spPr bwMode="auto">
          <a:xfrm>
            <a:off x="410636" y="1535643"/>
            <a:ext cx="10039349"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270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1pPr>
            <a:lvl2pPr marL="684213" indent="-223838">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2pPr>
            <a:lvl3pPr marL="11430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3pPr>
            <a:lvl4pPr marL="16002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4pPr>
            <a:lvl5pPr marL="2057400" indent="-228600">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5pPr>
            <a:lvl6pPr marL="25146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6pPr>
            <a:lvl7pPr marL="29718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7pPr>
            <a:lvl8pPr marL="34290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8pPr>
            <a:lvl9pPr marL="3886200" indent="-228600" fontAlgn="base">
              <a:spcBef>
                <a:spcPct val="0"/>
              </a:spcBef>
              <a:spcAft>
                <a:spcPct val="0"/>
              </a:spcAft>
              <a:tabLst>
                <a:tab pos="227013" algn="l"/>
                <a:tab pos="684213" algn="l"/>
                <a:tab pos="1141413" algn="l"/>
                <a:tab pos="1598613" algn="l"/>
                <a:tab pos="2055813" algn="l"/>
                <a:tab pos="2513013" algn="l"/>
                <a:tab pos="2970213" algn="l"/>
                <a:tab pos="3427413" algn="l"/>
                <a:tab pos="3884613" algn="l"/>
                <a:tab pos="4341813" algn="l"/>
                <a:tab pos="4799013" algn="l"/>
                <a:tab pos="5256213" algn="l"/>
                <a:tab pos="5713413" algn="l"/>
                <a:tab pos="6170613" algn="l"/>
                <a:tab pos="6627813" algn="l"/>
                <a:tab pos="7085013" algn="l"/>
                <a:tab pos="7542213" algn="l"/>
                <a:tab pos="7999413" algn="l"/>
                <a:tab pos="8456613" algn="l"/>
                <a:tab pos="8913813" algn="l"/>
                <a:tab pos="9371013" algn="l"/>
              </a:tabLst>
              <a:defRPr>
                <a:solidFill>
                  <a:schemeClr val="tx1"/>
                </a:solidFill>
                <a:latin typeface="Arial" panose="020B0604020202020204" pitchFamily="34" charset="0"/>
              </a:defRPr>
            </a:lvl9pPr>
          </a:lstStyle>
          <a:p>
            <a:pPr eaLnBrk="0" hangingPunct="0">
              <a:spcBef>
                <a:spcPts val="800"/>
              </a:spcBef>
              <a:spcAft>
                <a:spcPts val="3200"/>
              </a:spcAft>
              <a:buClr>
                <a:srgbClr val="FF0000"/>
              </a:buClr>
              <a:buFont typeface="Wingdings" panose="05000000000000000000" pitchFamily="2" charset="2"/>
              <a:buChar char="§"/>
            </a:pPr>
            <a:r>
              <a:rPr lang="en-US" altLang="en-US" sz="2800" b="1" dirty="0">
                <a:solidFill>
                  <a:srgbClr val="000000"/>
                </a:solidFill>
                <a:latin typeface="+mj-lt"/>
              </a:rPr>
              <a:t>Real-time query performance</a:t>
            </a:r>
          </a:p>
          <a:p>
            <a:pPr eaLnBrk="0" hangingPunct="0">
              <a:spcBef>
                <a:spcPts val="800"/>
              </a:spcBef>
              <a:spcAft>
                <a:spcPts val="3200"/>
              </a:spcAft>
              <a:buClr>
                <a:srgbClr val="FF0000"/>
              </a:buClr>
              <a:buFont typeface="Wingdings" panose="05000000000000000000" pitchFamily="2" charset="2"/>
              <a:buChar char="§"/>
            </a:pPr>
            <a:r>
              <a:rPr lang="en-US" altLang="en-US" sz="2800" b="1" dirty="0">
                <a:solidFill>
                  <a:srgbClr val="000000"/>
                </a:solidFill>
                <a:latin typeface="+mj-lt"/>
              </a:rPr>
              <a:t>Visual correlation graphs</a:t>
            </a:r>
          </a:p>
          <a:p>
            <a:pPr eaLnBrk="0" hangingPunct="0">
              <a:spcBef>
                <a:spcPts val="800"/>
              </a:spcBef>
              <a:spcAft>
                <a:spcPts val="3200"/>
              </a:spcAft>
              <a:buClr>
                <a:srgbClr val="FF0000"/>
              </a:buClr>
              <a:buFont typeface="Wingdings" panose="05000000000000000000" pitchFamily="2" charset="2"/>
              <a:buChar char="§"/>
            </a:pPr>
            <a:r>
              <a:rPr lang="en-US" altLang="en-US" sz="2800" b="1" dirty="0">
                <a:latin typeface="+mj-lt"/>
              </a:rPr>
              <a:t>Find &amp; fix expensive queries</a:t>
            </a:r>
          </a:p>
          <a:p>
            <a:pPr eaLnBrk="0" hangingPunct="0">
              <a:spcBef>
                <a:spcPts val="800"/>
              </a:spcBef>
              <a:spcAft>
                <a:spcPts val="3200"/>
              </a:spcAft>
              <a:buClr>
                <a:srgbClr val="FF0000"/>
              </a:buClr>
              <a:buFont typeface="Wingdings" panose="05000000000000000000" pitchFamily="2" charset="2"/>
              <a:buChar char="§"/>
            </a:pPr>
            <a:r>
              <a:rPr lang="en-US" altLang="en-US" sz="2800" b="1" dirty="0">
                <a:latin typeface="+mj-lt"/>
              </a:rPr>
              <a:t>Detailed query statistics</a:t>
            </a:r>
          </a:p>
          <a:p>
            <a:pPr eaLnBrk="0" hangingPunct="0">
              <a:spcBef>
                <a:spcPts val="800"/>
              </a:spcBef>
              <a:spcAft>
                <a:spcPts val="3200"/>
              </a:spcAft>
              <a:buClr>
                <a:srgbClr val="FF0000"/>
              </a:buClr>
              <a:buFont typeface="Wingdings" panose="05000000000000000000" pitchFamily="2" charset="2"/>
              <a:buChar char="§"/>
            </a:pPr>
            <a:r>
              <a:rPr lang="en-US" altLang="en-US" sz="2800" b="1" dirty="0">
                <a:latin typeface="+mj-lt"/>
              </a:rPr>
              <a:t>Query Response Time index (</a:t>
            </a:r>
            <a:r>
              <a:rPr lang="en-US" altLang="en-US" sz="2800" b="1" dirty="0" err="1">
                <a:latin typeface="+mj-lt"/>
              </a:rPr>
              <a:t>QRTi</a:t>
            </a:r>
            <a:r>
              <a:rPr lang="en-US" altLang="en-US" sz="2800" b="1" dirty="0">
                <a:latin typeface="+mj-lt"/>
              </a:rPr>
              <a:t>)</a:t>
            </a:r>
            <a:endParaRPr lang="en-US" altLang="en-US" sz="2800" dirty="0">
              <a:solidFill>
                <a:srgbClr val="000000"/>
              </a:solidFill>
              <a:latin typeface="+mj-lt"/>
            </a:endParaRPr>
          </a:p>
          <a:p>
            <a:pPr eaLnBrk="0" hangingPunct="0">
              <a:spcBef>
                <a:spcPts val="800"/>
              </a:spcBef>
              <a:spcAft>
                <a:spcPts val="3200"/>
              </a:spcAft>
              <a:buClr>
                <a:srgbClr val="FF0000"/>
              </a:buClr>
              <a:buFont typeface="Wingdings" panose="05000000000000000000" pitchFamily="2" charset="2"/>
              <a:buChar char="§"/>
            </a:pPr>
            <a:endParaRPr lang="en-US" altLang="en-US" sz="2400" b="1"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lvl="1" eaLnBrk="0" hangingPunct="0">
              <a:spcBef>
                <a:spcPts val="800"/>
              </a:spcBef>
              <a:spcAft>
                <a:spcPts val="3200"/>
              </a:spcAft>
              <a:buClr>
                <a:srgbClr val="FF0000"/>
              </a:buClr>
              <a:buFont typeface="Wingdings" panose="05000000000000000000" pitchFamily="2" charset="2"/>
              <a:buChar char="§"/>
            </a:pPr>
            <a:endParaRPr lang="en-US" altLang="en-US" sz="2400" dirty="0">
              <a:solidFill>
                <a:srgbClr val="000000"/>
              </a:solidFill>
            </a:endParaRPr>
          </a:p>
          <a:p>
            <a:pPr eaLnBrk="0" hangingPunct="0">
              <a:spcBef>
                <a:spcPts val="800"/>
              </a:spcBef>
              <a:spcAft>
                <a:spcPts val="3200"/>
              </a:spcAft>
              <a:buClr>
                <a:srgbClr val="FF0000"/>
              </a:buClr>
            </a:pPr>
            <a:endParaRPr lang="en-US" altLang="en-US" sz="3200" dirty="0">
              <a:solidFill>
                <a:srgbClr val="000000"/>
              </a:solidFill>
            </a:endParaRPr>
          </a:p>
          <a:p>
            <a:pPr eaLnBrk="0" hangingPunct="0">
              <a:spcBef>
                <a:spcPts val="800"/>
              </a:spcBef>
              <a:spcAft>
                <a:spcPts val="3200"/>
              </a:spcAft>
            </a:pPr>
            <a:endParaRPr lang="en-US" altLang="en-US" sz="3200" dirty="0">
              <a:solidFill>
                <a:srgbClr val="000000"/>
              </a:solidFill>
            </a:endParaRPr>
          </a:p>
        </p:txBody>
      </p:sp>
      <p:sp>
        <p:nvSpPr>
          <p:cNvPr id="78852" name="TextBox 6"/>
          <p:cNvSpPr txBox="1">
            <a:spLocks noChangeArrowheads="1"/>
          </p:cNvSpPr>
          <p:nvPr/>
        </p:nvSpPr>
        <p:spPr bwMode="auto">
          <a:xfrm>
            <a:off x="6883401" y="4116918"/>
            <a:ext cx="513503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1600" i="1" dirty="0"/>
              <a:t>“With the MySQL Query Analyzer, we were able to identify and analyze problematic SQL code, and triple our database performance. More importantly, we were able to accomplish this in three days, rather than taking weeks.”</a:t>
            </a:r>
          </a:p>
          <a:p>
            <a:endParaRPr lang="en-US" altLang="en-US" sz="1600" dirty="0"/>
          </a:p>
          <a:p>
            <a:r>
              <a:rPr lang="en-US" altLang="en-US" sz="1600" dirty="0"/>
              <a:t>Keith </a:t>
            </a:r>
            <a:r>
              <a:rPr lang="en-US" altLang="en-US" sz="1600" dirty="0" err="1"/>
              <a:t>Souhrada</a:t>
            </a:r>
            <a:r>
              <a:rPr lang="en-US" altLang="en-US" sz="1600" dirty="0"/>
              <a:t>  Software Development Engineer </a:t>
            </a:r>
          </a:p>
          <a:p>
            <a:r>
              <a:rPr lang="en-US" altLang="en-US" sz="1600" dirty="0"/>
              <a:t>Big Fish Games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337" y="740697"/>
            <a:ext cx="4348163" cy="3376221"/>
          </a:xfrm>
          <a:prstGeom prst="rect">
            <a:avLst/>
          </a:prstGeom>
        </p:spPr>
      </p:pic>
    </p:spTree>
    <p:extLst>
      <p:ext uri="{BB962C8B-B14F-4D97-AF65-F5344CB8AC3E}">
        <p14:creationId xmlns:p14="http://schemas.microsoft.com/office/powerpoint/2010/main" val="773726773"/>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9"/>
          <p:cNvSpPr>
            <a:spLocks noGrp="1"/>
          </p:cNvSpPr>
          <p:nvPr>
            <p:ph type="title"/>
          </p:nvPr>
        </p:nvSpPr>
        <p:spPr>
          <a:xfrm>
            <a:off x="544514" y="366184"/>
            <a:ext cx="10972800" cy="1024467"/>
          </a:xfrm>
        </p:spPr>
        <p:txBody>
          <a:bodyPr>
            <a:normAutofit/>
          </a:bodyPr>
          <a:lstStyle/>
          <a:p>
            <a:r>
              <a:rPr lang="fr-FR" altLang="en-US" sz="4000" dirty="0">
                <a:solidFill>
                  <a:srgbClr val="CD0000"/>
                </a:solidFill>
              </a:rPr>
              <a:t>Tip 47. Backup the </a:t>
            </a:r>
            <a:r>
              <a:rPr lang="fr-FR" altLang="en-US" sz="4000" dirty="0" err="1">
                <a:solidFill>
                  <a:srgbClr val="CD0000"/>
                </a:solidFill>
              </a:rPr>
              <a:t>database</a:t>
            </a:r>
            <a:endParaRPr lang="en-US" altLang="en-US" sz="4000" dirty="0">
              <a:solidFill>
                <a:srgbClr val="CD0000"/>
              </a:solidFill>
            </a:endParaRPr>
          </a:p>
        </p:txBody>
      </p:sp>
      <p:sp>
        <p:nvSpPr>
          <p:cNvPr id="79875" name="Content Placeholder 1"/>
          <p:cNvSpPr>
            <a:spLocks noGrp="1"/>
          </p:cNvSpPr>
          <p:nvPr>
            <p:ph sz="quarter" idx="12"/>
          </p:nvPr>
        </p:nvSpPr>
        <p:spPr>
          <a:xfrm>
            <a:off x="1064684" y="2004485"/>
            <a:ext cx="10972800" cy="2660649"/>
          </a:xfrm>
        </p:spPr>
        <p:txBody>
          <a:bodyPr/>
          <a:lstStyle/>
          <a:p>
            <a:pPr marL="690016" indent="-609585"/>
            <a:r>
              <a:rPr lang="fr-FR" altLang="en-US"/>
              <a:t>Backup is always needed !</a:t>
            </a:r>
          </a:p>
          <a:p>
            <a:pPr marL="690016" indent="-609585"/>
            <a:r>
              <a:rPr lang="fr-FR" altLang="en-US"/>
              <a:t>Use MEB instead of mysqldump </a:t>
            </a:r>
          </a:p>
          <a:p>
            <a:pPr marL="1227636" lvl="1" indent="-609585"/>
            <a:r>
              <a:rPr lang="fr-FR" altLang="en-US"/>
              <a:t>especially on large instances</a:t>
            </a:r>
          </a:p>
          <a:p>
            <a:pPr marL="690016" indent="-609585"/>
            <a:r>
              <a:rPr lang="fr-FR" altLang="en-US"/>
              <a:t>mysqldump  eats MySQL resources</a:t>
            </a:r>
          </a:p>
          <a:p>
            <a:pPr marL="690016" indent="-609585"/>
            <a:r>
              <a:rPr lang="fr-FR" altLang="en-US"/>
              <a:t>mysqlbackup copies the data files (in parallel)</a:t>
            </a:r>
          </a:p>
        </p:txBody>
      </p:sp>
      <p:sp>
        <p:nvSpPr>
          <p:cNvPr id="79876"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err="1">
                <a:solidFill>
                  <a:srgbClr val="CD0000"/>
                </a:solidFill>
              </a:rPr>
              <a:t>Why</a:t>
            </a:r>
            <a:r>
              <a:rPr lang="fr-FR" altLang="en-US" dirty="0">
                <a:solidFill>
                  <a:srgbClr val="CD0000"/>
                </a:solidFill>
              </a:rPr>
              <a:t> </a:t>
            </a:r>
            <a:r>
              <a:rPr lang="fr-FR" altLang="en-US" dirty="0" err="1">
                <a:solidFill>
                  <a:srgbClr val="CD0000"/>
                </a:solidFill>
              </a:rPr>
              <a:t>is</a:t>
            </a:r>
            <a:r>
              <a:rPr lang="fr-FR" altLang="en-US" dirty="0">
                <a:solidFill>
                  <a:srgbClr val="CD0000"/>
                </a:solidFill>
              </a:rPr>
              <a:t> </a:t>
            </a:r>
            <a:r>
              <a:rPr lang="fr-FR" altLang="en-US" dirty="0" err="1">
                <a:solidFill>
                  <a:srgbClr val="CD0000"/>
                </a:solidFill>
              </a:rPr>
              <a:t>it</a:t>
            </a:r>
            <a:r>
              <a:rPr lang="fr-FR" altLang="en-US" dirty="0">
                <a:solidFill>
                  <a:srgbClr val="CD0000"/>
                </a:solidFill>
              </a:rPr>
              <a:t> a performance tip ?</a:t>
            </a:r>
            <a:endParaRPr lang="en-US" altLang="en-US" dirty="0">
              <a:solidFill>
                <a:srgbClr val="CD0000"/>
              </a:solidFill>
            </a:endParaRPr>
          </a:p>
        </p:txBody>
      </p:sp>
    </p:spTree>
    <p:extLst>
      <p:ext uri="{BB962C8B-B14F-4D97-AF65-F5344CB8AC3E}">
        <p14:creationId xmlns:p14="http://schemas.microsoft.com/office/powerpoint/2010/main" val="233239797"/>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9"/>
          <p:cNvSpPr>
            <a:spLocks noGrp="1"/>
          </p:cNvSpPr>
          <p:nvPr>
            <p:ph type="title"/>
          </p:nvPr>
        </p:nvSpPr>
        <p:spPr>
          <a:xfrm>
            <a:off x="444501" y="268816"/>
            <a:ext cx="10972800" cy="1024467"/>
          </a:xfrm>
        </p:spPr>
        <p:txBody>
          <a:bodyPr>
            <a:normAutofit/>
          </a:bodyPr>
          <a:lstStyle/>
          <a:p>
            <a:r>
              <a:rPr lang="fr-FR" altLang="en-US" sz="4000" dirty="0">
                <a:solidFill>
                  <a:srgbClr val="CD0000"/>
                </a:solidFill>
              </a:rPr>
              <a:t>Tip 48. </a:t>
            </a:r>
            <a:r>
              <a:rPr lang="fr-FR" altLang="en-US" sz="4000" dirty="0" err="1">
                <a:solidFill>
                  <a:srgbClr val="CD0000"/>
                </a:solidFill>
              </a:rPr>
              <a:t>Optimize</a:t>
            </a:r>
            <a:r>
              <a:rPr lang="fr-FR" altLang="en-US" sz="4000" dirty="0">
                <a:solidFill>
                  <a:srgbClr val="CD0000"/>
                </a:solidFill>
              </a:rPr>
              <a:t> table and data files</a:t>
            </a:r>
            <a:endParaRPr lang="en-US" altLang="en-US" sz="4000" dirty="0">
              <a:solidFill>
                <a:srgbClr val="CD0000"/>
              </a:solidFill>
            </a:endParaRPr>
          </a:p>
        </p:txBody>
      </p:sp>
      <p:sp>
        <p:nvSpPr>
          <p:cNvPr id="80899" name="Content Placeholder 1"/>
          <p:cNvSpPr>
            <a:spLocks noGrp="1"/>
          </p:cNvSpPr>
          <p:nvPr>
            <p:ph sz="quarter" idx="12"/>
          </p:nvPr>
        </p:nvSpPr>
        <p:spPr>
          <a:xfrm>
            <a:off x="1064684" y="2004485"/>
            <a:ext cx="10972800" cy="2660649"/>
          </a:xfrm>
        </p:spPr>
        <p:txBody>
          <a:bodyPr>
            <a:normAutofit fontScale="85000" lnSpcReduction="20000"/>
          </a:bodyPr>
          <a:lstStyle/>
          <a:p>
            <a:pPr marL="690016" indent="-609585"/>
            <a:r>
              <a:rPr lang="fr-FR" altLang="en-US"/>
              <a:t>Fragmentation …	</a:t>
            </a:r>
          </a:p>
          <a:p>
            <a:pPr marL="1227636" lvl="1" indent="-609585"/>
            <a:r>
              <a:rPr lang="fr-FR" altLang="en-US"/>
              <a:t>On disk only due to FS</a:t>
            </a:r>
          </a:p>
          <a:p>
            <a:pPr marL="1227636" lvl="1" indent="-609585"/>
            <a:r>
              <a:rPr lang="fr-FR" altLang="en-US"/>
              <a:t>Inside InnoDB table spaces</a:t>
            </a:r>
          </a:p>
          <a:p>
            <a:pPr marL="1227636" lvl="1" indent="-609585"/>
            <a:r>
              <a:rPr lang="fr-FR" altLang="en-US"/>
              <a:t>Occurs when modifying existing data</a:t>
            </a:r>
          </a:p>
          <a:p>
            <a:pPr marL="690016" indent="-609585"/>
            <a:r>
              <a:rPr lang="fr-FR" altLang="en-US"/>
              <a:t>alter table … engine=InnoDB</a:t>
            </a:r>
          </a:p>
          <a:p>
            <a:pPr marL="1227636" lvl="1" indent="-609585"/>
            <a:r>
              <a:rPr lang="fr-FR" altLang="en-US"/>
              <a:t>Fixes everything</a:t>
            </a:r>
          </a:p>
          <a:p>
            <a:pPr marL="690016" indent="-609585"/>
            <a:r>
              <a:rPr lang="fr-FR" altLang="en-US"/>
              <a:t>Still blocking in 5.6, workaround :  </a:t>
            </a:r>
          </a:p>
          <a:p>
            <a:pPr marL="1227636" lvl="1" indent="-609585"/>
            <a:r>
              <a:rPr lang="en-US" altLang="en-US"/>
              <a:t>alter table t1 row_format=dynamic;</a:t>
            </a:r>
            <a:endParaRPr lang="en-US" altLang="en-US" b="1"/>
          </a:p>
          <a:p>
            <a:pPr marL="690016" indent="-609585"/>
            <a:endParaRPr lang="fr-FR" altLang="en-US"/>
          </a:p>
          <a:p>
            <a:pPr marL="690016" indent="-609585"/>
            <a:endParaRPr lang="fr-FR" altLang="en-US"/>
          </a:p>
        </p:txBody>
      </p:sp>
      <p:sp>
        <p:nvSpPr>
          <p:cNvPr id="80900"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Fragmentation </a:t>
            </a:r>
            <a:r>
              <a:rPr lang="fr-FR" altLang="en-US" dirty="0" err="1">
                <a:solidFill>
                  <a:srgbClr val="CD0000"/>
                </a:solidFill>
              </a:rPr>
              <a:t>decreases</a:t>
            </a:r>
            <a:r>
              <a:rPr lang="fr-FR" altLang="en-US" dirty="0">
                <a:solidFill>
                  <a:srgbClr val="CD0000"/>
                </a:solidFill>
              </a:rPr>
              <a:t> performance </a:t>
            </a:r>
            <a:endParaRPr lang="en-US" altLang="en-US" dirty="0">
              <a:solidFill>
                <a:srgbClr val="CD0000"/>
              </a:solidFill>
            </a:endParaRPr>
          </a:p>
        </p:txBody>
      </p:sp>
    </p:spTree>
    <p:extLst>
      <p:ext uri="{BB962C8B-B14F-4D97-AF65-F5344CB8AC3E}">
        <p14:creationId xmlns:p14="http://schemas.microsoft.com/office/powerpoint/2010/main" val="409601648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r>
              <a:rPr lang="en-US" sz="4000" dirty="0">
                <a:solidFill>
                  <a:srgbClr val="CD0000"/>
                </a:solidFill>
                <a:ea typeface="ＭＳ Ｐゴシック" panose="020B0600070205080204" pitchFamily="34" charset="-128"/>
              </a:rPr>
              <a:t>MySQL -</a:t>
            </a:r>
            <a:r>
              <a:rPr lang="en-US" altLang="en-US" sz="4000" dirty="0">
                <a:solidFill>
                  <a:srgbClr val="CD0000"/>
                </a:solidFill>
              </a:rPr>
              <a:t>Pluggable Storage Engine Architecture</a:t>
            </a:r>
          </a:p>
        </p:txBody>
      </p:sp>
      <p:sp>
        <p:nvSpPr>
          <p:cNvPr id="87043" name="Rectangle 3"/>
          <p:cNvSpPr>
            <a:spLocks noGrp="1" noChangeArrowheads="1"/>
          </p:cNvSpPr>
          <p:nvPr>
            <p:ph type="body" idx="1"/>
          </p:nvPr>
        </p:nvSpPr>
        <p:spPr>
          <a:xfrm>
            <a:off x="1193006" y="1666876"/>
            <a:ext cx="9805988" cy="4525962"/>
          </a:xfrm>
        </p:spPr>
        <p:txBody>
          <a:bodyPr>
            <a:normAutofit/>
          </a:bodyPr>
          <a:lstStyle/>
          <a:p>
            <a:r>
              <a:rPr lang="en-US" altLang="en-US" dirty="0">
                <a:latin typeface="+mj-lt"/>
              </a:rPr>
              <a:t>Storage engines are the heart of a database</a:t>
            </a:r>
          </a:p>
          <a:p>
            <a:pPr lvl="1"/>
            <a:r>
              <a:rPr lang="en-US" altLang="en-US" dirty="0">
                <a:latin typeface="+mj-lt"/>
              </a:rPr>
              <a:t>Provide the data structures and functionality for reliable data persistence and fast data access</a:t>
            </a:r>
          </a:p>
          <a:p>
            <a:pPr lvl="1"/>
            <a:r>
              <a:rPr lang="en-US" altLang="en-US" dirty="0">
                <a:latin typeface="+mj-lt"/>
              </a:rPr>
              <a:t>They are very complex and it’s exponentially difficult to design one that fits all use cases (dataset size, query modeling, traffic patterns)</a:t>
            </a:r>
          </a:p>
          <a:p>
            <a:r>
              <a:rPr lang="en-US" altLang="en-US" dirty="0">
                <a:latin typeface="+mj-lt"/>
              </a:rPr>
              <a:t>MySQL can use multiple storage engines simultaneously</a:t>
            </a:r>
          </a:p>
          <a:p>
            <a:pPr lvl="1"/>
            <a:r>
              <a:rPr lang="en-US" altLang="en-US" dirty="0">
                <a:latin typeface="+mj-lt"/>
              </a:rPr>
              <a:t>Each table can be implemented using a different storage engine</a:t>
            </a:r>
          </a:p>
          <a:p>
            <a:pPr lvl="1"/>
            <a:r>
              <a:rPr lang="en-US" altLang="en-US" dirty="0">
                <a:latin typeface="+mj-lt"/>
              </a:rPr>
              <a:t>An SQL query can operate transparently across storage engines</a:t>
            </a:r>
          </a:p>
          <a:p>
            <a:pPr lvl="1"/>
            <a:r>
              <a:rPr lang="en-US" altLang="en-US" dirty="0">
                <a:latin typeface="+mj-lt"/>
              </a:rPr>
              <a:t>Can cause issues with SQL optimization</a:t>
            </a:r>
          </a:p>
          <a:p>
            <a:r>
              <a:rPr lang="en-US" altLang="en-US" dirty="0">
                <a:latin typeface="+mj-lt"/>
              </a:rPr>
              <a:t>Developers can create their own storage engine for a specific use case</a:t>
            </a:r>
          </a:p>
        </p:txBody>
      </p:sp>
    </p:spTree>
    <p:extLst>
      <p:ext uri="{BB962C8B-B14F-4D97-AF65-F5344CB8AC3E}">
        <p14:creationId xmlns:p14="http://schemas.microsoft.com/office/powerpoint/2010/main" val="13019438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9"/>
          <p:cNvSpPr>
            <a:spLocks noGrp="1"/>
          </p:cNvSpPr>
          <p:nvPr>
            <p:ph type="title"/>
          </p:nvPr>
        </p:nvSpPr>
        <p:spPr>
          <a:xfrm>
            <a:off x="473076" y="366184"/>
            <a:ext cx="10972800" cy="1024467"/>
          </a:xfrm>
        </p:spPr>
        <p:txBody>
          <a:bodyPr>
            <a:normAutofit/>
          </a:bodyPr>
          <a:lstStyle/>
          <a:p>
            <a:r>
              <a:rPr lang="fr-FR" altLang="en-US" sz="4000" dirty="0">
                <a:solidFill>
                  <a:srgbClr val="CD0000"/>
                </a:solidFill>
              </a:rPr>
              <a:t>Tip 48. </a:t>
            </a:r>
            <a:r>
              <a:rPr lang="fr-FR" altLang="en-US" sz="4000" dirty="0" err="1">
                <a:solidFill>
                  <a:srgbClr val="CD0000"/>
                </a:solidFill>
              </a:rPr>
              <a:t>Optimize</a:t>
            </a:r>
            <a:r>
              <a:rPr lang="fr-FR" altLang="en-US" sz="4000" dirty="0">
                <a:solidFill>
                  <a:srgbClr val="CD0000"/>
                </a:solidFill>
              </a:rPr>
              <a:t> table and data files</a:t>
            </a:r>
            <a:endParaRPr lang="en-US" altLang="en-US" sz="4000" dirty="0">
              <a:solidFill>
                <a:srgbClr val="CD0000"/>
              </a:solidFill>
            </a:endParaRPr>
          </a:p>
        </p:txBody>
      </p:sp>
      <p:sp>
        <p:nvSpPr>
          <p:cNvPr id="81923" name="Content Placeholder 1"/>
          <p:cNvSpPr>
            <a:spLocks noGrp="1"/>
          </p:cNvSpPr>
          <p:nvPr>
            <p:ph sz="quarter" idx="12"/>
          </p:nvPr>
        </p:nvSpPr>
        <p:spPr>
          <a:xfrm>
            <a:off x="1064684" y="2004485"/>
            <a:ext cx="10972800" cy="2660649"/>
          </a:xfrm>
        </p:spPr>
        <p:txBody>
          <a:bodyPr>
            <a:normAutofit fontScale="70000" lnSpcReduction="20000"/>
          </a:bodyPr>
          <a:lstStyle/>
          <a:p>
            <a:pPr marL="690016" indent="-609585"/>
            <a:r>
              <a:rPr lang="fr-FR" altLang="en-US"/>
              <a:t>There is no general formula</a:t>
            </a:r>
          </a:p>
          <a:p>
            <a:pPr marL="1227636" lvl="1" indent="-609585"/>
            <a:r>
              <a:rPr lang="fr-FR" altLang="en-US"/>
              <a:t>except for fixed length records</a:t>
            </a:r>
          </a:p>
          <a:p>
            <a:pPr marL="690016" indent="-609585"/>
            <a:r>
              <a:rPr lang="fr-FR" altLang="en-US"/>
              <a:t> </a:t>
            </a:r>
            <a:r>
              <a:rPr lang="fr-FR" altLang="en-US">
                <a:latin typeface="Courier New" panose="02070309020205020404" pitchFamily="49" charset="0"/>
                <a:cs typeface="Courier New" panose="02070309020205020404" pitchFamily="49" charset="0"/>
              </a:rPr>
              <a:t>create table t_defrag like t; </a:t>
            </a:r>
          </a:p>
          <a:p>
            <a:pPr marL="690016" indent="-609585">
              <a:buNone/>
            </a:pPr>
            <a:r>
              <a:rPr lang="fr-FR" altLang="en-US">
                <a:latin typeface="Courier New" panose="02070309020205020404" pitchFamily="49" charset="0"/>
                <a:cs typeface="Courier New" panose="02070309020205020404" pitchFamily="49" charset="0"/>
              </a:rPr>
              <a:t>	insert into t_defrag select * from t </a:t>
            </a:r>
          </a:p>
          <a:p>
            <a:pPr marL="690016" indent="-609585">
              <a:buNone/>
            </a:pPr>
            <a:r>
              <a:rPr lang="fr-FR" altLang="en-US">
                <a:latin typeface="Courier New" panose="02070309020205020404" pitchFamily="49" charset="0"/>
                <a:cs typeface="Courier New" panose="02070309020205020404" pitchFamily="49" charset="0"/>
              </a:rPr>
              <a:t>																limit 20000;</a:t>
            </a:r>
          </a:p>
          <a:p>
            <a:pPr marL="1227636" lvl="1" indent="-609585"/>
            <a:r>
              <a:rPr lang="fr-FR" altLang="en-US"/>
              <a:t>Fragmentation if  Avg_row_length(t) &gt; Avg_row_length(t_defrag)</a:t>
            </a:r>
          </a:p>
          <a:p>
            <a:pPr marL="1227636" lvl="1" indent="-609585" algn="ctr">
              <a:buNone/>
            </a:pPr>
            <a:endParaRPr lang="fr-FR" altLang="en-US" i="1"/>
          </a:p>
          <a:p>
            <a:pPr marL="1227636" lvl="1" indent="-609585">
              <a:buNone/>
            </a:pPr>
            <a:r>
              <a:rPr lang="fr-FR" altLang="en-US" i="1"/>
              <a:t>Avg_row_length </a:t>
            </a:r>
            <a:r>
              <a:rPr lang="fr-FR" altLang="en-US"/>
              <a:t>from </a:t>
            </a:r>
            <a:r>
              <a:rPr lang="fr-FR" altLang="en-US">
                <a:latin typeface="Courier New" panose="02070309020205020404" pitchFamily="49" charset="0"/>
                <a:cs typeface="Courier New" panose="02070309020205020404" pitchFamily="49" charset="0"/>
              </a:rPr>
              <a:t>show table status</a:t>
            </a:r>
          </a:p>
        </p:txBody>
      </p:sp>
      <p:sp>
        <p:nvSpPr>
          <p:cNvPr id="81924" name="Text Placeholder 4"/>
          <p:cNvSpPr>
            <a:spLocks noGrp="1"/>
          </p:cNvSpPr>
          <p:nvPr>
            <p:ph type="body" sz="quarter" idx="13"/>
          </p:nvPr>
        </p:nvSpPr>
        <p:spPr>
          <a:xfrm>
            <a:off x="812800" y="1394884"/>
            <a:ext cx="10972800" cy="406400"/>
          </a:xfrm>
        </p:spPr>
        <p:txBody>
          <a:bodyPr/>
          <a:lstStyle/>
          <a:p>
            <a:pPr>
              <a:spcAft>
                <a:spcPct val="0"/>
              </a:spcAft>
            </a:pPr>
            <a:r>
              <a:rPr lang="fr-FR" altLang="en-US" dirty="0">
                <a:solidFill>
                  <a:srgbClr val="CD0000"/>
                </a:solidFill>
              </a:rPr>
              <a:t>How to </a:t>
            </a:r>
            <a:r>
              <a:rPr lang="fr-FR" altLang="en-US" dirty="0" err="1">
                <a:solidFill>
                  <a:srgbClr val="CD0000"/>
                </a:solidFill>
              </a:rPr>
              <a:t>estimate</a:t>
            </a:r>
            <a:r>
              <a:rPr lang="fr-FR" altLang="en-US" dirty="0">
                <a:solidFill>
                  <a:srgbClr val="CD0000"/>
                </a:solidFill>
              </a:rPr>
              <a:t> fragmentation ?</a:t>
            </a:r>
            <a:endParaRPr lang="en-US" altLang="en-US" dirty="0">
              <a:solidFill>
                <a:srgbClr val="CD0000"/>
              </a:solidFill>
            </a:endParaRPr>
          </a:p>
        </p:txBody>
      </p:sp>
    </p:spTree>
    <p:extLst>
      <p:ext uri="{BB962C8B-B14F-4D97-AF65-F5344CB8AC3E}">
        <p14:creationId xmlns:p14="http://schemas.microsoft.com/office/powerpoint/2010/main" val="1319994253"/>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9"/>
          <p:cNvSpPr>
            <a:spLocks noGrp="1"/>
          </p:cNvSpPr>
          <p:nvPr>
            <p:ph type="title"/>
          </p:nvPr>
        </p:nvSpPr>
        <p:spPr>
          <a:xfrm>
            <a:off x="1064684" y="470959"/>
            <a:ext cx="10972800" cy="1024467"/>
          </a:xfrm>
        </p:spPr>
        <p:txBody>
          <a:bodyPr>
            <a:normAutofit/>
          </a:bodyPr>
          <a:lstStyle/>
          <a:p>
            <a:r>
              <a:rPr lang="fr-FR" altLang="en-US" sz="4000" dirty="0">
                <a:solidFill>
                  <a:srgbClr val="CD0000"/>
                </a:solidFill>
              </a:rPr>
              <a:t>Tip 49. Upgrade MySQL </a:t>
            </a:r>
            <a:r>
              <a:rPr lang="fr-FR" altLang="en-US" sz="4000" dirty="0" err="1">
                <a:solidFill>
                  <a:srgbClr val="CD0000"/>
                </a:solidFill>
              </a:rPr>
              <a:t>regularly</a:t>
            </a:r>
            <a:endParaRPr lang="en-US" altLang="en-US" sz="4000" dirty="0">
              <a:solidFill>
                <a:srgbClr val="CD0000"/>
              </a:solidFill>
            </a:endParaRPr>
          </a:p>
        </p:txBody>
      </p:sp>
      <p:sp>
        <p:nvSpPr>
          <p:cNvPr id="82947" name="Content Placeholder 1"/>
          <p:cNvSpPr>
            <a:spLocks noGrp="1"/>
          </p:cNvSpPr>
          <p:nvPr>
            <p:ph sz="quarter" idx="12"/>
          </p:nvPr>
        </p:nvSpPr>
        <p:spPr>
          <a:xfrm>
            <a:off x="1064684" y="2004485"/>
            <a:ext cx="10972800" cy="2660649"/>
          </a:xfrm>
        </p:spPr>
        <p:txBody>
          <a:bodyPr/>
          <a:lstStyle/>
          <a:p>
            <a:pPr marL="690016" indent="-609585"/>
            <a:r>
              <a:rPr lang="fr-FR" altLang="en-US"/>
              <a:t>Security vulnerability fixes</a:t>
            </a:r>
          </a:p>
          <a:p>
            <a:pPr marL="690016" indent="-609585"/>
            <a:r>
              <a:rPr lang="fr-FR" altLang="en-US"/>
              <a:t>Bug fixes</a:t>
            </a:r>
          </a:p>
          <a:p>
            <a:pPr marL="690016" indent="-609585"/>
            <a:r>
              <a:rPr lang="fr-FR" altLang="en-US"/>
              <a:t>Performance improvements</a:t>
            </a:r>
          </a:p>
          <a:p>
            <a:pPr marL="690016" indent="-609585"/>
            <a:r>
              <a:rPr lang="fr-FR" altLang="en-US"/>
              <a:t>Ready for the next GA</a:t>
            </a:r>
          </a:p>
          <a:p>
            <a:pPr marL="690016" indent="-609585"/>
            <a:r>
              <a:rPr lang="fr-FR" altLang="en-US"/>
              <a:t>Do not upgrade without testing. </a:t>
            </a:r>
          </a:p>
        </p:txBody>
      </p:sp>
    </p:spTree>
    <p:extLst>
      <p:ext uri="{BB962C8B-B14F-4D97-AF65-F5344CB8AC3E}">
        <p14:creationId xmlns:p14="http://schemas.microsoft.com/office/powerpoint/2010/main" val="2363143547"/>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Content Placeholder 1"/>
          <p:cNvSpPr>
            <a:spLocks noGrp="1"/>
          </p:cNvSpPr>
          <p:nvPr>
            <p:ph sz="quarter" idx="12"/>
          </p:nvPr>
        </p:nvSpPr>
        <p:spPr>
          <a:xfrm>
            <a:off x="728672" y="1947335"/>
            <a:ext cx="5414953" cy="4067703"/>
          </a:xfrm>
        </p:spPr>
        <p:txBody>
          <a:bodyPr>
            <a:normAutofit/>
          </a:bodyPr>
          <a:lstStyle/>
          <a:p>
            <a:pPr marL="690016" indent="-609585"/>
            <a:r>
              <a:rPr lang="fr-FR" altLang="en-US" b="1" dirty="0"/>
              <a:t>MySQL Enterprise Monitor 3.0</a:t>
            </a:r>
          </a:p>
          <a:p>
            <a:pPr marL="690016" indent="-609585"/>
            <a:r>
              <a:rPr lang="fr-FR" altLang="en-US" dirty="0"/>
              <a:t>Use </a:t>
            </a:r>
            <a:r>
              <a:rPr lang="fr-FR" altLang="en-US" dirty="0" err="1"/>
              <a:t>Community</a:t>
            </a:r>
            <a:r>
              <a:rPr lang="fr-FR" altLang="en-US" dirty="0"/>
              <a:t> </a:t>
            </a:r>
            <a:r>
              <a:rPr lang="fr-FR" altLang="en-US" dirty="0" err="1"/>
              <a:t>tools</a:t>
            </a:r>
            <a:endParaRPr lang="fr-FR" altLang="en-US" dirty="0"/>
          </a:p>
          <a:p>
            <a:pPr marL="690016" indent="-609585"/>
            <a:r>
              <a:rPr lang="fr-FR" altLang="en-US" dirty="0"/>
              <a:t>Open a Service </a:t>
            </a:r>
            <a:r>
              <a:rPr lang="fr-FR" altLang="en-US" dirty="0" err="1"/>
              <a:t>Request</a:t>
            </a:r>
            <a:endParaRPr lang="fr-FR" altLang="en-US" dirty="0"/>
          </a:p>
          <a:p>
            <a:pPr marL="1227636" lvl="1" indent="-609585"/>
            <a:r>
              <a:rPr lang="fr-FR" altLang="en-US" dirty="0" err="1"/>
              <a:t>send</a:t>
            </a:r>
            <a:r>
              <a:rPr lang="fr-FR" altLang="en-US" dirty="0"/>
              <a:t> the MEM </a:t>
            </a:r>
            <a:r>
              <a:rPr lang="fr-FR" altLang="en-US" b="1" dirty="0"/>
              <a:t>support diagnostics </a:t>
            </a:r>
            <a:r>
              <a:rPr lang="fr-FR" altLang="en-US" dirty="0"/>
              <a:t>zip to MySQL Support</a:t>
            </a:r>
          </a:p>
          <a:p>
            <a:pPr marL="690016" indent="-609585"/>
            <a:endParaRPr lang="fr-FR" altLang="en-US" dirty="0"/>
          </a:p>
        </p:txBody>
      </p:sp>
      <p:sp>
        <p:nvSpPr>
          <p:cNvPr id="3" name="Title 2"/>
          <p:cNvSpPr>
            <a:spLocks noGrp="1"/>
          </p:cNvSpPr>
          <p:nvPr>
            <p:ph type="title"/>
          </p:nvPr>
        </p:nvSpPr>
        <p:spPr>
          <a:xfrm>
            <a:off x="728672" y="413110"/>
            <a:ext cx="10972781" cy="1025071"/>
          </a:xfrm>
        </p:spPr>
        <p:txBody>
          <a:bodyPr>
            <a:normAutofit/>
          </a:bodyPr>
          <a:lstStyle/>
          <a:p>
            <a:r>
              <a:rPr lang="en-US" sz="4000" dirty="0">
                <a:solidFill>
                  <a:srgbClr val="CD0000"/>
                </a:solidFill>
              </a:rPr>
              <a:t>Tip 50 - </a:t>
            </a:r>
            <a:r>
              <a:rPr lang="fr-FR" altLang="en-US" sz="4000" dirty="0">
                <a:solidFill>
                  <a:srgbClr val="CD0000"/>
                </a:solidFill>
              </a:rPr>
              <a:t>MySQL Enterprise Monitor 3.0</a:t>
            </a:r>
            <a:endParaRPr lang="en-US" sz="4000" dirty="0">
              <a:solidFill>
                <a:srgbClr val="CD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62" y="2378604"/>
            <a:ext cx="5274783" cy="3205163"/>
          </a:xfrm>
          <a:prstGeom prst="rect">
            <a:avLst/>
          </a:prstGeom>
        </p:spPr>
      </p:pic>
    </p:spTree>
    <p:extLst>
      <p:ext uri="{BB962C8B-B14F-4D97-AF65-F5344CB8AC3E}">
        <p14:creationId xmlns:p14="http://schemas.microsoft.com/office/powerpoint/2010/main" val="1360254941"/>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a:bodyPr>
          <a:lstStyle/>
          <a:p>
            <a:r>
              <a:rPr lang="en-US" altLang="en-US" sz="4000" dirty="0">
                <a:solidFill>
                  <a:srgbClr val="CD0000"/>
                </a:solidFill>
              </a:rPr>
              <a:t>Backup MySQL</a:t>
            </a:r>
          </a:p>
        </p:txBody>
      </p:sp>
      <p:sp>
        <p:nvSpPr>
          <p:cNvPr id="171011" name="Rectangle 3"/>
          <p:cNvSpPr>
            <a:spLocks noGrp="1" noChangeArrowheads="1"/>
          </p:cNvSpPr>
          <p:nvPr>
            <p:ph type="body" idx="1"/>
          </p:nvPr>
        </p:nvSpPr>
        <p:spPr/>
        <p:txBody>
          <a:bodyPr/>
          <a:lstStyle/>
          <a:p>
            <a:r>
              <a:rPr lang="en-US" altLang="en-US" dirty="0"/>
              <a:t>Learn the various ways to backup MySQL</a:t>
            </a:r>
          </a:p>
          <a:p>
            <a:r>
              <a:rPr lang="en-US" altLang="en-US" dirty="0"/>
              <a:t>Understand the “right ways” to do it</a:t>
            </a:r>
          </a:p>
          <a:p>
            <a:r>
              <a:rPr lang="en-US" altLang="en-US" dirty="0"/>
              <a:t>Know the dangers of the wrong way</a:t>
            </a:r>
          </a:p>
          <a:p>
            <a:r>
              <a:rPr lang="en-US" altLang="en-US" dirty="0"/>
              <a:t>Select and appropriate tools and techniques</a:t>
            </a:r>
          </a:p>
          <a:p>
            <a:pPr lvl="1"/>
            <a:r>
              <a:rPr lang="en-US" altLang="en-US" dirty="0"/>
              <a:t>Data integrity</a:t>
            </a:r>
          </a:p>
          <a:p>
            <a:pPr lvl="1"/>
            <a:r>
              <a:rPr lang="en-US" altLang="en-US" dirty="0"/>
              <a:t>Speed</a:t>
            </a:r>
          </a:p>
          <a:p>
            <a:pPr lvl="1"/>
            <a:r>
              <a:rPr lang="en-US" altLang="en-US" dirty="0"/>
              <a:t>Flexibility</a:t>
            </a:r>
          </a:p>
        </p:txBody>
      </p:sp>
    </p:spTree>
    <p:extLst>
      <p:ext uri="{BB962C8B-B14F-4D97-AF65-F5344CB8AC3E}">
        <p14:creationId xmlns:p14="http://schemas.microsoft.com/office/powerpoint/2010/main" val="814829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altLang="en-US" sz="4000" dirty="0">
                <a:solidFill>
                  <a:srgbClr val="CD0000"/>
                </a:solidFill>
              </a:rPr>
              <a:t>MySQL Backup</a:t>
            </a:r>
          </a:p>
        </p:txBody>
      </p:sp>
      <p:sp>
        <p:nvSpPr>
          <p:cNvPr id="17411" name="Rectangle 3"/>
          <p:cNvSpPr>
            <a:spLocks noGrp="1" noChangeArrowheads="1"/>
          </p:cNvSpPr>
          <p:nvPr>
            <p:ph type="body" idx="1"/>
          </p:nvPr>
        </p:nvSpPr>
        <p:spPr>
          <a:xfrm>
            <a:off x="1166813" y="1690688"/>
            <a:ext cx="10515600" cy="4351338"/>
          </a:xfrm>
        </p:spPr>
        <p:txBody>
          <a:bodyPr/>
          <a:lstStyle/>
          <a:p>
            <a:r>
              <a:rPr lang="en-US" altLang="en-US" dirty="0">
                <a:latin typeface="+mj-lt"/>
              </a:rPr>
              <a:t>Dump or Raw Backup</a:t>
            </a:r>
          </a:p>
          <a:p>
            <a:r>
              <a:rPr lang="en-US" altLang="en-US" dirty="0">
                <a:latin typeface="+mj-lt"/>
              </a:rPr>
              <a:t>On-line of Off-line</a:t>
            </a:r>
          </a:p>
          <a:p>
            <a:r>
              <a:rPr lang="en-US" altLang="en-US" dirty="0">
                <a:latin typeface="+mj-lt"/>
              </a:rPr>
              <a:t>Table Types and Consistency</a:t>
            </a:r>
          </a:p>
          <a:p>
            <a:r>
              <a:rPr lang="en-US" altLang="en-US" dirty="0">
                <a:latin typeface="+mj-lt"/>
              </a:rPr>
              <a:t>Storage Requirements</a:t>
            </a:r>
          </a:p>
          <a:p>
            <a:r>
              <a:rPr lang="en-US" altLang="en-US" dirty="0">
                <a:latin typeface="+mj-lt"/>
              </a:rPr>
              <a:t>Replication</a:t>
            </a:r>
          </a:p>
        </p:txBody>
      </p:sp>
    </p:spTree>
    <p:extLst>
      <p:ext uri="{BB962C8B-B14F-4D97-AF65-F5344CB8AC3E}">
        <p14:creationId xmlns:p14="http://schemas.microsoft.com/office/powerpoint/2010/main" val="36851729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r>
              <a:rPr lang="en-US" altLang="en-US" sz="4000" dirty="0">
                <a:solidFill>
                  <a:srgbClr val="CD0000"/>
                </a:solidFill>
              </a:rPr>
              <a:t>Dump or Raw Backup?</a:t>
            </a:r>
          </a:p>
        </p:txBody>
      </p:sp>
      <p:sp>
        <p:nvSpPr>
          <p:cNvPr id="180227" name="Rectangle 3"/>
          <p:cNvSpPr>
            <a:spLocks noGrp="1" noChangeArrowheads="1"/>
          </p:cNvSpPr>
          <p:nvPr>
            <p:ph type="body" idx="1"/>
          </p:nvPr>
        </p:nvSpPr>
        <p:spPr>
          <a:xfrm>
            <a:off x="1095375" y="1811337"/>
            <a:ext cx="10515600" cy="4351338"/>
          </a:xfrm>
        </p:spPr>
        <p:txBody>
          <a:bodyPr>
            <a:normAutofit lnSpcReduction="10000"/>
          </a:bodyPr>
          <a:lstStyle/>
          <a:p>
            <a:r>
              <a:rPr lang="en-US" altLang="en-US" dirty="0">
                <a:latin typeface="+mj-lt"/>
              </a:rPr>
              <a:t>Dumps</a:t>
            </a:r>
          </a:p>
          <a:p>
            <a:pPr lvl="1"/>
            <a:r>
              <a:rPr lang="en-US" altLang="en-US" dirty="0">
                <a:latin typeface="+mj-lt"/>
              </a:rPr>
              <a:t>Can be performed remotely</a:t>
            </a:r>
          </a:p>
          <a:p>
            <a:pPr lvl="1"/>
            <a:r>
              <a:rPr lang="en-US" altLang="en-US" dirty="0">
                <a:latin typeface="+mj-lt"/>
              </a:rPr>
              <a:t>Take a lot of space</a:t>
            </a:r>
          </a:p>
          <a:p>
            <a:pPr lvl="1"/>
            <a:r>
              <a:rPr lang="en-US" altLang="en-US" dirty="0">
                <a:latin typeface="+mj-lt"/>
              </a:rPr>
              <a:t>CPU intensive and slower</a:t>
            </a:r>
          </a:p>
          <a:p>
            <a:pPr lvl="1"/>
            <a:r>
              <a:rPr lang="en-US" altLang="en-US" dirty="0">
                <a:latin typeface="+mj-lt"/>
              </a:rPr>
              <a:t>Are plain SQL, so easy to use later</a:t>
            </a:r>
          </a:p>
          <a:p>
            <a:pPr lvl="1"/>
            <a:r>
              <a:rPr lang="en-US" altLang="en-US" dirty="0">
                <a:latin typeface="+mj-lt"/>
              </a:rPr>
              <a:t>Can do selective restore</a:t>
            </a:r>
          </a:p>
          <a:p>
            <a:pPr lvl="1"/>
            <a:r>
              <a:rPr lang="en-US" altLang="en-US" dirty="0">
                <a:latin typeface="+mj-lt"/>
              </a:rPr>
              <a:t>Works for any table type</a:t>
            </a:r>
          </a:p>
          <a:p>
            <a:r>
              <a:rPr lang="en-US" altLang="en-US" dirty="0">
                <a:latin typeface="+mj-lt"/>
              </a:rPr>
              <a:t>Raw Backups</a:t>
            </a:r>
          </a:p>
          <a:p>
            <a:pPr lvl="1"/>
            <a:r>
              <a:rPr lang="en-US" altLang="en-US" dirty="0">
                <a:latin typeface="+mj-lt"/>
              </a:rPr>
              <a:t>Faster, there is no translation</a:t>
            </a:r>
          </a:p>
          <a:p>
            <a:pPr lvl="1"/>
            <a:r>
              <a:rPr lang="en-US" altLang="en-US" dirty="0">
                <a:latin typeface="+mj-lt"/>
              </a:rPr>
              <a:t>Restore “instantly”</a:t>
            </a:r>
          </a:p>
          <a:p>
            <a:pPr lvl="1"/>
            <a:r>
              <a:rPr lang="en-US" altLang="en-US" dirty="0">
                <a:latin typeface="+mj-lt"/>
              </a:rPr>
              <a:t>Works for ISAM/</a:t>
            </a:r>
            <a:r>
              <a:rPr lang="en-US" altLang="en-US" dirty="0" err="1">
                <a:latin typeface="+mj-lt"/>
              </a:rPr>
              <a:t>MyISAM</a:t>
            </a:r>
            <a:r>
              <a:rPr lang="en-US" altLang="en-US" dirty="0">
                <a:latin typeface="+mj-lt"/>
              </a:rPr>
              <a:t> only</a:t>
            </a:r>
          </a:p>
        </p:txBody>
      </p:sp>
    </p:spTree>
    <p:extLst>
      <p:ext uri="{BB962C8B-B14F-4D97-AF65-F5344CB8AC3E}">
        <p14:creationId xmlns:p14="http://schemas.microsoft.com/office/powerpoint/2010/main" val="25037068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a:bodyPr>
          <a:lstStyle/>
          <a:p>
            <a:r>
              <a:rPr lang="en-US" altLang="en-US" sz="4000" dirty="0">
                <a:solidFill>
                  <a:srgbClr val="CD0000"/>
                </a:solidFill>
              </a:rPr>
              <a:t>On-line or Off-line?</a:t>
            </a:r>
          </a:p>
        </p:txBody>
      </p:sp>
      <p:sp>
        <p:nvSpPr>
          <p:cNvPr id="181251" name="Rectangle 3"/>
          <p:cNvSpPr>
            <a:spLocks noGrp="1" noChangeArrowheads="1"/>
          </p:cNvSpPr>
          <p:nvPr>
            <p:ph type="body" idx="1"/>
          </p:nvPr>
        </p:nvSpPr>
        <p:spPr/>
        <p:txBody>
          <a:bodyPr/>
          <a:lstStyle/>
          <a:p>
            <a:r>
              <a:rPr lang="en-US" altLang="en-US" dirty="0">
                <a:latin typeface="+mj-lt"/>
              </a:rPr>
              <a:t>On-line</a:t>
            </a:r>
          </a:p>
          <a:p>
            <a:pPr lvl="1"/>
            <a:r>
              <a:rPr lang="en-US" altLang="en-US" dirty="0">
                <a:latin typeface="+mj-lt"/>
              </a:rPr>
              <a:t>Impacts running applications (can’t write)</a:t>
            </a:r>
          </a:p>
          <a:p>
            <a:pPr lvl="1"/>
            <a:r>
              <a:rPr lang="en-US" altLang="en-US" dirty="0">
                <a:latin typeface="+mj-lt"/>
              </a:rPr>
              <a:t>Must deal with data consistency issues</a:t>
            </a:r>
          </a:p>
          <a:p>
            <a:pPr lvl="1"/>
            <a:r>
              <a:rPr lang="en-US" altLang="en-US" dirty="0">
                <a:latin typeface="+mj-lt"/>
              </a:rPr>
              <a:t>Slower than off-line because of I/O contention</a:t>
            </a:r>
          </a:p>
          <a:p>
            <a:r>
              <a:rPr lang="en-US" altLang="en-US" dirty="0">
                <a:latin typeface="+mj-lt"/>
              </a:rPr>
              <a:t>Off-line</a:t>
            </a:r>
          </a:p>
          <a:p>
            <a:pPr lvl="1"/>
            <a:r>
              <a:rPr lang="en-US" altLang="en-US" dirty="0">
                <a:latin typeface="+mj-lt"/>
              </a:rPr>
              <a:t>Very simple</a:t>
            </a:r>
          </a:p>
          <a:p>
            <a:pPr lvl="1"/>
            <a:r>
              <a:rPr lang="en-US" altLang="en-US" dirty="0">
                <a:latin typeface="+mj-lt"/>
              </a:rPr>
              <a:t>Speed is not an issue</a:t>
            </a:r>
          </a:p>
          <a:p>
            <a:pPr lvl="1"/>
            <a:r>
              <a:rPr lang="en-US" altLang="en-US" dirty="0">
                <a:latin typeface="+mj-lt"/>
              </a:rPr>
              <a:t>Can use normal backup software</a:t>
            </a:r>
          </a:p>
        </p:txBody>
      </p:sp>
    </p:spTree>
    <p:extLst>
      <p:ext uri="{BB962C8B-B14F-4D97-AF65-F5344CB8AC3E}">
        <p14:creationId xmlns:p14="http://schemas.microsoft.com/office/powerpoint/2010/main" val="2513355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81025" y="393700"/>
            <a:ext cx="10515600" cy="1325563"/>
          </a:xfrm>
        </p:spPr>
        <p:txBody>
          <a:bodyPr>
            <a:normAutofit/>
          </a:bodyPr>
          <a:lstStyle/>
          <a:p>
            <a:r>
              <a:rPr lang="en-US" altLang="en-US" sz="4000" dirty="0">
                <a:solidFill>
                  <a:srgbClr val="CD0000"/>
                </a:solidFill>
              </a:rPr>
              <a:t>Table Types &amp; Consistency</a:t>
            </a:r>
          </a:p>
        </p:txBody>
      </p:sp>
      <p:sp>
        <p:nvSpPr>
          <p:cNvPr id="182275" name="Rectangle 3"/>
          <p:cNvSpPr>
            <a:spLocks noGrp="1" noChangeArrowheads="1"/>
          </p:cNvSpPr>
          <p:nvPr>
            <p:ph type="body" idx="1"/>
          </p:nvPr>
        </p:nvSpPr>
        <p:spPr/>
        <p:txBody>
          <a:bodyPr/>
          <a:lstStyle/>
          <a:p>
            <a:r>
              <a:rPr lang="en-US" altLang="en-US" dirty="0">
                <a:latin typeface="+mj-lt"/>
              </a:rPr>
              <a:t>All tables need to flushed to disk</a:t>
            </a:r>
          </a:p>
          <a:p>
            <a:pPr lvl="1"/>
            <a:r>
              <a:rPr lang="en-US" altLang="en-US" dirty="0">
                <a:solidFill>
                  <a:schemeClr val="tx2"/>
                </a:solidFill>
                <a:latin typeface="+mj-lt"/>
              </a:rPr>
              <a:t>FLUSH TABLES</a:t>
            </a:r>
          </a:p>
          <a:p>
            <a:r>
              <a:rPr lang="en-US" altLang="en-US" dirty="0">
                <a:latin typeface="+mj-lt"/>
              </a:rPr>
              <a:t>Tables can’t be updated during backup</a:t>
            </a:r>
          </a:p>
          <a:p>
            <a:pPr lvl="1"/>
            <a:r>
              <a:rPr lang="en-US" altLang="en-US" dirty="0">
                <a:solidFill>
                  <a:schemeClr val="tx2"/>
                </a:solidFill>
                <a:latin typeface="+mj-lt"/>
              </a:rPr>
              <a:t>LOCK TABLES...</a:t>
            </a:r>
          </a:p>
          <a:p>
            <a:r>
              <a:rPr lang="en-US" altLang="en-US" dirty="0">
                <a:latin typeface="+mj-lt"/>
              </a:rPr>
              <a:t>Related tables treated as a group, lock all</a:t>
            </a:r>
          </a:p>
          <a:p>
            <a:pPr lvl="1"/>
            <a:r>
              <a:rPr lang="en-US" altLang="en-US" dirty="0">
                <a:solidFill>
                  <a:schemeClr val="tx2"/>
                </a:solidFill>
                <a:latin typeface="+mj-lt"/>
              </a:rPr>
              <a:t>FLUSH TABLES WITH READ LOCK</a:t>
            </a:r>
          </a:p>
          <a:p>
            <a:r>
              <a:rPr lang="en-US" altLang="en-US" dirty="0">
                <a:latin typeface="+mj-lt"/>
              </a:rPr>
              <a:t>Transactional tables have logs to backup</a:t>
            </a:r>
          </a:p>
        </p:txBody>
      </p:sp>
    </p:spTree>
    <p:extLst>
      <p:ext uri="{BB962C8B-B14F-4D97-AF65-F5344CB8AC3E}">
        <p14:creationId xmlns:p14="http://schemas.microsoft.com/office/powerpoint/2010/main" val="3297142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723900" y="365125"/>
            <a:ext cx="10515600" cy="1325563"/>
          </a:xfrm>
        </p:spPr>
        <p:txBody>
          <a:bodyPr>
            <a:normAutofit/>
          </a:bodyPr>
          <a:lstStyle/>
          <a:p>
            <a:r>
              <a:rPr lang="en-US" altLang="en-US" sz="4000" dirty="0">
                <a:solidFill>
                  <a:srgbClr val="CD0000"/>
                </a:solidFill>
              </a:rPr>
              <a:t>Storage Requirements</a:t>
            </a:r>
          </a:p>
        </p:txBody>
      </p:sp>
      <p:sp>
        <p:nvSpPr>
          <p:cNvPr id="183299" name="Rectangle 3"/>
          <p:cNvSpPr>
            <a:spLocks noGrp="1" noChangeArrowheads="1"/>
          </p:cNvSpPr>
          <p:nvPr>
            <p:ph type="body" idx="1"/>
          </p:nvPr>
        </p:nvSpPr>
        <p:spPr/>
        <p:txBody>
          <a:bodyPr/>
          <a:lstStyle/>
          <a:p>
            <a:r>
              <a:rPr lang="en-US" altLang="en-US" dirty="0">
                <a:latin typeface="+mj-lt"/>
              </a:rPr>
              <a:t>How long can you store backups?</a:t>
            </a:r>
          </a:p>
          <a:p>
            <a:pPr lvl="1"/>
            <a:r>
              <a:rPr lang="en-US" altLang="en-US" dirty="0">
                <a:latin typeface="+mj-lt"/>
              </a:rPr>
              <a:t>Consider staggering older backups</a:t>
            </a:r>
          </a:p>
          <a:p>
            <a:pPr lvl="1"/>
            <a:r>
              <a:rPr lang="en-US" altLang="en-US" dirty="0">
                <a:latin typeface="+mj-lt"/>
              </a:rPr>
              <a:t>Never know when you’ll want old data</a:t>
            </a:r>
          </a:p>
          <a:p>
            <a:r>
              <a:rPr lang="en-US" altLang="en-US" dirty="0">
                <a:latin typeface="+mj-lt"/>
              </a:rPr>
              <a:t>Raw backups take less space</a:t>
            </a:r>
          </a:p>
          <a:p>
            <a:pPr lvl="1"/>
            <a:r>
              <a:rPr lang="en-US" altLang="en-US" dirty="0">
                <a:latin typeface="+mj-lt"/>
              </a:rPr>
              <a:t>You can keep just the .MYI header</a:t>
            </a:r>
          </a:p>
          <a:p>
            <a:pPr lvl="1"/>
            <a:r>
              <a:rPr lang="en-US" altLang="en-US" dirty="0">
                <a:latin typeface="+mj-lt"/>
              </a:rPr>
              <a:t>Rebuild indexes later if need be</a:t>
            </a:r>
          </a:p>
          <a:p>
            <a:r>
              <a:rPr lang="en-US" altLang="en-US" dirty="0">
                <a:latin typeface="+mj-lt"/>
              </a:rPr>
              <a:t>All forms of backup can be compressed</a:t>
            </a:r>
          </a:p>
        </p:txBody>
      </p:sp>
    </p:spTree>
    <p:extLst>
      <p:ext uri="{BB962C8B-B14F-4D97-AF65-F5344CB8AC3E}">
        <p14:creationId xmlns:p14="http://schemas.microsoft.com/office/powerpoint/2010/main" val="34503914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a:bodyPr>
          <a:lstStyle/>
          <a:p>
            <a:r>
              <a:rPr lang="en-US" altLang="en-US" sz="4000" dirty="0">
                <a:solidFill>
                  <a:srgbClr val="CD0000"/>
                </a:solidFill>
              </a:rPr>
              <a:t>Replication</a:t>
            </a:r>
          </a:p>
        </p:txBody>
      </p:sp>
      <p:sp>
        <p:nvSpPr>
          <p:cNvPr id="184323" name="Rectangle 3"/>
          <p:cNvSpPr>
            <a:spLocks noGrp="1" noChangeArrowheads="1"/>
          </p:cNvSpPr>
          <p:nvPr>
            <p:ph type="body" idx="1"/>
          </p:nvPr>
        </p:nvSpPr>
        <p:spPr>
          <a:xfrm>
            <a:off x="1081087" y="1690688"/>
            <a:ext cx="10515600" cy="4351338"/>
          </a:xfrm>
        </p:spPr>
        <p:txBody>
          <a:bodyPr/>
          <a:lstStyle/>
          <a:p>
            <a:r>
              <a:rPr lang="en-US" altLang="en-US" dirty="0">
                <a:latin typeface="+mj-lt"/>
              </a:rPr>
              <a:t>Backup your slave instead of your master</a:t>
            </a:r>
          </a:p>
          <a:p>
            <a:pPr lvl="1"/>
            <a:r>
              <a:rPr lang="en-US" altLang="en-US" dirty="0">
                <a:latin typeface="+mj-lt"/>
              </a:rPr>
              <a:t>Master won’t be interrupted</a:t>
            </a:r>
          </a:p>
          <a:p>
            <a:pPr lvl="1"/>
            <a:r>
              <a:rPr lang="en-US" altLang="en-US" dirty="0">
                <a:latin typeface="+mj-lt"/>
              </a:rPr>
              <a:t>Slave can probably be shut down</a:t>
            </a:r>
          </a:p>
          <a:p>
            <a:pPr lvl="1"/>
            <a:r>
              <a:rPr lang="en-US" altLang="en-US" dirty="0">
                <a:latin typeface="+mj-lt"/>
              </a:rPr>
              <a:t>Or at least you can hold read locks for a long time and nobody will care</a:t>
            </a:r>
          </a:p>
          <a:p>
            <a:r>
              <a:rPr lang="en-US" altLang="en-US" dirty="0">
                <a:latin typeface="+mj-lt"/>
              </a:rPr>
              <a:t>It may be worth setting up a slave just for doing backups</a:t>
            </a:r>
          </a:p>
          <a:p>
            <a:r>
              <a:rPr lang="en-US" altLang="en-US" dirty="0">
                <a:latin typeface="+mj-lt"/>
              </a:rPr>
              <a:t>Remember to backup the </a:t>
            </a:r>
            <a:r>
              <a:rPr lang="en-US" altLang="en-US" dirty="0">
                <a:solidFill>
                  <a:schemeClr val="tx2"/>
                </a:solidFill>
                <a:latin typeface="+mj-lt"/>
              </a:rPr>
              <a:t>master.info</a:t>
            </a:r>
            <a:r>
              <a:rPr lang="en-US" altLang="en-US" dirty="0">
                <a:latin typeface="+mj-lt"/>
              </a:rPr>
              <a:t> file</a:t>
            </a:r>
          </a:p>
        </p:txBody>
      </p:sp>
    </p:spTree>
    <p:extLst>
      <p:ext uri="{BB962C8B-B14F-4D97-AF65-F5344CB8AC3E}">
        <p14:creationId xmlns:p14="http://schemas.microsoft.com/office/powerpoint/2010/main" val="351762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p:txBody>
          <a:bodyPr vert="horz" lIns="91440" tIns="45720" rIns="81279" bIns="45720" rtlCol="0" anchor="ctr">
            <a:normAutofit/>
          </a:bodyPr>
          <a:lstStyle/>
          <a:p>
            <a:pPr eaLnBrk="1" hangingPunct="1"/>
            <a:r>
              <a:rPr lang="en-US" altLang="en-US" sz="4000" dirty="0">
                <a:solidFill>
                  <a:srgbClr val="CD0000"/>
                </a:solidFill>
              </a:rPr>
              <a:t>MySQL Configuration</a:t>
            </a:r>
          </a:p>
        </p:txBody>
      </p:sp>
      <p:sp>
        <p:nvSpPr>
          <p:cNvPr id="95235" name="Rectangle 2"/>
          <p:cNvSpPr>
            <a:spLocks noGrp="1" noChangeArrowheads="1"/>
          </p:cNvSpPr>
          <p:nvPr>
            <p:ph type="body" idx="1"/>
          </p:nvPr>
        </p:nvSpPr>
        <p:spPr/>
        <p:txBody>
          <a:bodyPr vert="horz" lIns="91440" tIns="45720" rIns="182880" bIns="45720" rtlCol="0">
            <a:normAutofit/>
          </a:bodyPr>
          <a:lstStyle/>
          <a:p>
            <a:pPr eaLnBrk="1" hangingPunct="1"/>
            <a:endParaRPr lang="en-US" altLang="en-US" dirty="0">
              <a:latin typeface="+mj-lt"/>
            </a:endParaRPr>
          </a:p>
          <a:p>
            <a:pPr eaLnBrk="1" hangingPunct="1"/>
            <a:r>
              <a:rPr lang="en-US" altLang="en-US" dirty="0">
                <a:latin typeface="+mj-lt"/>
              </a:rPr>
              <a:t>MySQL assumes little about your hardware system configuration.</a:t>
            </a:r>
          </a:p>
          <a:p>
            <a:pPr eaLnBrk="1" hangingPunct="1"/>
            <a:r>
              <a:rPr lang="en-US" altLang="en-US" dirty="0">
                <a:latin typeface="+mj-lt"/>
              </a:rPr>
              <a:t>Optimal size of the </a:t>
            </a:r>
            <a:r>
              <a:rPr lang="en-US" altLang="en-US" dirty="0" err="1">
                <a:latin typeface="+mj-lt"/>
              </a:rPr>
              <a:t>MyISAM</a:t>
            </a:r>
            <a:r>
              <a:rPr lang="en-US" altLang="en-US" dirty="0">
                <a:latin typeface="+mj-lt"/>
              </a:rPr>
              <a:t> </a:t>
            </a:r>
            <a:r>
              <a:rPr lang="en-US" altLang="en-US" dirty="0" err="1">
                <a:latin typeface="+mj-lt"/>
              </a:rPr>
              <a:t>key_buffer</a:t>
            </a:r>
            <a:r>
              <a:rPr lang="en-US" altLang="en-US" dirty="0">
                <a:latin typeface="+mj-lt"/>
              </a:rPr>
              <a:t> used to allocate indices in memory.</a:t>
            </a:r>
          </a:p>
          <a:p>
            <a:pPr eaLnBrk="1" hangingPunct="1"/>
            <a:r>
              <a:rPr lang="en-US" altLang="en-US" dirty="0">
                <a:latin typeface="+mj-lt"/>
              </a:rPr>
              <a:t>Number of open tables at a given point (it plays an important role when dealing with millions of tables).</a:t>
            </a:r>
          </a:p>
          <a:p>
            <a:pPr eaLnBrk="1" hangingPunct="1"/>
            <a:r>
              <a:rPr lang="en-US" altLang="en-US" dirty="0">
                <a:latin typeface="+mj-lt"/>
              </a:rPr>
              <a:t>Max number of temporary tables</a:t>
            </a:r>
          </a:p>
          <a:p>
            <a:pPr eaLnBrk="1" hangingPunct="1"/>
            <a:endParaRPr lang="en-US" altLang="en-US" dirty="0"/>
          </a:p>
        </p:txBody>
      </p:sp>
    </p:spTree>
    <p:extLst>
      <p:ext uri="{BB962C8B-B14F-4D97-AF65-F5344CB8AC3E}">
        <p14:creationId xmlns:p14="http://schemas.microsoft.com/office/powerpoint/2010/main" val="34099157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r>
              <a:rPr lang="en-US" altLang="en-US" sz="4000" dirty="0">
                <a:solidFill>
                  <a:srgbClr val="CD0000"/>
                </a:solidFill>
              </a:rPr>
              <a:t>Tools and Techniques</a:t>
            </a:r>
          </a:p>
        </p:txBody>
      </p:sp>
      <p:sp>
        <p:nvSpPr>
          <p:cNvPr id="174083" name="Rectangle 3"/>
          <p:cNvSpPr>
            <a:spLocks noGrp="1" noChangeArrowheads="1"/>
          </p:cNvSpPr>
          <p:nvPr>
            <p:ph type="body" idx="1"/>
          </p:nvPr>
        </p:nvSpPr>
        <p:spPr>
          <a:xfrm>
            <a:off x="1195387" y="1690688"/>
            <a:ext cx="10515600" cy="4351338"/>
          </a:xfrm>
        </p:spPr>
        <p:txBody>
          <a:bodyPr/>
          <a:lstStyle/>
          <a:p>
            <a:r>
              <a:rPr lang="en-US" altLang="en-US" dirty="0" err="1">
                <a:latin typeface="+mj-lt"/>
              </a:rPr>
              <a:t>mysqldump</a:t>
            </a:r>
            <a:endParaRPr lang="en-US" altLang="en-US" dirty="0">
              <a:latin typeface="+mj-lt"/>
            </a:endParaRPr>
          </a:p>
          <a:p>
            <a:r>
              <a:rPr lang="en-US" altLang="en-US" dirty="0" err="1">
                <a:latin typeface="+mj-lt"/>
              </a:rPr>
              <a:t>mysqlhotcopy</a:t>
            </a:r>
            <a:endParaRPr lang="en-US" altLang="en-US" dirty="0">
              <a:latin typeface="+mj-lt"/>
            </a:endParaRPr>
          </a:p>
          <a:p>
            <a:r>
              <a:rPr lang="en-US" altLang="en-US" dirty="0" err="1">
                <a:latin typeface="+mj-lt"/>
              </a:rPr>
              <a:t>mysqlsnapshot</a:t>
            </a:r>
            <a:endParaRPr lang="en-US" altLang="en-US" dirty="0">
              <a:latin typeface="+mj-lt"/>
            </a:endParaRPr>
          </a:p>
          <a:p>
            <a:r>
              <a:rPr lang="en-US" altLang="en-US" dirty="0" err="1">
                <a:latin typeface="+mj-lt"/>
              </a:rPr>
              <a:t>InnoDB</a:t>
            </a:r>
            <a:r>
              <a:rPr lang="en-US" altLang="en-US" dirty="0">
                <a:latin typeface="+mj-lt"/>
              </a:rPr>
              <a:t> on-line backup</a:t>
            </a:r>
          </a:p>
          <a:p>
            <a:r>
              <a:rPr lang="en-US" altLang="en-US" dirty="0">
                <a:latin typeface="+mj-lt"/>
              </a:rPr>
              <a:t>Off-line backups</a:t>
            </a:r>
          </a:p>
          <a:p>
            <a:r>
              <a:rPr lang="en-US" altLang="en-US" dirty="0" err="1">
                <a:latin typeface="+mj-lt"/>
              </a:rPr>
              <a:t>Filesystem</a:t>
            </a:r>
            <a:r>
              <a:rPr lang="en-US" altLang="en-US" dirty="0">
                <a:latin typeface="+mj-lt"/>
              </a:rPr>
              <a:t> snapshots</a:t>
            </a:r>
          </a:p>
          <a:p>
            <a:r>
              <a:rPr lang="en-US" altLang="en-US" dirty="0">
                <a:latin typeface="+mj-lt"/>
              </a:rPr>
              <a:t>Roll your own</a:t>
            </a:r>
          </a:p>
        </p:txBody>
      </p:sp>
    </p:spTree>
    <p:extLst>
      <p:ext uri="{BB962C8B-B14F-4D97-AF65-F5344CB8AC3E}">
        <p14:creationId xmlns:p14="http://schemas.microsoft.com/office/powerpoint/2010/main" val="2942246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ormAutofit/>
          </a:bodyPr>
          <a:lstStyle/>
          <a:p>
            <a:r>
              <a:rPr lang="en-US" altLang="en-US" sz="4000" dirty="0" err="1">
                <a:solidFill>
                  <a:srgbClr val="CD0000"/>
                </a:solidFill>
              </a:rPr>
              <a:t>mysqldump</a:t>
            </a:r>
            <a:endParaRPr lang="en-US" altLang="en-US" sz="4000" dirty="0">
              <a:solidFill>
                <a:srgbClr val="CD0000"/>
              </a:solidFill>
            </a:endParaRPr>
          </a:p>
        </p:txBody>
      </p:sp>
      <p:sp>
        <p:nvSpPr>
          <p:cNvPr id="190467" name="Rectangle 3"/>
          <p:cNvSpPr>
            <a:spLocks noGrp="1" noChangeArrowheads="1"/>
          </p:cNvSpPr>
          <p:nvPr>
            <p:ph type="body" idx="1"/>
          </p:nvPr>
        </p:nvSpPr>
        <p:spPr>
          <a:xfrm>
            <a:off x="1166812" y="1854200"/>
            <a:ext cx="10515600" cy="4351338"/>
          </a:xfrm>
        </p:spPr>
        <p:txBody>
          <a:bodyPr/>
          <a:lstStyle/>
          <a:p>
            <a:r>
              <a:rPr lang="en-US" altLang="en-US" dirty="0">
                <a:latin typeface="+mj-lt"/>
              </a:rPr>
              <a:t>Comes with MySQL</a:t>
            </a:r>
          </a:p>
          <a:p>
            <a:r>
              <a:rPr lang="en-US" altLang="en-US" dirty="0">
                <a:latin typeface="+mj-lt"/>
              </a:rPr>
              <a:t>Dumps local or remote tables/databases</a:t>
            </a:r>
          </a:p>
          <a:p>
            <a:r>
              <a:rPr lang="en-US" altLang="en-US" dirty="0">
                <a:latin typeface="+mj-lt"/>
              </a:rPr>
              <a:t>Variety of output formats</a:t>
            </a:r>
          </a:p>
          <a:p>
            <a:r>
              <a:rPr lang="en-US" altLang="en-US" dirty="0">
                <a:latin typeface="+mj-lt"/>
              </a:rPr>
              <a:t>Handles locking if you need it</a:t>
            </a:r>
          </a:p>
          <a:p>
            <a:r>
              <a:rPr lang="en-US" altLang="en-US" dirty="0">
                <a:latin typeface="+mj-lt"/>
              </a:rPr>
              <a:t>Works best for small and medium installations</a:t>
            </a:r>
          </a:p>
        </p:txBody>
      </p:sp>
    </p:spTree>
    <p:extLst>
      <p:ext uri="{BB962C8B-B14F-4D97-AF65-F5344CB8AC3E}">
        <p14:creationId xmlns:p14="http://schemas.microsoft.com/office/powerpoint/2010/main" val="41261523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23887" y="350837"/>
            <a:ext cx="10515600" cy="1325563"/>
          </a:xfrm>
        </p:spPr>
        <p:txBody>
          <a:bodyPr>
            <a:normAutofit/>
          </a:bodyPr>
          <a:lstStyle/>
          <a:p>
            <a:r>
              <a:rPr lang="en-US" altLang="en-US" sz="4000" dirty="0" err="1">
                <a:solidFill>
                  <a:srgbClr val="CD0000"/>
                </a:solidFill>
              </a:rPr>
              <a:t>mysqlhotcopy</a:t>
            </a:r>
            <a:endParaRPr lang="en-US" altLang="en-US" sz="4000" dirty="0">
              <a:solidFill>
                <a:srgbClr val="CD0000"/>
              </a:solidFill>
            </a:endParaRPr>
          </a:p>
        </p:txBody>
      </p:sp>
      <p:sp>
        <p:nvSpPr>
          <p:cNvPr id="191491" name="Rectangle 3"/>
          <p:cNvSpPr>
            <a:spLocks noGrp="1" noChangeArrowheads="1"/>
          </p:cNvSpPr>
          <p:nvPr>
            <p:ph type="body" idx="1"/>
          </p:nvPr>
        </p:nvSpPr>
        <p:spPr/>
        <p:txBody>
          <a:bodyPr/>
          <a:lstStyle/>
          <a:p>
            <a:r>
              <a:rPr lang="en-US" altLang="en-US" dirty="0">
                <a:latin typeface="+mj-lt"/>
              </a:rPr>
              <a:t>Comes with MySQL</a:t>
            </a:r>
          </a:p>
          <a:p>
            <a:pPr lvl="1"/>
            <a:r>
              <a:rPr lang="en-US" altLang="en-US" dirty="0">
                <a:latin typeface="+mj-lt"/>
              </a:rPr>
              <a:t>Written by Tim </a:t>
            </a:r>
            <a:r>
              <a:rPr lang="en-US" altLang="en-US" dirty="0" err="1">
                <a:latin typeface="+mj-lt"/>
              </a:rPr>
              <a:t>Bunce</a:t>
            </a:r>
            <a:r>
              <a:rPr lang="en-US" altLang="en-US" dirty="0">
                <a:latin typeface="+mj-lt"/>
              </a:rPr>
              <a:t> of Perl DBI fame</a:t>
            </a:r>
          </a:p>
          <a:p>
            <a:r>
              <a:rPr lang="en-US" altLang="en-US" dirty="0">
                <a:latin typeface="+mj-lt"/>
              </a:rPr>
              <a:t>Raw backups of </a:t>
            </a:r>
            <a:r>
              <a:rPr lang="en-US" altLang="en-US" dirty="0" err="1">
                <a:latin typeface="+mj-lt"/>
              </a:rPr>
              <a:t>MyISAM</a:t>
            </a:r>
            <a:r>
              <a:rPr lang="en-US" altLang="en-US" dirty="0">
                <a:latin typeface="+mj-lt"/>
              </a:rPr>
              <a:t> tables</a:t>
            </a:r>
          </a:p>
          <a:p>
            <a:r>
              <a:rPr lang="en-US" altLang="en-US" dirty="0">
                <a:latin typeface="+mj-lt"/>
              </a:rPr>
              <a:t>Handles locking</a:t>
            </a:r>
          </a:p>
          <a:p>
            <a:r>
              <a:rPr lang="en-US" altLang="en-US" dirty="0">
                <a:latin typeface="+mj-lt"/>
              </a:rPr>
              <a:t>Regular expression support</a:t>
            </a:r>
          </a:p>
          <a:p>
            <a:pPr lvl="1"/>
            <a:r>
              <a:rPr lang="en-US" altLang="en-US" dirty="0">
                <a:latin typeface="+mj-lt"/>
              </a:rPr>
              <a:t>Match certain databases or tables</a:t>
            </a:r>
          </a:p>
          <a:p>
            <a:r>
              <a:rPr lang="en-US" altLang="en-US" dirty="0">
                <a:latin typeface="+mj-lt"/>
              </a:rPr>
              <a:t>Can truncate indexes to save space</a:t>
            </a:r>
          </a:p>
        </p:txBody>
      </p:sp>
    </p:spTree>
    <p:extLst>
      <p:ext uri="{BB962C8B-B14F-4D97-AF65-F5344CB8AC3E}">
        <p14:creationId xmlns:p14="http://schemas.microsoft.com/office/powerpoint/2010/main" val="24805833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23887" y="365125"/>
            <a:ext cx="10515600" cy="1325563"/>
          </a:xfrm>
        </p:spPr>
        <p:txBody>
          <a:bodyPr>
            <a:normAutofit/>
          </a:bodyPr>
          <a:lstStyle/>
          <a:p>
            <a:r>
              <a:rPr lang="en-US" altLang="en-US" sz="4000" dirty="0" err="1">
                <a:solidFill>
                  <a:srgbClr val="CD0000"/>
                </a:solidFill>
              </a:rPr>
              <a:t>mysqlsnapshot</a:t>
            </a:r>
            <a:endParaRPr lang="en-US" altLang="en-US" sz="4000" dirty="0">
              <a:solidFill>
                <a:srgbClr val="CD0000"/>
              </a:solidFill>
            </a:endParaRPr>
          </a:p>
        </p:txBody>
      </p:sp>
      <p:sp>
        <p:nvSpPr>
          <p:cNvPr id="192515" name="Rectangle 3"/>
          <p:cNvSpPr>
            <a:spLocks noGrp="1" noChangeArrowheads="1"/>
          </p:cNvSpPr>
          <p:nvPr>
            <p:ph type="body" idx="1"/>
          </p:nvPr>
        </p:nvSpPr>
        <p:spPr/>
        <p:txBody>
          <a:bodyPr/>
          <a:lstStyle/>
          <a:p>
            <a:r>
              <a:rPr lang="en-US" altLang="en-US" dirty="0">
                <a:latin typeface="+mj-lt"/>
              </a:rPr>
              <a:t>Separate download</a:t>
            </a:r>
          </a:p>
          <a:p>
            <a:pPr lvl="1"/>
            <a:r>
              <a:rPr lang="en-US" altLang="en-US" dirty="0">
                <a:latin typeface="+mj-lt"/>
              </a:rPr>
              <a:t>http://jeremy.zawodny.com/mysql/</a:t>
            </a:r>
          </a:p>
          <a:p>
            <a:r>
              <a:rPr lang="en-US" altLang="en-US" dirty="0">
                <a:latin typeface="+mj-lt"/>
              </a:rPr>
              <a:t>Used for setting up replication snapshots</a:t>
            </a:r>
          </a:p>
          <a:p>
            <a:r>
              <a:rPr lang="en-US" altLang="en-US" dirty="0">
                <a:latin typeface="+mj-lt"/>
              </a:rPr>
              <a:t>Or backing up a running server</a:t>
            </a:r>
          </a:p>
          <a:p>
            <a:r>
              <a:rPr lang="en-US" altLang="en-US" dirty="0">
                <a:latin typeface="+mj-lt"/>
              </a:rPr>
              <a:t>Always backs up everything</a:t>
            </a:r>
          </a:p>
          <a:p>
            <a:pPr lvl="1"/>
            <a:r>
              <a:rPr lang="en-US" altLang="en-US" dirty="0">
                <a:latin typeface="+mj-lt"/>
              </a:rPr>
              <a:t>Either one big tar file or one per database</a:t>
            </a:r>
          </a:p>
          <a:p>
            <a:r>
              <a:rPr lang="en-US" altLang="en-US" dirty="0">
                <a:latin typeface="+mj-lt"/>
              </a:rPr>
              <a:t>Very quick to restore</a:t>
            </a:r>
          </a:p>
        </p:txBody>
      </p:sp>
    </p:spTree>
    <p:extLst>
      <p:ext uri="{BB962C8B-B14F-4D97-AF65-F5344CB8AC3E}">
        <p14:creationId xmlns:p14="http://schemas.microsoft.com/office/powerpoint/2010/main" val="11571085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a:bodyPr>
          <a:lstStyle/>
          <a:p>
            <a:r>
              <a:rPr lang="en-US" altLang="en-US" sz="4000" dirty="0" err="1">
                <a:solidFill>
                  <a:srgbClr val="CD0000"/>
                </a:solidFill>
              </a:rPr>
              <a:t>InnoDB</a:t>
            </a:r>
            <a:r>
              <a:rPr lang="en-US" altLang="en-US" sz="4000" dirty="0">
                <a:solidFill>
                  <a:srgbClr val="CD0000"/>
                </a:solidFill>
              </a:rPr>
              <a:t> on-line Backup</a:t>
            </a:r>
          </a:p>
        </p:txBody>
      </p:sp>
      <p:sp>
        <p:nvSpPr>
          <p:cNvPr id="193539" name="Rectangle 3"/>
          <p:cNvSpPr>
            <a:spLocks noGrp="1" noChangeArrowheads="1"/>
          </p:cNvSpPr>
          <p:nvPr>
            <p:ph type="body" idx="1"/>
          </p:nvPr>
        </p:nvSpPr>
        <p:spPr/>
        <p:txBody>
          <a:bodyPr/>
          <a:lstStyle/>
          <a:p>
            <a:r>
              <a:rPr lang="en-US" altLang="en-US" dirty="0">
                <a:latin typeface="+mj-lt"/>
              </a:rPr>
              <a:t>Separate download</a:t>
            </a:r>
          </a:p>
          <a:p>
            <a:pPr lvl="1"/>
            <a:r>
              <a:rPr lang="en-US" altLang="en-US" dirty="0">
                <a:latin typeface="+mj-lt"/>
              </a:rPr>
              <a:t>http://www.innodb.com/</a:t>
            </a:r>
          </a:p>
          <a:p>
            <a:r>
              <a:rPr lang="en-US" altLang="en-US" dirty="0">
                <a:latin typeface="+mj-lt"/>
              </a:rPr>
              <a:t>Costs extra $$$</a:t>
            </a:r>
          </a:p>
          <a:p>
            <a:r>
              <a:rPr lang="en-US" altLang="en-US" dirty="0">
                <a:latin typeface="+mj-lt"/>
              </a:rPr>
              <a:t>The only good solution for </a:t>
            </a:r>
            <a:r>
              <a:rPr lang="en-US" altLang="en-US" dirty="0" err="1">
                <a:latin typeface="+mj-lt"/>
              </a:rPr>
              <a:t>InnoDB</a:t>
            </a:r>
            <a:r>
              <a:rPr lang="en-US" altLang="en-US" dirty="0">
                <a:latin typeface="+mj-lt"/>
              </a:rPr>
              <a:t> backups without replication</a:t>
            </a:r>
          </a:p>
          <a:p>
            <a:r>
              <a:rPr lang="en-US" altLang="en-US" dirty="0">
                <a:latin typeface="+mj-lt"/>
              </a:rPr>
              <a:t>Only does </a:t>
            </a:r>
            <a:r>
              <a:rPr lang="en-US" altLang="en-US" dirty="0" err="1">
                <a:latin typeface="+mj-lt"/>
              </a:rPr>
              <a:t>InnoDB</a:t>
            </a:r>
            <a:r>
              <a:rPr lang="en-US" altLang="en-US" dirty="0">
                <a:latin typeface="+mj-lt"/>
              </a:rPr>
              <a:t> tables</a:t>
            </a:r>
          </a:p>
        </p:txBody>
      </p:sp>
    </p:spTree>
    <p:extLst>
      <p:ext uri="{BB962C8B-B14F-4D97-AF65-F5344CB8AC3E}">
        <p14:creationId xmlns:p14="http://schemas.microsoft.com/office/powerpoint/2010/main" val="3087715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a:bodyPr>
          <a:lstStyle/>
          <a:p>
            <a:r>
              <a:rPr lang="en-US" altLang="en-US" sz="4000" dirty="0">
                <a:solidFill>
                  <a:srgbClr val="CD0000"/>
                </a:solidFill>
              </a:rPr>
              <a:t>Off-line Backups</a:t>
            </a:r>
          </a:p>
        </p:txBody>
      </p:sp>
      <p:sp>
        <p:nvSpPr>
          <p:cNvPr id="194563" name="Rectangle 3"/>
          <p:cNvSpPr>
            <a:spLocks noGrp="1" noChangeArrowheads="1"/>
          </p:cNvSpPr>
          <p:nvPr>
            <p:ph type="body" idx="1"/>
          </p:nvPr>
        </p:nvSpPr>
        <p:spPr/>
        <p:txBody>
          <a:bodyPr/>
          <a:lstStyle/>
          <a:p>
            <a:r>
              <a:rPr lang="en-US" altLang="en-US" dirty="0">
                <a:latin typeface="+mj-lt"/>
              </a:rPr>
              <a:t>Very easy</a:t>
            </a:r>
          </a:p>
          <a:p>
            <a:r>
              <a:rPr lang="en-US" altLang="en-US" dirty="0">
                <a:latin typeface="+mj-lt"/>
              </a:rPr>
              <a:t>Hard to screw up</a:t>
            </a:r>
          </a:p>
          <a:p>
            <a:r>
              <a:rPr lang="en-US" altLang="en-US" dirty="0">
                <a:latin typeface="+mj-lt"/>
              </a:rPr>
              <a:t>Use any backup tool you like</a:t>
            </a:r>
          </a:p>
          <a:p>
            <a:pPr lvl="1"/>
            <a:r>
              <a:rPr lang="en-US" altLang="en-US" dirty="0">
                <a:latin typeface="+mj-lt"/>
              </a:rPr>
              <a:t>Just remember to backup all the MySQL stuff</a:t>
            </a:r>
          </a:p>
          <a:p>
            <a:pPr lvl="1"/>
            <a:r>
              <a:rPr lang="en-US" altLang="en-US" dirty="0">
                <a:latin typeface="+mj-lt"/>
              </a:rPr>
              <a:t>You wouldn’t want compatibility problems after an upgrade</a:t>
            </a:r>
          </a:p>
          <a:p>
            <a:r>
              <a:rPr lang="en-US" altLang="en-US" dirty="0">
                <a:latin typeface="+mj-lt"/>
              </a:rPr>
              <a:t>Restores can be quick</a:t>
            </a:r>
          </a:p>
        </p:txBody>
      </p:sp>
    </p:spTree>
    <p:extLst>
      <p:ext uri="{BB962C8B-B14F-4D97-AF65-F5344CB8AC3E}">
        <p14:creationId xmlns:p14="http://schemas.microsoft.com/office/powerpoint/2010/main" val="39457245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a:bodyPr>
          <a:lstStyle/>
          <a:p>
            <a:r>
              <a:rPr lang="en-US" altLang="en-US" sz="4000" dirty="0" err="1">
                <a:solidFill>
                  <a:srgbClr val="CD0000"/>
                </a:solidFill>
              </a:rPr>
              <a:t>Filesytem</a:t>
            </a:r>
            <a:r>
              <a:rPr lang="en-US" altLang="en-US" sz="4000" dirty="0">
                <a:solidFill>
                  <a:srgbClr val="CD0000"/>
                </a:solidFill>
              </a:rPr>
              <a:t> Snapshot</a:t>
            </a:r>
          </a:p>
        </p:txBody>
      </p:sp>
      <p:sp>
        <p:nvSpPr>
          <p:cNvPr id="195587" name="Rectangle 3"/>
          <p:cNvSpPr>
            <a:spLocks noGrp="1" noChangeArrowheads="1"/>
          </p:cNvSpPr>
          <p:nvPr>
            <p:ph type="body" idx="1"/>
          </p:nvPr>
        </p:nvSpPr>
        <p:spPr/>
        <p:txBody>
          <a:bodyPr/>
          <a:lstStyle/>
          <a:p>
            <a:r>
              <a:rPr lang="en-US" altLang="en-US" dirty="0">
                <a:latin typeface="+mj-lt"/>
              </a:rPr>
              <a:t>Most “expensive” solution</a:t>
            </a:r>
          </a:p>
          <a:p>
            <a:r>
              <a:rPr lang="en-US" altLang="en-US" dirty="0">
                <a:latin typeface="+mj-lt"/>
              </a:rPr>
              <a:t>Need hardware/software support</a:t>
            </a:r>
          </a:p>
          <a:p>
            <a:pPr lvl="1"/>
            <a:r>
              <a:rPr lang="en-US" altLang="en-US" dirty="0" err="1">
                <a:latin typeface="+mj-lt"/>
              </a:rPr>
              <a:t>Veritas</a:t>
            </a:r>
            <a:r>
              <a:rPr lang="en-US" altLang="en-US" dirty="0">
                <a:latin typeface="+mj-lt"/>
              </a:rPr>
              <a:t>, Network Appliance, LVM, EMC, etc.</a:t>
            </a:r>
          </a:p>
          <a:p>
            <a:r>
              <a:rPr lang="en-US" altLang="en-US" dirty="0">
                <a:latin typeface="+mj-lt"/>
              </a:rPr>
              <a:t>Fastest option available</a:t>
            </a:r>
          </a:p>
          <a:p>
            <a:r>
              <a:rPr lang="en-US" altLang="en-US" dirty="0">
                <a:latin typeface="+mj-lt"/>
              </a:rPr>
              <a:t>Uses least disk space</a:t>
            </a:r>
          </a:p>
          <a:p>
            <a:r>
              <a:rPr lang="en-US" altLang="en-US" dirty="0">
                <a:latin typeface="+mj-lt"/>
              </a:rPr>
              <a:t>Doesn’t guard against all failures</a:t>
            </a:r>
          </a:p>
        </p:txBody>
      </p:sp>
    </p:spTree>
    <p:extLst>
      <p:ext uri="{BB962C8B-B14F-4D97-AF65-F5344CB8AC3E}">
        <p14:creationId xmlns:p14="http://schemas.microsoft.com/office/powerpoint/2010/main" val="24342119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a:bodyPr>
          <a:lstStyle/>
          <a:p>
            <a:r>
              <a:rPr lang="en-US" altLang="en-US" sz="4000" dirty="0">
                <a:solidFill>
                  <a:srgbClr val="CD0000"/>
                </a:solidFill>
              </a:rPr>
              <a:t>Roll your Own</a:t>
            </a:r>
          </a:p>
        </p:txBody>
      </p:sp>
      <p:sp>
        <p:nvSpPr>
          <p:cNvPr id="196611" name="Rectangle 3"/>
          <p:cNvSpPr>
            <a:spLocks noGrp="1" noChangeArrowheads="1"/>
          </p:cNvSpPr>
          <p:nvPr>
            <p:ph type="body" idx="1"/>
          </p:nvPr>
        </p:nvSpPr>
        <p:spPr/>
        <p:txBody>
          <a:bodyPr/>
          <a:lstStyle/>
          <a:p>
            <a:r>
              <a:rPr lang="en-US" altLang="en-US" dirty="0">
                <a:latin typeface="+mj-lt"/>
              </a:rPr>
              <a:t>Not hard to do in Perl, Python, whatever</a:t>
            </a:r>
          </a:p>
          <a:p>
            <a:r>
              <a:rPr lang="en-US" altLang="en-US" dirty="0">
                <a:latin typeface="+mj-lt"/>
              </a:rPr>
              <a:t>Be sure to hold connection open or locks will be released</a:t>
            </a:r>
          </a:p>
          <a:p>
            <a:r>
              <a:rPr lang="en-US" altLang="en-US" dirty="0">
                <a:latin typeface="+mj-lt"/>
              </a:rPr>
              <a:t>Error checking is critical</a:t>
            </a:r>
          </a:p>
          <a:p>
            <a:r>
              <a:rPr lang="en-US" altLang="en-US" dirty="0">
                <a:latin typeface="+mj-lt"/>
              </a:rPr>
              <a:t>Use existing scripts as references</a:t>
            </a:r>
          </a:p>
          <a:p>
            <a:pPr lvl="1"/>
            <a:r>
              <a:rPr lang="en-US" altLang="en-US" dirty="0" err="1">
                <a:latin typeface="+mj-lt"/>
              </a:rPr>
              <a:t>mysqlhotcopy</a:t>
            </a:r>
            <a:endParaRPr lang="en-US" altLang="en-US" dirty="0">
              <a:latin typeface="+mj-lt"/>
            </a:endParaRPr>
          </a:p>
          <a:p>
            <a:pPr lvl="1"/>
            <a:r>
              <a:rPr lang="en-US" altLang="en-US" dirty="0" err="1">
                <a:latin typeface="+mj-lt"/>
              </a:rPr>
              <a:t>mysqlsnapshot</a:t>
            </a:r>
            <a:endParaRPr lang="en-US" altLang="en-US" dirty="0">
              <a:latin typeface="+mj-lt"/>
            </a:endParaRPr>
          </a:p>
        </p:txBody>
      </p:sp>
    </p:spTree>
    <p:extLst>
      <p:ext uri="{BB962C8B-B14F-4D97-AF65-F5344CB8AC3E}">
        <p14:creationId xmlns:p14="http://schemas.microsoft.com/office/powerpoint/2010/main" val="354929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5928</TotalTime>
  <Words>8078</Words>
  <Application>Microsoft Macintosh PowerPoint</Application>
  <PresentationFormat>Widescreen</PresentationFormat>
  <Paragraphs>1365</Paragraphs>
  <Slides>97</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Calibri Light</vt:lpstr>
      <vt:lpstr>Courier New</vt:lpstr>
      <vt:lpstr>Wingdings</vt:lpstr>
      <vt:lpstr>Office Theme</vt:lpstr>
      <vt:lpstr>INFO 6210  Data Management and Database Design</vt:lpstr>
      <vt:lpstr>Topics</vt:lpstr>
      <vt:lpstr>Benchmark</vt:lpstr>
      <vt:lpstr>MySQL - #1 Open Source Database...</vt:lpstr>
      <vt:lpstr>…and How it Got That Way</vt:lpstr>
      <vt:lpstr>MySQL Features</vt:lpstr>
      <vt:lpstr>MySQL - Under the Hood</vt:lpstr>
      <vt:lpstr>MySQL -Pluggable Storage Engine Architecture</vt:lpstr>
      <vt:lpstr>MySQL Configuration</vt:lpstr>
      <vt:lpstr>MySQL Configuration</vt:lpstr>
      <vt:lpstr>MySQL Query Handling</vt:lpstr>
      <vt:lpstr>Other Optimizations</vt:lpstr>
      <vt:lpstr>Storage Engine: Memory</vt:lpstr>
      <vt:lpstr>Storage Engine: MyISAM</vt:lpstr>
      <vt:lpstr>Storage Engine: InnoDB</vt:lpstr>
      <vt:lpstr>Storage Engine: NDB (Cluster)</vt:lpstr>
      <vt:lpstr>MySQL Architecture</vt:lpstr>
      <vt:lpstr>MySQL Architecture</vt:lpstr>
      <vt:lpstr>Query Engine</vt:lpstr>
      <vt:lpstr>The Storage Manager</vt:lpstr>
      <vt:lpstr>Storage Engines</vt:lpstr>
      <vt:lpstr>Buffer Manager</vt:lpstr>
      <vt:lpstr>Recovery Manager</vt:lpstr>
      <vt:lpstr>Transaction Management</vt:lpstr>
      <vt:lpstr>Specifying the table type</vt:lpstr>
      <vt:lpstr>Performance related issues</vt:lpstr>
      <vt:lpstr>Example continued</vt:lpstr>
      <vt:lpstr>Further performance enhancements</vt:lpstr>
      <vt:lpstr>RAM (and more RAM) </vt:lpstr>
      <vt:lpstr>Real Tables, Real Problems</vt:lpstr>
      <vt:lpstr>Tip - multi-core processors  </vt:lpstr>
      <vt:lpstr>Tip 3. Use fast and reliable storage</vt:lpstr>
      <vt:lpstr>Tip 4. Choose the right OS  </vt:lpstr>
      <vt:lpstr>Tip 5. Adjust the OS limits   </vt:lpstr>
      <vt:lpstr>Tip 6. Consider using alternative malloc   </vt:lpstr>
      <vt:lpstr>Tip 7. Set CPU affinity   </vt:lpstr>
      <vt:lpstr>Tip 8. Choose the right file system</vt:lpstr>
      <vt:lpstr>Tip 9. Mount options</vt:lpstr>
      <vt:lpstr>Tip 10. Choose the best I/O scheduler</vt:lpstr>
      <vt:lpstr>Tip 11. Use a battery backed disk cache  </vt:lpstr>
      <vt:lpstr>Tip 12. Balance the load on several disks </vt:lpstr>
      <vt:lpstr>Tip 13. Turn Off the Query Cache</vt:lpstr>
      <vt:lpstr>Tip 14. Use the Thread Pool</vt:lpstr>
      <vt:lpstr>Tip 15. Configure table caching</vt:lpstr>
      <vt:lpstr>Tip 16. Cache the threads</vt:lpstr>
      <vt:lpstr>Tip 17. Reduce per thread memory usage </vt:lpstr>
      <vt:lpstr>Tip 18. Beware of sync_binlog = 1 </vt:lpstr>
      <vt:lpstr>Tip 19. Move your tables to InnoDB</vt:lpstr>
      <vt:lpstr>Tip 20. Use a large buffer pool</vt:lpstr>
      <vt:lpstr>Tip 21. Reduce the buffer pool contention</vt:lpstr>
      <vt:lpstr>Tip 22. Use large redo logs</vt:lpstr>
      <vt:lpstr>Tip 23. Adjust the IO capacity </vt:lpstr>
      <vt:lpstr>Tip 24. Configure the InnoDB flushing </vt:lpstr>
      <vt:lpstr>Tip 25. Enable innodb_file_per_table </vt:lpstr>
      <vt:lpstr>Tip 26. Configure the thread concurrency </vt:lpstr>
      <vt:lpstr>Tip 27. Reduce the transaction isolation</vt:lpstr>
      <vt:lpstr>Tip 28. Design the tables</vt:lpstr>
      <vt:lpstr>Tip 29. Add indexes</vt:lpstr>
      <vt:lpstr>Tip 30. Remove unused indexes</vt:lpstr>
      <vt:lpstr>Tip 31. Reduce rows_examined</vt:lpstr>
      <vt:lpstr>Tip 31. Reduce rows_examined</vt:lpstr>
      <vt:lpstr>Tip 32. Reduce rows_sent</vt:lpstr>
      <vt:lpstr>Tip 33. Reduce locking</vt:lpstr>
      <vt:lpstr>Tip 34. Mine the slow query log  </vt:lpstr>
      <vt:lpstr>Tip 34. Mine the slow query log  </vt:lpstr>
      <vt:lpstr>Tip 35. Use the performance_schema</vt:lpstr>
      <vt:lpstr>Tip 36. Tune the replication thread</vt:lpstr>
      <vt:lpstr>Tip 37. Avoid temporary tables on disk</vt:lpstr>
      <vt:lpstr>Tip 38. Cache data in the App</vt:lpstr>
      <vt:lpstr>Tip 39. Avoid long running transactions</vt:lpstr>
      <vt:lpstr>Tip 40. Close idle connections</vt:lpstr>
      <vt:lpstr>Tip 41. Close prepare statements</vt:lpstr>
      <vt:lpstr>Tip 42. Configure Connector / J </vt:lpstr>
      <vt:lpstr>Tips 43 - 45</vt:lpstr>
      <vt:lpstr>Tip 46. Monitor the database and OS</vt:lpstr>
      <vt:lpstr>PowerPoint Presentation</vt:lpstr>
      <vt:lpstr>PowerPoint Presentation</vt:lpstr>
      <vt:lpstr>Tip 47. Backup the database</vt:lpstr>
      <vt:lpstr>Tip 48. Optimize table and data files</vt:lpstr>
      <vt:lpstr>Tip 48. Optimize table and data files</vt:lpstr>
      <vt:lpstr>Tip 49. Upgrade MySQL regularly</vt:lpstr>
      <vt:lpstr>Tip 50 - MySQL Enterprise Monitor 3.0</vt:lpstr>
      <vt:lpstr>Backup MySQL</vt:lpstr>
      <vt:lpstr>MySQL Backup</vt:lpstr>
      <vt:lpstr>Dump or Raw Backup?</vt:lpstr>
      <vt:lpstr>On-line or Off-line?</vt:lpstr>
      <vt:lpstr>Table Types &amp; Consistency</vt:lpstr>
      <vt:lpstr>Storage Requirements</vt:lpstr>
      <vt:lpstr>Replication</vt:lpstr>
      <vt:lpstr>Tools and Techniques</vt:lpstr>
      <vt:lpstr>mysqldump</vt:lpstr>
      <vt:lpstr>mysqlhotcopy</vt:lpstr>
      <vt:lpstr>mysqlsnapshot</vt:lpstr>
      <vt:lpstr>InnoDB on-line Backup</vt:lpstr>
      <vt:lpstr>Off-line Backups</vt:lpstr>
      <vt:lpstr>Filesytem Snapshot</vt:lpstr>
      <vt:lpstr>Roll your Own</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522</cp:revision>
  <dcterms:created xsi:type="dcterms:W3CDTF">2013-09-03T20:38:17Z</dcterms:created>
  <dcterms:modified xsi:type="dcterms:W3CDTF">2019-02-01T04:24:43Z</dcterms:modified>
</cp:coreProperties>
</file>