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p:txBody>
      </p:sp>
      <p:sp>
        <p:nvSpPr>
          <p:cNvPr id="116" name="Shape 11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panose="020B0604020202020204"/>
      </a:defRPr>
    </a:lvl1pPr>
    <a:lvl2pPr indent="228600" latinLnBrk="0">
      <a:defRPr sz="1400">
        <a:latin typeface="+mj-lt"/>
        <a:ea typeface="+mj-ea"/>
        <a:cs typeface="+mj-cs"/>
        <a:sym typeface="Arial" panose="020B0604020202020204"/>
      </a:defRPr>
    </a:lvl2pPr>
    <a:lvl3pPr indent="457200" latinLnBrk="0">
      <a:defRPr sz="1400">
        <a:latin typeface="+mj-lt"/>
        <a:ea typeface="+mj-ea"/>
        <a:cs typeface="+mj-cs"/>
        <a:sym typeface="Arial" panose="020B0604020202020204"/>
      </a:defRPr>
    </a:lvl3pPr>
    <a:lvl4pPr indent="685800" latinLnBrk="0">
      <a:defRPr sz="1400">
        <a:latin typeface="+mj-lt"/>
        <a:ea typeface="+mj-ea"/>
        <a:cs typeface="+mj-cs"/>
        <a:sym typeface="Arial" panose="020B0604020202020204"/>
      </a:defRPr>
    </a:lvl4pPr>
    <a:lvl5pPr indent="914400" latinLnBrk="0">
      <a:defRPr sz="1400">
        <a:latin typeface="+mj-lt"/>
        <a:ea typeface="+mj-ea"/>
        <a:cs typeface="+mj-cs"/>
        <a:sym typeface="Arial" panose="020B0604020202020204"/>
      </a:defRPr>
    </a:lvl5pPr>
    <a:lvl6pPr indent="1143000" latinLnBrk="0">
      <a:defRPr sz="1400">
        <a:latin typeface="+mj-lt"/>
        <a:ea typeface="+mj-ea"/>
        <a:cs typeface="+mj-cs"/>
        <a:sym typeface="Arial" panose="020B0604020202020204"/>
      </a:defRPr>
    </a:lvl6pPr>
    <a:lvl7pPr indent="1371600" latinLnBrk="0">
      <a:defRPr sz="1400">
        <a:latin typeface="+mj-lt"/>
        <a:ea typeface="+mj-ea"/>
        <a:cs typeface="+mj-cs"/>
        <a:sym typeface="Arial" panose="020B0604020202020204"/>
      </a:defRPr>
    </a:lvl7pPr>
    <a:lvl8pPr indent="1600200" latinLnBrk="0">
      <a:defRPr sz="1400">
        <a:latin typeface="+mj-lt"/>
        <a:ea typeface="+mj-ea"/>
        <a:cs typeface="+mj-cs"/>
        <a:sym typeface="Arial" panose="020B0604020202020204"/>
      </a:defRPr>
    </a:lvl8pPr>
    <a:lvl9pPr indent="1828800" latinLnBrk="0">
      <a:defRPr sz="1400">
        <a:latin typeface="+mj-lt"/>
        <a:ea typeface="+mj-ea"/>
        <a:cs typeface="+mj-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p:bg>
      <p:bgPr>
        <a:solidFill>
          <a:srgbClr val="31394D"/>
        </a:solidFill>
        <a:effectLst/>
      </p:bgPr>
    </p:bg>
    <p:spTree>
      <p:nvGrpSpPr>
        <p:cNvPr id="1" name=""/>
        <p:cNvGrpSpPr/>
        <p:nvPr/>
      </p:nvGrpSpPr>
      <p:grpSpPr>
        <a:xfrm>
          <a:off x="0" y="0"/>
          <a:ext cx="0" cy="0"/>
          <a:chOff x="0" y="0"/>
          <a:chExt cx="0" cy="0"/>
        </a:xfrm>
      </p:grpSpPr>
      <p:sp>
        <p:nvSpPr>
          <p:cNvPr id="12" name="Google Shape;10;p2"/>
          <p:cNvSpPr/>
          <p:nvPr/>
        </p:nvSpPr>
        <p:spPr>
          <a:xfrm>
            <a:off x="-126" y="-1"/>
            <a:ext cx="9144252" cy="4398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13" name="Title Text"/>
          <p:cNvSpPr txBox="1"/>
          <p:nvPr>
            <p:ph type="title" hasCustomPrompt="1"/>
          </p:nvPr>
        </p:nvSpPr>
        <p:spPr>
          <a:xfrm>
            <a:off x="311699" y="539725"/>
            <a:ext cx="8520602" cy="1282501"/>
          </a:xfrm>
          <a:prstGeom prst="rect">
            <a:avLst/>
          </a:prstGeom>
        </p:spPr>
        <p:txBody>
          <a:bodyPr/>
          <a:lstStyle>
            <a:lvl1pPr>
              <a:defRPr sz="3600">
                <a:solidFill>
                  <a:schemeClr val="accent1"/>
                </a:solidFill>
                <a:latin typeface="Merriweather"/>
                <a:ea typeface="Merriweather"/>
                <a:cs typeface="Merriweather"/>
                <a:sym typeface="Merriweather"/>
              </a:defRPr>
            </a:lvl1pPr>
          </a:lstStyle>
          <a:p>
            <a:r>
              <a:t>Title Text</a:t>
            </a:r>
          </a:p>
        </p:txBody>
      </p:sp>
      <p:sp>
        <p:nvSpPr>
          <p:cNvPr id="14" name="Body Level One…"/>
          <p:cNvSpPr txBox="1"/>
          <p:nvPr>
            <p:ph type="body" sz="quarter" idx="1" hasCustomPrompt="1"/>
          </p:nvPr>
        </p:nvSpPr>
        <p:spPr>
          <a:xfrm>
            <a:off x="311699" y="1878559"/>
            <a:ext cx="4242601" cy="738301"/>
          </a:xfrm>
          <a:prstGeom prst="rect">
            <a:avLst/>
          </a:prstGeom>
        </p:spPr>
        <p:txBody>
          <a:bodyPr/>
          <a:lstStyle>
            <a:lvl1pPr marL="311150" indent="-165100">
              <a:lnSpc>
                <a:spcPct val="100000"/>
              </a:lnSpc>
              <a:buClrTx/>
              <a:buSzTx/>
              <a:buFontTx/>
              <a:buNone/>
              <a:defRPr sz="1600">
                <a:solidFill>
                  <a:srgbClr val="626B73"/>
                </a:solidFill>
              </a:defRPr>
            </a:lvl1pPr>
            <a:lvl2pPr marL="311150" indent="304800">
              <a:lnSpc>
                <a:spcPct val="100000"/>
              </a:lnSpc>
              <a:buClrTx/>
              <a:buSzTx/>
              <a:buFontTx/>
              <a:buNone/>
              <a:defRPr sz="1600">
                <a:solidFill>
                  <a:srgbClr val="626B73"/>
                </a:solidFill>
              </a:defRPr>
            </a:lvl2pPr>
            <a:lvl3pPr marL="311150" indent="762000">
              <a:lnSpc>
                <a:spcPct val="100000"/>
              </a:lnSpc>
              <a:buClrTx/>
              <a:buSzTx/>
              <a:buFontTx/>
              <a:buNone/>
              <a:defRPr sz="1600">
                <a:solidFill>
                  <a:srgbClr val="626B73"/>
                </a:solidFill>
              </a:defRPr>
            </a:lvl3pPr>
            <a:lvl4pPr marL="311150" indent="1219200">
              <a:lnSpc>
                <a:spcPct val="100000"/>
              </a:lnSpc>
              <a:buClrTx/>
              <a:buSzTx/>
              <a:buFontTx/>
              <a:buNone/>
              <a:defRPr sz="1600">
                <a:solidFill>
                  <a:srgbClr val="626B73"/>
                </a:solidFill>
              </a:defRPr>
            </a:lvl4pPr>
            <a:lvl5pPr marL="311150" indent="1676400">
              <a:lnSpc>
                <a:spcPct val="100000"/>
              </a:lnSpc>
              <a:buClrTx/>
              <a:buSzTx/>
              <a:buFontTx/>
              <a:buNone/>
              <a:defRPr sz="1600">
                <a:solidFill>
                  <a:srgbClr val="626B73"/>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BIG_NUMBER">
    <p:bg>
      <p:bgPr>
        <a:solidFill>
          <a:srgbClr val="31394D"/>
        </a:solidFill>
        <a:effectLst/>
      </p:bgPr>
    </p:bg>
    <p:spTree>
      <p:nvGrpSpPr>
        <p:cNvPr id="1" name=""/>
        <p:cNvGrpSpPr/>
        <p:nvPr/>
      </p:nvGrpSpPr>
      <p:grpSpPr>
        <a:xfrm>
          <a:off x="0" y="0"/>
          <a:ext cx="0" cy="0"/>
          <a:chOff x="0" y="0"/>
          <a:chExt cx="0" cy="0"/>
        </a:xfrm>
      </p:grpSpPr>
      <p:sp>
        <p:nvSpPr>
          <p:cNvPr id="100" name="xx%"/>
          <p:cNvSpPr txBox="1"/>
          <p:nvPr>
            <p:ph type="title" hasCustomPrompt="1"/>
          </p:nvPr>
        </p:nvSpPr>
        <p:spPr>
          <a:xfrm>
            <a:off x="311750" y="831175"/>
            <a:ext cx="5334900" cy="1244701"/>
          </a:xfrm>
          <a:prstGeom prst="rect">
            <a:avLst/>
          </a:prstGeom>
        </p:spPr>
        <p:txBody>
          <a:bodyPr anchor="b"/>
          <a:lstStyle>
            <a:lvl1pPr>
              <a:defRPr sz="10000">
                <a:latin typeface="Merriweather"/>
                <a:ea typeface="Merriweather"/>
                <a:cs typeface="Merriweather"/>
                <a:sym typeface="Merriweather"/>
              </a:defRPr>
            </a:lvl1pPr>
          </a:lstStyle>
          <a:p>
            <a:r>
              <a:t>xx%</a:t>
            </a:r>
          </a:p>
        </p:txBody>
      </p:sp>
      <p:sp>
        <p:nvSpPr>
          <p:cNvPr id="101" name="Body Level One…"/>
          <p:cNvSpPr txBox="1"/>
          <p:nvPr>
            <p:ph type="body" sz="quarter" idx="1" hasCustomPrompt="1"/>
          </p:nvPr>
        </p:nvSpPr>
        <p:spPr>
          <a:xfrm>
            <a:off x="311699" y="2121424"/>
            <a:ext cx="5334901" cy="9426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SECTION_HEADER">
    <p:bg>
      <p:bgPr>
        <a:solidFill>
          <a:schemeClr val="accent3"/>
        </a:solidFill>
        <a:effectLst/>
      </p:bgPr>
    </p:bg>
    <p:spTree>
      <p:nvGrpSpPr>
        <p:cNvPr id="1" name=""/>
        <p:cNvGrpSpPr/>
        <p:nvPr/>
      </p:nvGrpSpPr>
      <p:grpSpPr>
        <a:xfrm>
          <a:off x="0" y="0"/>
          <a:ext cx="0" cy="0"/>
          <a:chOff x="0" y="0"/>
          <a:chExt cx="0" cy="0"/>
        </a:xfrm>
      </p:grpSpPr>
      <p:sp>
        <p:nvSpPr>
          <p:cNvPr id="22" name="Google Shape;15;p3"/>
          <p:cNvSpPr/>
          <p:nvPr/>
        </p:nvSpPr>
        <p:spPr>
          <a:xfrm>
            <a:off x="-1" y="48098"/>
            <a:ext cx="9144252" cy="4398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23" name="Google Shape;16;p3"/>
          <p:cNvSpPr/>
          <p:nvPr/>
        </p:nvSpPr>
        <p:spPr>
          <a:xfrm>
            <a:off x="-1" y="-1"/>
            <a:ext cx="9144252" cy="4398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chemeClr val="accent3"/>
          </a:solidFill>
          <a:ln w="12700">
            <a:miter lim="400000"/>
          </a:ln>
        </p:spPr>
        <p:txBody>
          <a:bodyPr lIns="0" tIns="0" rIns="0" bIns="0"/>
          <a:lstStyle/>
          <a:p>
            <a:pPr>
              <a:defRPr>
                <a:solidFill>
                  <a:srgbClr val="000000"/>
                </a:solidFill>
              </a:defRPr>
            </a:pPr>
          </a:p>
        </p:txBody>
      </p:sp>
      <p:sp>
        <p:nvSpPr>
          <p:cNvPr id="24" name="Title Text"/>
          <p:cNvSpPr txBox="1"/>
          <p:nvPr>
            <p:ph type="title" hasCustomPrompt="1"/>
          </p:nvPr>
        </p:nvSpPr>
        <p:spPr>
          <a:xfrm>
            <a:off x="311699" y="539725"/>
            <a:ext cx="8520602" cy="1282501"/>
          </a:xfrm>
          <a:prstGeom prst="rect">
            <a:avLst/>
          </a:prstGeom>
        </p:spPr>
        <p:txBody>
          <a:bodyPr/>
          <a:lstStyle>
            <a:lvl1pPr>
              <a:defRPr sz="3600">
                <a:solidFill>
                  <a:schemeClr val="accent1"/>
                </a:solidFill>
                <a:latin typeface="Merriweather"/>
                <a:ea typeface="Merriweather"/>
                <a:cs typeface="Merriweather"/>
                <a:sym typeface="Merriweather"/>
              </a:defRPr>
            </a:lvl1pPr>
          </a:lstStyle>
          <a:p>
            <a:r>
              <a:t>Title Text</a:t>
            </a:r>
          </a:p>
        </p:txBody>
      </p:sp>
      <p:sp>
        <p:nvSpPr>
          <p:cNvPr id="25" name="Slide Number"/>
          <p:cNvSpPr txBox="1"/>
          <p:nvPr>
            <p:ph type="sldNum" sz="quarter" idx="2"/>
          </p:nvPr>
        </p:nvSpPr>
        <p:spPr>
          <a:prstGeom prst="rect">
            <a:avLst/>
          </a:prstGeom>
        </p:spPr>
        <p:txBody>
          <a:bodyPr/>
          <a:lstStyle>
            <a:lvl1pPr>
              <a:defRPr>
                <a:solidFill>
                  <a:schemeClr val="accent1"/>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TITLE_AND_BODY">
    <p:spTree>
      <p:nvGrpSpPr>
        <p:cNvPr id="1" name=""/>
        <p:cNvGrpSpPr/>
        <p:nvPr/>
      </p:nvGrpSpPr>
      <p:grpSpPr>
        <a:xfrm>
          <a:off x="0" y="0"/>
          <a:ext cx="0" cy="0"/>
          <a:chOff x="0" y="0"/>
          <a:chExt cx="0" cy="0"/>
        </a:xfrm>
      </p:grpSpPr>
      <p:sp>
        <p:nvSpPr>
          <p:cNvPr id="32" name="Google Shape;20;p4"/>
          <p:cNvSpPr/>
          <p:nvPr/>
        </p:nvSpPr>
        <p:spPr>
          <a:xfrm>
            <a:off x="0" y="0"/>
            <a:ext cx="4314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3" name="Google Shape;21;p4"/>
          <p:cNvSpPr/>
          <p:nvPr/>
        </p:nvSpPr>
        <p:spPr>
          <a:xfrm>
            <a:off x="-1" y="44125"/>
            <a:ext cx="4313627" cy="4399375"/>
          </a:xfrm>
          <a:custGeom>
            <a:avLst/>
            <a:gdLst/>
            <a:ahLst/>
            <a:cxnLst>
              <a:cxn ang="0">
                <a:pos x="wd2" y="hd2"/>
              </a:cxn>
              <a:cxn ang="5400000">
                <a:pos x="wd2" y="hd2"/>
              </a:cxn>
              <a:cxn ang="10800000">
                <a:pos x="wd2" y="hd2"/>
              </a:cxn>
              <a:cxn ang="16200000">
                <a:pos x="wd2" y="hd2"/>
              </a:cxn>
            </a:cxnLst>
            <a:rect l="0" t="0" r="r" b="b"/>
            <a:pathLst>
              <a:path w="21600" h="21600" extrusionOk="0">
                <a:moveTo>
                  <a:pt x="0" y="19"/>
                </a:moveTo>
                <a:lnTo>
                  <a:pt x="21584" y="0"/>
                </a:lnTo>
                <a:lnTo>
                  <a:pt x="21600" y="15532"/>
                </a:lnTo>
                <a:lnTo>
                  <a:pt x="0" y="21600"/>
                </a:lnTo>
                <a:close/>
              </a:path>
            </a:pathLst>
          </a:custGeom>
          <a:solidFill>
            <a:schemeClr val="accent2"/>
          </a:solidFill>
          <a:ln w="12700">
            <a:miter lim="400000"/>
          </a:ln>
        </p:spPr>
        <p:txBody>
          <a:bodyPr lIns="0" tIns="0" rIns="0" bIns="0"/>
          <a:lstStyle/>
          <a:p>
            <a:pPr>
              <a:defRPr>
                <a:solidFill>
                  <a:srgbClr val="000000"/>
                </a:solidFill>
              </a:defRPr>
            </a:pPr>
          </a:p>
        </p:txBody>
      </p:sp>
      <p:sp>
        <p:nvSpPr>
          <p:cNvPr id="34" name="Google Shape;22;p4"/>
          <p:cNvSpPr/>
          <p:nvPr/>
        </p:nvSpPr>
        <p:spPr>
          <a:xfrm>
            <a:off x="-126" y="0"/>
            <a:ext cx="4316902" cy="4395600"/>
          </a:xfrm>
          <a:custGeom>
            <a:avLst/>
            <a:gdLst/>
            <a:ahLst/>
            <a:cxnLst>
              <a:cxn ang="0">
                <a:pos x="wd2" y="hd2"/>
              </a:cxn>
              <a:cxn ang="5400000">
                <a:pos x="wd2" y="hd2"/>
              </a:cxn>
              <a:cxn ang="10800000">
                <a:pos x="wd2" y="hd2"/>
              </a:cxn>
              <a:cxn ang="16200000">
                <a:pos x="wd2" y="hd2"/>
              </a:cxn>
            </a:cxnLst>
            <a:rect l="0" t="0" r="r" b="b"/>
            <a:pathLst>
              <a:path w="21600" h="21600" extrusionOk="0">
                <a:moveTo>
                  <a:pt x="0" y="1"/>
                </a:moveTo>
                <a:lnTo>
                  <a:pt x="21600" y="0"/>
                </a:lnTo>
                <a:lnTo>
                  <a:pt x="21586" y="15533"/>
                </a:lnTo>
                <a:lnTo>
                  <a:pt x="0" y="21600"/>
                </a:lnTo>
                <a:close/>
              </a:path>
            </a:pathLst>
          </a:custGeom>
          <a:solidFill>
            <a:srgbClr val="31394D"/>
          </a:solidFill>
          <a:ln w="12700">
            <a:miter lim="400000"/>
          </a:ln>
        </p:spPr>
        <p:txBody>
          <a:bodyPr lIns="0" tIns="0" rIns="0" bIns="0"/>
          <a:lstStyle/>
          <a:p>
            <a:pPr>
              <a:defRPr>
                <a:solidFill>
                  <a:srgbClr val="000000"/>
                </a:solidFill>
              </a:defRPr>
            </a:pPr>
          </a:p>
        </p:txBody>
      </p:sp>
      <p:sp>
        <p:nvSpPr>
          <p:cNvPr id="35" name="Title Text"/>
          <p:cNvSpPr txBox="1"/>
          <p:nvPr>
            <p:ph type="title" hasCustomPrompt="1"/>
          </p:nvPr>
        </p:nvSpPr>
        <p:spPr>
          <a:xfrm>
            <a:off x="311724" y="500924"/>
            <a:ext cx="3706502" cy="2508901"/>
          </a:xfrm>
          <a:prstGeom prst="rect">
            <a:avLst/>
          </a:prstGeom>
        </p:spPr>
        <p:txBody>
          <a:bodyPr/>
          <a:lstStyle/>
          <a:p>
            <a:r>
              <a:t>Title Text</a:t>
            </a:r>
          </a:p>
        </p:txBody>
      </p:sp>
      <p:sp>
        <p:nvSpPr>
          <p:cNvPr id="36" name="Body Level One…"/>
          <p:cNvSpPr txBox="1"/>
          <p:nvPr>
            <p:ph type="body" sz="half" idx="1" hasCustomPrompt="1"/>
          </p:nvPr>
        </p:nvSpPr>
        <p:spPr>
          <a:xfrm>
            <a:off x="4644675" y="500924"/>
            <a:ext cx="4166400" cy="4098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44" name="Title Text"/>
          <p:cNvSpPr txBox="1"/>
          <p:nvPr>
            <p:ph type="title" hasCustomPrompt="1"/>
          </p:nvPr>
        </p:nvSpPr>
        <p:spPr>
          <a:prstGeom prst="rect">
            <a:avLst/>
          </a:prstGeom>
        </p:spPr>
        <p:txBody>
          <a:bodyPr/>
          <a:lstStyle/>
          <a:p>
            <a:r>
              <a:t>Title Text</a:t>
            </a:r>
          </a:p>
        </p:txBody>
      </p:sp>
      <p:sp>
        <p:nvSpPr>
          <p:cNvPr id="45" name="Body Level One…"/>
          <p:cNvSpPr txBox="1"/>
          <p:nvPr>
            <p:ph type="body" sz="half" idx="1" hasCustomPrompt="1"/>
          </p:nvPr>
        </p:nvSpPr>
        <p:spPr>
          <a:xfrm>
            <a:off x="311699" y="1505699"/>
            <a:ext cx="3999902" cy="30762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Google Shape;30;p5"/>
          <p:cNvSpPr txBox="1"/>
          <p:nvPr>
            <p:ph type="body" sz="half" idx="21"/>
          </p:nvPr>
        </p:nvSpPr>
        <p:spPr>
          <a:xfrm>
            <a:off x="4832399" y="1505699"/>
            <a:ext cx="3999902" cy="3076201"/>
          </a:xfrm>
          <a:prstGeom prst="rect">
            <a:avLst/>
          </a:prstGeom>
        </p:spPr>
        <p:txBody>
          <a:bodyPr/>
          <a:lstStyle/>
          <a:p/>
        </p:txBody>
      </p:sp>
      <p:sp>
        <p:nvSpPr>
          <p:cNvPr id="4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54" name="Title Text"/>
          <p:cNvSpPr txBox="1"/>
          <p:nvPr>
            <p:ph type="title" hasCustomPrompt="1"/>
          </p:nvPr>
        </p:nvSpPr>
        <p:spPr>
          <a:prstGeom prst="rect">
            <a:avLst/>
          </a:prstGeom>
        </p:spPr>
        <p:txBody>
          <a:bodyPr/>
          <a:lstStyle/>
          <a:p>
            <a:r>
              <a:t>Title Text</a:t>
            </a:r>
          </a:p>
        </p:txBody>
      </p:sp>
      <p:sp>
        <p:nvSpPr>
          <p:cNvPr id="5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ONE_COLUMN_TEXT">
    <p:spTree>
      <p:nvGrpSpPr>
        <p:cNvPr id="1" name=""/>
        <p:cNvGrpSpPr/>
        <p:nvPr/>
      </p:nvGrpSpPr>
      <p:grpSpPr>
        <a:xfrm>
          <a:off x="0" y="0"/>
          <a:ext cx="0" cy="0"/>
          <a:chOff x="0" y="0"/>
          <a:chExt cx="0" cy="0"/>
        </a:xfrm>
      </p:grpSpPr>
      <p:sp>
        <p:nvSpPr>
          <p:cNvPr id="62" name="Google Shape;37;p7"/>
          <p:cNvSpPr/>
          <p:nvPr/>
        </p:nvSpPr>
        <p:spPr>
          <a:xfrm>
            <a:off x="-1" y="0"/>
            <a:ext cx="3764402"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63" name="Title Text"/>
          <p:cNvSpPr txBox="1"/>
          <p:nvPr>
            <p:ph type="title" hasCustomPrompt="1"/>
          </p:nvPr>
        </p:nvSpPr>
        <p:spPr>
          <a:xfrm>
            <a:off x="311724" y="500924"/>
            <a:ext cx="3127501" cy="1829101"/>
          </a:xfrm>
          <a:prstGeom prst="rect">
            <a:avLst/>
          </a:prstGeom>
        </p:spPr>
        <p:txBody>
          <a:bodyPr/>
          <a:lstStyle/>
          <a:p>
            <a:r>
              <a:t>Title Text</a:t>
            </a:r>
          </a:p>
        </p:txBody>
      </p:sp>
      <p:sp>
        <p:nvSpPr>
          <p:cNvPr id="64" name="Body Level One…"/>
          <p:cNvSpPr txBox="1"/>
          <p:nvPr>
            <p:ph type="body" sz="quarter" idx="1" hasCustomPrompt="1"/>
          </p:nvPr>
        </p:nvSpPr>
        <p:spPr>
          <a:xfrm>
            <a:off x="311699" y="2390650"/>
            <a:ext cx="3127501" cy="22980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MAIN_POINT">
    <p:bg>
      <p:bgPr>
        <a:solidFill>
          <a:schemeClr val="accent3"/>
        </a:solidFill>
        <a:effectLst/>
      </p:bgPr>
    </p:bg>
    <p:spTree>
      <p:nvGrpSpPr>
        <p:cNvPr id="1" name=""/>
        <p:cNvGrpSpPr/>
        <p:nvPr/>
      </p:nvGrpSpPr>
      <p:grpSpPr>
        <a:xfrm>
          <a:off x="0" y="0"/>
          <a:ext cx="0" cy="0"/>
          <a:chOff x="0" y="0"/>
          <a:chExt cx="0" cy="0"/>
        </a:xfrm>
      </p:grpSpPr>
      <p:sp>
        <p:nvSpPr>
          <p:cNvPr id="72" name="Title Text"/>
          <p:cNvSpPr txBox="1"/>
          <p:nvPr>
            <p:ph type="title" hasCustomPrompt="1"/>
          </p:nvPr>
        </p:nvSpPr>
        <p:spPr>
          <a:xfrm>
            <a:off x="311674" y="798599"/>
            <a:ext cx="6247802" cy="3546301"/>
          </a:xfrm>
          <a:prstGeom prst="rect">
            <a:avLst/>
          </a:prstGeom>
        </p:spPr>
        <p:txBody>
          <a:bodyPr anchor="ctr"/>
          <a:lstStyle>
            <a:lvl1pPr>
              <a:defRPr sz="3600">
                <a:solidFill>
                  <a:schemeClr val="accent1"/>
                </a:solidFill>
                <a:latin typeface="Merriweather"/>
                <a:ea typeface="Merriweather"/>
                <a:cs typeface="Merriweather"/>
                <a:sym typeface="Merriweather"/>
              </a:defRPr>
            </a:lvl1pPr>
          </a:lstStyle>
          <a:p>
            <a:r>
              <a:t>Title Text</a:t>
            </a:r>
          </a:p>
        </p:txBody>
      </p:sp>
      <p:sp>
        <p:nvSpPr>
          <p:cNvPr id="73" name="Slide Number"/>
          <p:cNvSpPr txBox="1"/>
          <p:nvPr>
            <p:ph type="sldNum" sz="quarter" idx="2"/>
          </p:nvPr>
        </p:nvSpPr>
        <p:spPr>
          <a:prstGeom prst="rect">
            <a:avLst/>
          </a:prstGeom>
        </p:spPr>
        <p:txBody>
          <a:bodyPr/>
          <a:lstStyle>
            <a:lvl1pPr>
              <a:defRPr>
                <a:solidFill>
                  <a:schemeClr val="accent1"/>
                </a:solidFill>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SECTION_TITLE_AND_DESCRIPTION">
    <p:spTree>
      <p:nvGrpSpPr>
        <p:cNvPr id="1" name=""/>
        <p:cNvGrpSpPr/>
        <p:nvPr/>
      </p:nvGrpSpPr>
      <p:grpSpPr>
        <a:xfrm>
          <a:off x="0" y="0"/>
          <a:ext cx="0" cy="0"/>
          <a:chOff x="0" y="0"/>
          <a:chExt cx="0" cy="0"/>
        </a:xfrm>
      </p:grpSpPr>
      <p:sp>
        <p:nvSpPr>
          <p:cNvPr id="80" name="Google Shape;45;p9"/>
          <p:cNvSpPr/>
          <p:nvPr/>
        </p:nvSpPr>
        <p:spPr>
          <a:xfrm>
            <a:off x="0" y="0"/>
            <a:ext cx="4572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81" name="Title Text"/>
          <p:cNvSpPr txBox="1"/>
          <p:nvPr>
            <p:ph type="title" hasCustomPrompt="1"/>
          </p:nvPr>
        </p:nvSpPr>
        <p:spPr>
          <a:xfrm>
            <a:off x="311299" y="500924"/>
            <a:ext cx="3704401" cy="2049602"/>
          </a:xfrm>
          <a:prstGeom prst="rect">
            <a:avLst/>
          </a:prstGeom>
        </p:spPr>
        <p:txBody>
          <a:bodyPr/>
          <a:lstStyle/>
          <a:p>
            <a:r>
              <a:t>Title Text</a:t>
            </a:r>
          </a:p>
        </p:txBody>
      </p:sp>
      <p:sp>
        <p:nvSpPr>
          <p:cNvPr id="82" name="Body Level One…"/>
          <p:cNvSpPr txBox="1"/>
          <p:nvPr>
            <p:ph type="body" sz="quarter" idx="1" hasCustomPrompt="1"/>
          </p:nvPr>
        </p:nvSpPr>
        <p:spPr>
          <a:xfrm>
            <a:off x="304800" y="2626724"/>
            <a:ext cx="3704400" cy="926701"/>
          </a:xfrm>
          <a:prstGeom prst="rect">
            <a:avLst/>
          </a:prstGeom>
        </p:spPr>
        <p:txBody>
          <a:bodyPr/>
          <a:lstStyle>
            <a:lvl1pPr marL="311150" indent="-165100">
              <a:lnSpc>
                <a:spcPct val="100000"/>
              </a:lnSpc>
              <a:buClrTx/>
              <a:buSzTx/>
              <a:buFontTx/>
              <a:buNone/>
              <a:defRPr sz="1600">
                <a:solidFill>
                  <a:schemeClr val="accent2"/>
                </a:solidFill>
              </a:defRPr>
            </a:lvl1pPr>
            <a:lvl2pPr marL="311150" indent="304800">
              <a:lnSpc>
                <a:spcPct val="100000"/>
              </a:lnSpc>
              <a:buClrTx/>
              <a:buSzTx/>
              <a:buFontTx/>
              <a:buNone/>
              <a:defRPr sz="1600">
                <a:solidFill>
                  <a:schemeClr val="accent2"/>
                </a:solidFill>
              </a:defRPr>
            </a:lvl2pPr>
            <a:lvl3pPr marL="311150" indent="762000">
              <a:lnSpc>
                <a:spcPct val="100000"/>
              </a:lnSpc>
              <a:buClrTx/>
              <a:buSzTx/>
              <a:buFontTx/>
              <a:buNone/>
              <a:defRPr sz="1600">
                <a:solidFill>
                  <a:schemeClr val="accent2"/>
                </a:solidFill>
              </a:defRPr>
            </a:lvl3pPr>
            <a:lvl4pPr marL="311150" indent="1219200">
              <a:lnSpc>
                <a:spcPct val="100000"/>
              </a:lnSpc>
              <a:buClrTx/>
              <a:buSzTx/>
              <a:buFontTx/>
              <a:buNone/>
              <a:defRPr sz="1600">
                <a:solidFill>
                  <a:schemeClr val="accent2"/>
                </a:solidFill>
              </a:defRPr>
            </a:lvl4pPr>
            <a:lvl5pPr marL="311150" indent="1676400">
              <a:lnSpc>
                <a:spcPct val="100000"/>
              </a:lnSpc>
              <a:buClrTx/>
              <a:buSzTx/>
              <a:buFontTx/>
              <a:buNone/>
              <a:defRPr sz="16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83" name="Google Shape;48;p9"/>
          <p:cNvSpPr txBox="1"/>
          <p:nvPr>
            <p:ph type="body" sz="half" idx="21"/>
          </p:nvPr>
        </p:nvSpPr>
        <p:spPr>
          <a:xfrm>
            <a:off x="4879025" y="500924"/>
            <a:ext cx="3954000" cy="4111501"/>
          </a:xfrm>
          <a:prstGeom prst="rect">
            <a:avLst/>
          </a:prstGeom>
        </p:spPr>
        <p:txBody>
          <a:bodyPr/>
          <a:lstStyle/>
          <a:p/>
        </p:txBody>
      </p:sp>
      <p:sp>
        <p:nvSpPr>
          <p:cNvPr id="8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CAPTION_ONLY">
    <p:spTree>
      <p:nvGrpSpPr>
        <p:cNvPr id="1" name=""/>
        <p:cNvGrpSpPr/>
        <p:nvPr/>
      </p:nvGrpSpPr>
      <p:grpSpPr>
        <a:xfrm>
          <a:off x="0" y="0"/>
          <a:ext cx="0" cy="0"/>
          <a:chOff x="0" y="0"/>
          <a:chExt cx="0" cy="0"/>
        </a:xfrm>
      </p:grpSpPr>
      <p:sp>
        <p:nvSpPr>
          <p:cNvPr id="91" name="Google Shape;51;p10"/>
          <p:cNvSpPr/>
          <p:nvPr/>
        </p:nvSpPr>
        <p:spPr>
          <a:xfrm>
            <a:off x="0" y="4368999"/>
            <a:ext cx="9144000" cy="774302"/>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92" name="Body Level One…"/>
          <p:cNvSpPr txBox="1"/>
          <p:nvPr>
            <p:ph type="body" sz="quarter" idx="1" hasCustomPrompt="1"/>
          </p:nvPr>
        </p:nvSpPr>
        <p:spPr>
          <a:xfrm>
            <a:off x="311699" y="4521399"/>
            <a:ext cx="7979401" cy="460501"/>
          </a:xfrm>
          <a:prstGeom prst="rect">
            <a:avLst/>
          </a:prstGeom>
        </p:spPr>
        <p:txBody>
          <a:bodyPr anchor="ctr"/>
          <a:lstStyle>
            <a:lvl1pPr marL="228600" indent="0">
              <a:lnSpc>
                <a:spcPct val="100000"/>
              </a:lnSpc>
              <a:buClrTx/>
              <a:buSzTx/>
              <a:buFontTx/>
              <a:buNone/>
              <a:defRPr>
                <a:solidFill>
                  <a:srgbClr val="FFFFFF"/>
                </a:solidFill>
                <a:latin typeface="Merriweather"/>
                <a:ea typeface="Merriweather"/>
                <a:cs typeface="Merriweather"/>
                <a:sym typeface="Merriweather"/>
              </a:defRPr>
            </a:lvl1pPr>
            <a:lvl2pPr>
              <a:lnSpc>
                <a:spcPct val="100000"/>
              </a:lnSpc>
              <a:buClrTx/>
              <a:buFontTx/>
              <a:defRPr>
                <a:solidFill>
                  <a:srgbClr val="FFFFFF"/>
                </a:solidFill>
                <a:latin typeface="Merriweather"/>
                <a:ea typeface="Merriweather"/>
                <a:cs typeface="Merriweather"/>
                <a:sym typeface="Merriweather"/>
              </a:defRPr>
            </a:lvl2pPr>
            <a:lvl3pPr>
              <a:lnSpc>
                <a:spcPct val="100000"/>
              </a:lnSpc>
              <a:buClrTx/>
              <a:buFontTx/>
              <a:defRPr>
                <a:solidFill>
                  <a:srgbClr val="FFFFFF"/>
                </a:solidFill>
                <a:latin typeface="Merriweather"/>
                <a:ea typeface="Merriweather"/>
                <a:cs typeface="Merriweather"/>
                <a:sym typeface="Merriweather"/>
              </a:defRPr>
            </a:lvl3pPr>
            <a:lvl4pPr>
              <a:lnSpc>
                <a:spcPct val="100000"/>
              </a:lnSpc>
              <a:buClrTx/>
              <a:buFontTx/>
              <a:defRPr>
                <a:solidFill>
                  <a:srgbClr val="FFFFFF"/>
                </a:solidFill>
                <a:latin typeface="Merriweather"/>
                <a:ea typeface="Merriweather"/>
                <a:cs typeface="Merriweather"/>
                <a:sym typeface="Merriweather"/>
              </a:defRPr>
            </a:lvl4pPr>
            <a:lvl5pPr>
              <a:lnSpc>
                <a:spcPct val="100000"/>
              </a:lnSpc>
              <a:buClrTx/>
              <a:buFontTx/>
              <a:defRPr>
                <a:solidFill>
                  <a:srgbClr val="FFFFFF"/>
                </a:solidFill>
                <a:latin typeface="Merriweather"/>
                <a:ea typeface="Merriweather"/>
                <a:cs typeface="Merriweather"/>
                <a:sym typeface="Merriweather"/>
              </a:defRPr>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3;p6"/>
          <p:cNvSpPr/>
          <p:nvPr/>
        </p:nvSpPr>
        <p:spPr>
          <a:xfrm>
            <a:off x="0" y="0"/>
            <a:ext cx="9144000" cy="12771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 name="Title Text"/>
          <p:cNvSpPr txBox="1"/>
          <p:nvPr>
            <p:ph type="title"/>
          </p:nvPr>
        </p:nvSpPr>
        <p:spPr>
          <a:xfrm>
            <a:off x="311724" y="500924"/>
            <a:ext cx="8520602" cy="623702"/>
          </a:xfrm>
          <a:prstGeom prst="rect">
            <a:avLst/>
          </a:prstGeom>
          <a:ln w="12700">
            <a:miter lim="400000"/>
          </a:ln>
        </p:spPr>
        <p:txBody>
          <a:bodyPr lIns="91424" tIns="91424" rIns="91424" bIns="91424">
            <a:normAutofit/>
          </a:bodyPr>
          <a:lstStyle/>
          <a:p>
            <a:r>
              <a:t>Title Text</a:t>
            </a:r>
          </a:p>
        </p:txBody>
      </p:sp>
      <p:sp>
        <p:nvSpPr>
          <p:cNvPr id="4" name="Body Level One…"/>
          <p:cNvSpPr txBox="1"/>
          <p:nvPr>
            <p:ph type="body" idx="1"/>
          </p:nvPr>
        </p:nvSpPr>
        <p:spPr>
          <a:xfrm>
            <a:off x="457200" y="1200150"/>
            <a:ext cx="8229600" cy="394335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normAutofit/>
          </a:bodyPr>
          <a:lstStyle>
            <a:lvl1pPr algn="r">
              <a:defRPr sz="1000">
                <a:solidFill>
                  <a:srgbClr val="666666"/>
                </a:solidFill>
                <a:latin typeface="Roboto"/>
                <a:ea typeface="Roboto"/>
                <a:cs typeface="Roboto"/>
                <a:sym typeface="Roboto"/>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1pPr>
      <a:lvl2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2pPr>
      <a:lvl3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3pPr>
      <a:lvl4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4pPr>
      <a:lvl5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5pPr>
      <a:lvl6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6pPr>
      <a:lvl7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7pPr>
      <a:lvl8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8pPr>
      <a:lvl9pPr marL="0" marR="0" indent="0" algn="l" defTabSz="914400" rtl="0" latinLnBrk="0">
        <a:lnSpc>
          <a:spcPct val="100000"/>
        </a:lnSpc>
        <a:spcBef>
          <a:spcPts val="0"/>
        </a:spcBef>
        <a:spcAft>
          <a:spcPts val="0"/>
        </a:spcAft>
        <a:buClrTx/>
        <a:buSzTx/>
        <a:buFontTx/>
        <a:buNone/>
        <a:defRPr sz="2800" b="0" i="0" u="none" strike="noStrike" cap="none" spc="0" baseline="0">
          <a:solidFill>
            <a:srgbClr val="FFFFFF"/>
          </a:solidFill>
          <a:uFillTx/>
          <a:latin typeface="ヒラギノ明朝 ProN W3"/>
          <a:ea typeface="ヒラギノ明朝 ProN W3"/>
          <a:cs typeface="ヒラギノ明朝 ProN W3"/>
          <a:sym typeface="ヒラギノ明朝 ProN W3"/>
        </a:defRPr>
      </a:lvl9pPr>
    </p:titleStyle>
    <p:bodyStyle>
      <a:lvl1pPr marL="457200" marR="0" indent="-311150"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1pPr>
      <a:lvl2pPr marL="9683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2pPr>
      <a:lvl3pPr marL="14255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3pPr>
      <a:lvl4pPr marL="18827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4pPr>
      <a:lvl5pPr marL="23399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5pPr>
      <a:lvl6pPr marL="27971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6pPr>
      <a:lvl7pPr marL="32543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7pPr>
      <a:lvl8pPr marL="37115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8pPr>
      <a:lvl9pPr marL="4168775" marR="0" indent="-352425" algn="l" defTabSz="914400" rtl="0" latinLnBrk="0">
        <a:lnSpc>
          <a:spcPct val="115000"/>
        </a:lnSpc>
        <a:spcBef>
          <a:spcPts val="0"/>
        </a:spcBef>
        <a:spcAft>
          <a:spcPts val="0"/>
        </a:spcAft>
        <a:buClr>
          <a:srgbClr val="666666"/>
        </a:buClr>
        <a:buSzPts val="1300"/>
        <a:buFont typeface="Helvetica"/>
        <a:buChar char="■"/>
        <a:defRPr sz="1300" b="0" i="0" u="none" strike="noStrike" cap="none" spc="0" baseline="0">
          <a:solidFill>
            <a:srgbClr val="666666"/>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bo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4;p13"/>
          <p:cNvSpPr txBox="1"/>
          <p:nvPr>
            <p:ph type="ctrTitle"/>
          </p:nvPr>
        </p:nvSpPr>
        <p:spPr>
          <a:xfrm>
            <a:off x="429563" y="775451"/>
            <a:ext cx="8520601" cy="1282501"/>
          </a:xfrm>
          <a:prstGeom prst="rect">
            <a:avLst/>
          </a:prstGeom>
        </p:spPr>
        <p:txBody>
          <a:bodyPr/>
          <a:lstStyle/>
          <a:p>
            <a:r>
              <a:t>Weather Forecast Project</a:t>
            </a:r>
          </a:p>
        </p:txBody>
      </p:sp>
      <p:sp>
        <p:nvSpPr>
          <p:cNvPr id="119" name="Google Shape;64;p13"/>
          <p:cNvSpPr txBox="1"/>
          <p:nvPr/>
        </p:nvSpPr>
        <p:spPr>
          <a:xfrm>
            <a:off x="3978404" y="4170658"/>
            <a:ext cx="8520601" cy="1282501"/>
          </a:xfrm>
          <a:prstGeom prst="rect">
            <a:avLst/>
          </a:prstGeom>
          <a:ln w="12700">
            <a:miter lim="400000"/>
          </a:ln>
        </p:spPr>
        <p:txBody>
          <a:bodyPr lIns="91424" tIns="91424" rIns="91424" bIns="91424">
            <a:normAutofit/>
          </a:bodyPr>
          <a:lstStyle>
            <a:lvl1pPr>
              <a:defRPr sz="1800">
                <a:solidFill>
                  <a:schemeClr val="accent6">
                    <a:lumOff val="4607"/>
                  </a:schemeClr>
                </a:solidFill>
                <a:latin typeface="Merriweather"/>
                <a:ea typeface="Merriweather"/>
                <a:cs typeface="Merriweather"/>
                <a:sym typeface="Merriweather"/>
              </a:defRPr>
            </a:lvl1pPr>
          </a:lstStyle>
          <a:p>
            <a:r>
              <a:t>Jingwei Huang, Hanshun Li, Hanyun Cui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HANKS FOR…"/>
          <p:cNvSpPr txBox="1"/>
          <p:nvPr>
            <p:ph type="ctrTitle"/>
          </p:nvPr>
        </p:nvSpPr>
        <p:spPr>
          <a:xfrm>
            <a:off x="364668" y="2499575"/>
            <a:ext cx="6852080" cy="2063793"/>
          </a:xfrm>
          <a:prstGeom prst="rect">
            <a:avLst/>
          </a:prstGeom>
        </p:spPr>
        <p:txBody>
          <a:bodyPr/>
          <a:lstStyle/>
          <a:p>
            <a:pPr>
              <a:defRPr sz="4400"/>
            </a:pPr>
            <a:r>
              <a:t>THANKS FOR</a:t>
            </a:r>
          </a:p>
          <a:p>
            <a:pPr algn="r">
              <a:defRPr sz="4400">
                <a:solidFill>
                  <a:schemeClr val="accent6">
                    <a:lumOff val="4607"/>
                  </a:schemeClr>
                </a:solidFill>
              </a:defRPr>
            </a:pPr>
            <a:r>
              <a:t>WATCHING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69;p14"/>
          <p:cNvSpPr txBox="1"/>
          <p:nvPr>
            <p:ph type="title"/>
          </p:nvPr>
        </p:nvSpPr>
        <p:spPr>
          <a:xfrm>
            <a:off x="311724" y="500924"/>
            <a:ext cx="8520602" cy="623702"/>
          </a:xfrm>
          <a:prstGeom prst="rect">
            <a:avLst/>
          </a:prstGeom>
        </p:spPr>
        <p:txBody>
          <a:bodyPr/>
          <a:lstStyle/>
          <a:p>
            <a:r>
              <a:t>Purpose of model</a:t>
            </a:r>
          </a:p>
        </p:txBody>
      </p:sp>
      <p:sp>
        <p:nvSpPr>
          <p:cNvPr id="122" name="Google Shape;70;p14"/>
          <p:cNvSpPr txBox="1"/>
          <p:nvPr>
            <p:ph type="body" sz="half" idx="1"/>
          </p:nvPr>
        </p:nvSpPr>
        <p:spPr>
          <a:xfrm>
            <a:off x="341971" y="1316357"/>
            <a:ext cx="3999901" cy="3076201"/>
          </a:xfrm>
          <a:prstGeom prst="rect">
            <a:avLst/>
          </a:prstGeom>
        </p:spPr>
        <p:txBody>
          <a:bodyPr/>
          <a:lstStyle/>
          <a:p>
            <a:pPr marL="0" indent="0">
              <a:buClrTx/>
              <a:buSzTx/>
              <a:buFontTx/>
              <a:buNone/>
              <a:defRPr sz="1400" b="1"/>
            </a:pPr>
            <a:r>
              <a:t>Weather data analysis:</a:t>
            </a:r>
          </a:p>
          <a:p>
            <a:pPr marL="0" lvl="1" indent="228600">
              <a:buClrTx/>
              <a:buSzTx/>
              <a:buFontTx/>
              <a:buNone/>
              <a:defRPr sz="1400" b="1"/>
            </a:pPr>
            <a:r>
              <a:t>Classify all the weather cases to 27 categories </a:t>
            </a:r>
          </a:p>
          <a:p>
            <a:pPr marL="0" indent="0">
              <a:spcBef>
                <a:spcPts val="1200"/>
              </a:spcBef>
              <a:buSzTx/>
              <a:buNone/>
              <a:defRPr sz="1400" b="1"/>
            </a:pPr>
            <a:r>
              <a:t>- Predicting the weather with 8 parameters: (input)</a:t>
            </a:r>
          </a:p>
        </p:txBody>
      </p:sp>
      <p:sp>
        <p:nvSpPr>
          <p:cNvPr id="123" name="Google Shape;71;p14"/>
          <p:cNvSpPr txBox="1"/>
          <p:nvPr>
            <p:ph type="body" idx="21"/>
          </p:nvPr>
        </p:nvSpPr>
        <p:spPr>
          <a:xfrm>
            <a:off x="4533726" y="1505699"/>
            <a:ext cx="3999901" cy="3076201"/>
          </a:xfrm>
          <a:prstGeom prst="rect">
            <a:avLst/>
          </a:prstGeom>
        </p:spPr>
        <p:txBody>
          <a:bodyPr/>
          <a:lstStyle/>
          <a:p>
            <a:pPr marL="0" indent="0">
              <a:buSzTx/>
              <a:buNone/>
              <a:defRPr b="1"/>
            </a:pPr>
            <a:r>
              <a:t>27 classes of weather (output):</a:t>
            </a:r>
          </a:p>
          <a:p>
            <a:pPr>
              <a:spcBef>
                <a:spcPts val="1200"/>
              </a:spcBef>
              <a:buChar char="-"/>
              <a:defRPr b="1"/>
            </a:pPr>
            <a:r>
              <a:t>Partial reason of low accuracy( the frequency with which the prediction matches labels)</a:t>
            </a:r>
          </a:p>
        </p:txBody>
      </p:sp>
      <p:pic>
        <p:nvPicPr>
          <p:cNvPr id="124" name="Image 2022-7-29 at 21.58.jpeg" descr="Image 2022-7-29 at 21.58.jpeg"/>
          <p:cNvPicPr>
            <a:picLocks noChangeAspect="1"/>
          </p:cNvPicPr>
          <p:nvPr/>
        </p:nvPicPr>
        <p:blipFill>
          <a:blip r:embed="rId1"/>
          <a:stretch>
            <a:fillRect/>
          </a:stretch>
        </p:blipFill>
        <p:spPr>
          <a:xfrm>
            <a:off x="935150" y="2786907"/>
            <a:ext cx="2971299" cy="2119591"/>
          </a:xfrm>
          <a:prstGeom prst="rect">
            <a:avLst/>
          </a:prstGeom>
          <a:ln w="12700">
            <a:miter lim="400000"/>
            <a:headEnd/>
            <a:tailEnd/>
          </a:ln>
        </p:spPr>
      </p:pic>
      <p:pic>
        <p:nvPicPr>
          <p:cNvPr id="125" name="Image 2022-7-29 at 22.00.jpeg" descr="Image 2022-7-29 at 22.00.jpeg"/>
          <p:cNvPicPr>
            <a:picLocks noChangeAspect="1"/>
          </p:cNvPicPr>
          <p:nvPr/>
        </p:nvPicPr>
        <p:blipFill>
          <a:blip r:embed="rId2"/>
          <a:stretch>
            <a:fillRect/>
          </a:stretch>
        </p:blipFill>
        <p:spPr>
          <a:xfrm>
            <a:off x="4392802" y="2753253"/>
            <a:ext cx="2507079" cy="2186898"/>
          </a:xfrm>
          <a:prstGeom prst="rect">
            <a:avLst/>
          </a:prstGeom>
          <a:ln w="12700">
            <a:miter lim="400000"/>
            <a:headEnd/>
            <a:tailEnd/>
          </a:ln>
        </p:spPr>
      </p:pic>
      <p:pic>
        <p:nvPicPr>
          <p:cNvPr id="126" name="Image 2022-7-29 at 22.01.jpeg" descr="Image 2022-7-29 at 22.01.jpeg"/>
          <p:cNvPicPr>
            <a:picLocks noChangeAspect="1"/>
          </p:cNvPicPr>
          <p:nvPr/>
        </p:nvPicPr>
        <p:blipFill>
          <a:blip r:embed="rId3"/>
          <a:stretch>
            <a:fillRect/>
          </a:stretch>
        </p:blipFill>
        <p:spPr>
          <a:xfrm>
            <a:off x="6408096" y="2811567"/>
            <a:ext cx="2595472" cy="2070270"/>
          </a:xfrm>
          <a:prstGeom prst="rect">
            <a:avLst/>
          </a:prstGeom>
          <a:ln w="12700">
            <a:miter lim="400000"/>
            <a:headEnd/>
            <a:tailEnd/>
          </a:ln>
        </p:spPr>
      </p:pic>
      <p:sp>
        <p:nvSpPr>
          <p:cNvPr id="127" name="Arrow"/>
          <p:cNvSpPr/>
          <p:nvPr/>
        </p:nvSpPr>
        <p:spPr>
          <a:xfrm>
            <a:off x="3081072" y="2745557"/>
            <a:ext cx="1226883" cy="596486"/>
          </a:xfrm>
          <a:prstGeom prst="rightArrow">
            <a:avLst>
              <a:gd name="adj1" fmla="val 32283"/>
              <a:gd name="adj2" fmla="val 74774"/>
            </a:avLst>
          </a:prstGeom>
          <a:solidFill>
            <a:srgbClr val="93E3FD"/>
          </a:solidFill>
          <a:ln w="12700">
            <a:miter lim="400000"/>
          </a:ln>
        </p:spPr>
        <p:txBody>
          <a:bodyPr lIns="0" tIns="0" rIns="0" bIns="0"/>
          <a:lstStyle/>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78;p15"/>
          <p:cNvSpPr txBox="1"/>
          <p:nvPr>
            <p:ph type="title"/>
          </p:nvPr>
        </p:nvSpPr>
        <p:spPr>
          <a:xfrm>
            <a:off x="311724" y="500924"/>
            <a:ext cx="8520602" cy="623702"/>
          </a:xfrm>
          <a:prstGeom prst="rect">
            <a:avLst/>
          </a:prstGeom>
        </p:spPr>
        <p:txBody>
          <a:bodyPr/>
          <a:lstStyle/>
          <a:p>
            <a:r>
              <a:t>Model construction </a:t>
            </a:r>
          </a:p>
        </p:txBody>
      </p:sp>
      <p:sp>
        <p:nvSpPr>
          <p:cNvPr id="130" name="Google Shape;79;p15"/>
          <p:cNvSpPr txBox="1"/>
          <p:nvPr>
            <p:ph type="body" sz="quarter" idx="1"/>
          </p:nvPr>
        </p:nvSpPr>
        <p:spPr>
          <a:xfrm>
            <a:off x="311699" y="1899684"/>
            <a:ext cx="3999902" cy="1625025"/>
          </a:xfrm>
          <a:prstGeom prst="rect">
            <a:avLst/>
          </a:prstGeom>
        </p:spPr>
        <p:txBody>
          <a:bodyPr/>
          <a:lstStyle>
            <a:lvl1pPr marL="0" indent="0" algn="ctr">
              <a:spcBef>
                <a:spcPts val="1200"/>
              </a:spcBef>
              <a:buSzTx/>
              <a:buNone/>
              <a:defRPr sz="1600" b="1"/>
            </a:lvl1pPr>
          </a:lstStyle>
          <a:p>
            <a:r>
              <a:t>Linear regression model (single layer) </a:t>
            </a:r>
          </a:p>
        </p:txBody>
      </p:sp>
      <p:sp>
        <p:nvSpPr>
          <p:cNvPr id="131" name="Google Shape;80;p15"/>
          <p:cNvSpPr txBox="1"/>
          <p:nvPr>
            <p:ph type="body" idx="21"/>
          </p:nvPr>
        </p:nvSpPr>
        <p:spPr>
          <a:xfrm>
            <a:off x="4832399" y="1899684"/>
            <a:ext cx="3999902" cy="3076201"/>
          </a:xfrm>
          <a:prstGeom prst="rect">
            <a:avLst/>
          </a:prstGeom>
        </p:spPr>
        <p:txBody>
          <a:bodyPr/>
          <a:lstStyle>
            <a:lvl1pPr marL="0" indent="0" algn="ctr">
              <a:spcBef>
                <a:spcPts val="1200"/>
              </a:spcBef>
              <a:buSzTx/>
              <a:buNone/>
              <a:defRPr sz="1600" b="1"/>
            </a:lvl1pPr>
          </a:lstStyle>
          <a:p>
            <a:r>
              <a:t>Deep neural network model (multilayer)</a:t>
            </a:r>
          </a:p>
        </p:txBody>
      </p:sp>
      <p:pic>
        <p:nvPicPr>
          <p:cNvPr id="132" name="Google Shape;81;p15" descr="Google Shape;81;p15"/>
          <p:cNvPicPr>
            <a:picLocks noChangeAspect="1"/>
          </p:cNvPicPr>
          <p:nvPr/>
        </p:nvPicPr>
        <p:blipFill>
          <a:blip r:embed="rId1"/>
          <a:stretch>
            <a:fillRect/>
          </a:stretch>
        </p:blipFill>
        <p:spPr>
          <a:xfrm>
            <a:off x="25649" y="2571134"/>
            <a:ext cx="4572003" cy="2571751"/>
          </a:xfrm>
          <a:prstGeom prst="rect">
            <a:avLst/>
          </a:prstGeom>
          <a:ln w="12700">
            <a:miter lim="400000"/>
            <a:headEnd/>
            <a:tailEnd/>
          </a:ln>
        </p:spPr>
      </p:pic>
      <p:pic>
        <p:nvPicPr>
          <p:cNvPr id="133" name="Google Shape;82;p15" descr="Google Shape;82;p15"/>
          <p:cNvPicPr>
            <a:picLocks noChangeAspect="1"/>
          </p:cNvPicPr>
          <p:nvPr/>
        </p:nvPicPr>
        <p:blipFill>
          <a:blip r:embed="rId2"/>
          <a:stretch>
            <a:fillRect/>
          </a:stretch>
        </p:blipFill>
        <p:spPr>
          <a:xfrm>
            <a:off x="4887309" y="2379112"/>
            <a:ext cx="3890077" cy="2763773"/>
          </a:xfrm>
          <a:prstGeom prst="rect">
            <a:avLst/>
          </a:prstGeom>
          <a:ln w="12700">
            <a:miter lim="400000"/>
            <a:headEnd/>
            <a:tailEnd/>
          </a:ln>
        </p:spPr>
      </p:pic>
      <p:sp>
        <p:nvSpPr>
          <p:cNvPr id="134" name="Google Shape;79;p15"/>
          <p:cNvSpPr txBox="1"/>
          <p:nvPr/>
        </p:nvSpPr>
        <p:spPr>
          <a:xfrm>
            <a:off x="-204809" y="1396309"/>
            <a:ext cx="9553618" cy="547573"/>
          </a:xfrm>
          <a:prstGeom prst="rect">
            <a:avLst/>
          </a:prstGeom>
          <a:ln w="12700">
            <a:miter lim="400000"/>
          </a:ln>
        </p:spPr>
        <p:txBody>
          <a:bodyPr lIns="91424" tIns="91424" rIns="91424" bIns="91424">
            <a:normAutofit/>
          </a:bodyPr>
          <a:lstStyle>
            <a:lvl1pPr algn="ctr">
              <a:lnSpc>
                <a:spcPct val="115000"/>
              </a:lnSpc>
              <a:spcBef>
                <a:spcPts val="1200"/>
              </a:spcBef>
              <a:buClr>
                <a:srgbClr val="666666"/>
              </a:buClr>
              <a:buFont typeface="Helvetica"/>
              <a:defRPr sz="1600" b="1">
                <a:solidFill>
                  <a:srgbClr val="666666"/>
                </a:solidFill>
                <a:latin typeface="Roboto"/>
                <a:ea typeface="Roboto"/>
                <a:cs typeface="Roboto"/>
                <a:sym typeface="Roboto"/>
              </a:defRPr>
            </a:lvl1pPr>
          </a:lstStyle>
          <a:p>
            <a:r>
              <a:t>We adopt 3 models to fit the data and 2 of them are from previous courses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Google Shape;78;p15"/>
          <p:cNvSpPr txBox="1"/>
          <p:nvPr>
            <p:ph type="title"/>
          </p:nvPr>
        </p:nvSpPr>
        <p:spPr>
          <a:xfrm>
            <a:off x="311724" y="500924"/>
            <a:ext cx="8520602" cy="623702"/>
          </a:xfrm>
          <a:prstGeom prst="rect">
            <a:avLst/>
          </a:prstGeom>
        </p:spPr>
        <p:txBody>
          <a:bodyPr/>
          <a:lstStyle/>
          <a:p>
            <a:r>
              <a:t>Our dataset</a:t>
            </a:r>
          </a:p>
        </p:txBody>
      </p:sp>
      <p:sp>
        <p:nvSpPr>
          <p:cNvPr id="137" name="Google Shape;79;p15"/>
          <p:cNvSpPr txBox="1"/>
          <p:nvPr/>
        </p:nvSpPr>
        <p:spPr>
          <a:xfrm>
            <a:off x="195720" y="1201379"/>
            <a:ext cx="9553617" cy="974470"/>
          </a:xfrm>
          <a:prstGeom prst="rect">
            <a:avLst/>
          </a:prstGeom>
          <a:ln w="12700">
            <a:miter lim="400000"/>
          </a:ln>
        </p:spPr>
        <p:txBody>
          <a:bodyPr lIns="91424" tIns="91424" rIns="91424" bIns="91424">
            <a:normAutofit/>
          </a:bodyPr>
          <a:lstStyle/>
          <a:p>
            <a:pPr>
              <a:lnSpc>
                <a:spcPct val="115000"/>
              </a:lnSpc>
              <a:spcBef>
                <a:spcPts val="1200"/>
              </a:spcBef>
              <a:buClr>
                <a:srgbClr val="666666"/>
              </a:buClr>
              <a:buFont typeface="Helvetica"/>
              <a:defRPr sz="1200" b="1">
                <a:solidFill>
                  <a:srgbClr val="666666"/>
                </a:solidFill>
                <a:latin typeface="Roboto"/>
                <a:ea typeface="Roboto"/>
                <a:cs typeface="Roboto"/>
                <a:sym typeface="Roboto"/>
              </a:defRPr>
            </a:pPr>
            <a:r>
              <a:t>The dataset is from Kaggle which link is</a:t>
            </a:r>
          </a:p>
          <a:p>
            <a:pPr>
              <a:lnSpc>
                <a:spcPct val="115000"/>
              </a:lnSpc>
              <a:spcBef>
                <a:spcPts val="1200"/>
              </a:spcBef>
              <a:buClr>
                <a:srgbClr val="666666"/>
              </a:buClr>
              <a:buFont typeface="Helvetica"/>
              <a:defRPr sz="1200" b="1">
                <a:solidFill>
                  <a:srgbClr val="666666"/>
                </a:solidFill>
                <a:latin typeface="Roboto"/>
                <a:ea typeface="Roboto"/>
                <a:cs typeface="Roboto"/>
                <a:sym typeface="Roboto"/>
              </a:defRPr>
            </a:pPr>
            <a:r>
              <a:t> https://www.kaggle.com/datasets/muthuj7/weather-dataset</a:t>
            </a:r>
          </a:p>
        </p:txBody>
      </p:sp>
      <p:pic>
        <p:nvPicPr>
          <p:cNvPr id="138" name="Image 2022-7-29 at 20.49.jpeg" descr="Image 2022-7-29 at 20.49.jpeg"/>
          <p:cNvPicPr>
            <a:picLocks noChangeAspect="1"/>
          </p:cNvPicPr>
          <p:nvPr/>
        </p:nvPicPr>
        <p:blipFill>
          <a:blip r:embed="rId1"/>
          <a:stretch>
            <a:fillRect/>
          </a:stretch>
        </p:blipFill>
        <p:spPr>
          <a:xfrm>
            <a:off x="-1" y="2179556"/>
            <a:ext cx="9144001" cy="2930678"/>
          </a:xfrm>
          <a:prstGeom prst="rect">
            <a:avLst/>
          </a:prstGeom>
          <a:ln w="12700">
            <a:miter lim="400000"/>
            <a:headEnd/>
            <a:tailEnd/>
          </a:ln>
        </p:spPr>
      </p:pic>
      <p:sp>
        <p:nvSpPr>
          <p:cNvPr id="139" name="Google Shape;79;p15"/>
          <p:cNvSpPr txBox="1"/>
          <p:nvPr/>
        </p:nvSpPr>
        <p:spPr>
          <a:xfrm>
            <a:off x="1165747" y="1770229"/>
            <a:ext cx="1118841" cy="974471"/>
          </a:xfrm>
          <a:prstGeom prst="rect">
            <a:avLst/>
          </a:prstGeom>
          <a:ln w="12700">
            <a:miter lim="400000"/>
          </a:ln>
        </p:spPr>
        <p:txBody>
          <a:bodyPr lIns="91424" tIns="91424" rIns="91424" bIns="91424">
            <a:normAutofit/>
          </a:bodyPr>
          <a:lstStyle>
            <a:lvl1pPr>
              <a:lnSpc>
                <a:spcPct val="115000"/>
              </a:lnSpc>
              <a:spcBef>
                <a:spcPts val="1200"/>
              </a:spcBef>
              <a:buClr>
                <a:srgbClr val="666666"/>
              </a:buClr>
              <a:buFont typeface="Helvetica"/>
              <a:defRPr sz="1600" b="1">
                <a:solidFill>
                  <a:srgbClr val="01C7FC"/>
                </a:solidFill>
                <a:latin typeface="Roboto"/>
                <a:ea typeface="Roboto"/>
                <a:cs typeface="Roboto"/>
                <a:sym typeface="Roboto"/>
              </a:defRPr>
            </a:lvl1pPr>
          </a:lstStyle>
          <a:p>
            <a:r>
              <a:t>OUTPUT</a:t>
            </a:r>
          </a:p>
        </p:txBody>
      </p:sp>
      <p:sp>
        <p:nvSpPr>
          <p:cNvPr id="140" name="Google Shape;79;p15"/>
          <p:cNvSpPr txBox="1"/>
          <p:nvPr/>
        </p:nvSpPr>
        <p:spPr>
          <a:xfrm>
            <a:off x="6377956" y="1842360"/>
            <a:ext cx="1118841" cy="974470"/>
          </a:xfrm>
          <a:prstGeom prst="rect">
            <a:avLst/>
          </a:prstGeom>
          <a:ln w="12700">
            <a:miter lim="400000"/>
          </a:ln>
        </p:spPr>
        <p:txBody>
          <a:bodyPr lIns="91424" tIns="91424" rIns="91424" bIns="91424">
            <a:normAutofit/>
          </a:bodyPr>
          <a:lstStyle>
            <a:lvl1pPr>
              <a:lnSpc>
                <a:spcPct val="115000"/>
              </a:lnSpc>
              <a:spcBef>
                <a:spcPts val="1200"/>
              </a:spcBef>
              <a:buClr>
                <a:srgbClr val="666666"/>
              </a:buClr>
              <a:buFont typeface="Helvetica"/>
              <a:defRPr sz="1600" b="1">
                <a:solidFill>
                  <a:srgbClr val="E22400"/>
                </a:solidFill>
                <a:latin typeface="Roboto"/>
                <a:ea typeface="Roboto"/>
                <a:cs typeface="Roboto"/>
                <a:sym typeface="Roboto"/>
              </a:defRPr>
            </a:lvl1pPr>
          </a:lstStyle>
          <a:p>
            <a:r>
              <a:t>INPUT</a:t>
            </a:r>
          </a:p>
        </p:txBody>
      </p:sp>
      <p:sp>
        <p:nvSpPr>
          <p:cNvPr id="141" name="Rectangle"/>
          <p:cNvSpPr/>
          <p:nvPr/>
        </p:nvSpPr>
        <p:spPr>
          <a:xfrm>
            <a:off x="2007836" y="2193172"/>
            <a:ext cx="6383857" cy="2802427"/>
          </a:xfrm>
          <a:prstGeom prst="rect">
            <a:avLst/>
          </a:prstGeom>
          <a:ln w="25400">
            <a:solidFill>
              <a:srgbClr val="E22400"/>
            </a:solidFill>
          </a:ln>
        </p:spPr>
        <p:txBody>
          <a:bodyPr lIns="0" tIns="0" rIns="0" bIns="0"/>
          <a:lstStyle/>
          <a:p/>
        </p:txBody>
      </p:sp>
      <p:sp>
        <p:nvSpPr>
          <p:cNvPr id="142" name="Rectangle"/>
          <p:cNvSpPr/>
          <p:nvPr/>
        </p:nvSpPr>
        <p:spPr>
          <a:xfrm>
            <a:off x="647142" y="2193172"/>
            <a:ext cx="672013" cy="2802427"/>
          </a:xfrm>
          <a:prstGeom prst="rect">
            <a:avLst/>
          </a:prstGeom>
          <a:ln w="25400">
            <a:solidFill>
              <a:srgbClr val="E22400"/>
            </a:solidFill>
          </a:ln>
        </p:spPr>
        <p:txBody>
          <a:bodyPr lIns="0" tIns="0" rIns="0" bIns="0"/>
          <a:lstStyle/>
          <a:p/>
        </p:txBody>
      </p:sp>
      <p:sp>
        <p:nvSpPr>
          <p:cNvPr id="143" name="Rectangle"/>
          <p:cNvSpPr/>
          <p:nvPr/>
        </p:nvSpPr>
        <p:spPr>
          <a:xfrm>
            <a:off x="1401874" y="2193172"/>
            <a:ext cx="523243" cy="2802427"/>
          </a:xfrm>
          <a:prstGeom prst="rect">
            <a:avLst/>
          </a:prstGeom>
          <a:ln w="25400">
            <a:solidFill>
              <a:srgbClr val="01C7FC"/>
            </a:solidFill>
          </a:ln>
        </p:spPr>
        <p:txBody>
          <a:bodyPr lIns="0" tIns="0" rIns="0" bIns="0"/>
          <a:lstStyle/>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87;p16"/>
          <p:cNvSpPr txBox="1"/>
          <p:nvPr>
            <p:ph type="title"/>
          </p:nvPr>
        </p:nvSpPr>
        <p:spPr>
          <a:xfrm>
            <a:off x="311724" y="500924"/>
            <a:ext cx="8520602" cy="623702"/>
          </a:xfrm>
          <a:prstGeom prst="rect">
            <a:avLst/>
          </a:prstGeom>
        </p:spPr>
        <p:txBody>
          <a:bodyPr/>
          <a:lstStyle/>
          <a:p>
            <a:r>
              <a:t>Model Roadmap</a:t>
            </a:r>
          </a:p>
        </p:txBody>
      </p:sp>
      <p:grpSp>
        <p:nvGrpSpPr>
          <p:cNvPr id="148" name="Google Shape;88;p16"/>
          <p:cNvGrpSpPr/>
          <p:nvPr/>
        </p:nvGrpSpPr>
        <p:grpSpPr>
          <a:xfrm>
            <a:off x="261249" y="1524024"/>
            <a:ext cx="1741802" cy="517202"/>
            <a:chOff x="0" y="0"/>
            <a:chExt cx="1741800" cy="517200"/>
          </a:xfrm>
        </p:grpSpPr>
        <p:sp>
          <p:nvSpPr>
            <p:cNvPr id="146"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47" name="Data processing"/>
            <p:cNvSpPr txBox="1"/>
            <p:nvPr/>
          </p:nvSpPr>
          <p:spPr>
            <a:xfrm>
              <a:off x="47862" y="59225"/>
              <a:ext cx="1646076" cy="398751"/>
            </a:xfrm>
            <a:prstGeom prst="rect">
              <a:avLst/>
            </a:pr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Data processing</a:t>
              </a:r>
            </a:p>
          </p:txBody>
        </p:sp>
      </p:grpSp>
      <p:grpSp>
        <p:nvGrpSpPr>
          <p:cNvPr id="151" name="Google Shape;89;p16"/>
          <p:cNvGrpSpPr/>
          <p:nvPr/>
        </p:nvGrpSpPr>
        <p:grpSpPr>
          <a:xfrm>
            <a:off x="2465500" y="1524024"/>
            <a:ext cx="1741801" cy="517202"/>
            <a:chOff x="0" y="0"/>
            <a:chExt cx="1741800" cy="517200"/>
          </a:xfrm>
        </p:grpSpPr>
        <p:sp>
          <p:nvSpPr>
            <p:cNvPr id="149"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0" name="Building model"/>
            <p:cNvSpPr txBox="1"/>
            <p:nvPr/>
          </p:nvSpPr>
          <p:spPr>
            <a:xfrm>
              <a:off x="47862" y="59225"/>
              <a:ext cx="1646076" cy="398751"/>
            </a:xfrm>
            <a:prstGeom prst="rect">
              <a:avLst/>
            </a:pr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Building model</a:t>
              </a:r>
            </a:p>
          </p:txBody>
        </p:sp>
      </p:grpSp>
      <p:grpSp>
        <p:nvGrpSpPr>
          <p:cNvPr id="154" name="Google Shape;90;p16"/>
          <p:cNvGrpSpPr/>
          <p:nvPr/>
        </p:nvGrpSpPr>
        <p:grpSpPr>
          <a:xfrm>
            <a:off x="4803249" y="1524024"/>
            <a:ext cx="1741801" cy="517202"/>
            <a:chOff x="0" y="0"/>
            <a:chExt cx="1741800" cy="517200"/>
          </a:xfrm>
        </p:grpSpPr>
        <p:sp>
          <p:nvSpPr>
            <p:cNvPr id="152"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3" name="Evaluation"/>
            <p:cNvSpPr txBox="1"/>
            <p:nvPr/>
          </p:nvSpPr>
          <p:spPr>
            <a:xfrm>
              <a:off x="47862" y="59225"/>
              <a:ext cx="1646076" cy="398751"/>
            </a:xfrm>
            <a:prstGeom prst="rect">
              <a:avLst/>
            </a:pr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Evaluation</a:t>
              </a:r>
            </a:p>
          </p:txBody>
        </p:sp>
      </p:grpSp>
      <p:grpSp>
        <p:nvGrpSpPr>
          <p:cNvPr id="157" name="Google Shape;91;p16"/>
          <p:cNvGrpSpPr/>
          <p:nvPr/>
        </p:nvGrpSpPr>
        <p:grpSpPr>
          <a:xfrm>
            <a:off x="7140999" y="1524024"/>
            <a:ext cx="1741801" cy="517202"/>
            <a:chOff x="0" y="0"/>
            <a:chExt cx="1741800" cy="517200"/>
          </a:xfrm>
        </p:grpSpPr>
        <p:sp>
          <p:nvSpPr>
            <p:cNvPr id="155"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6" name="Result"/>
            <p:cNvSpPr txBox="1"/>
            <p:nvPr/>
          </p:nvSpPr>
          <p:spPr>
            <a:xfrm>
              <a:off x="47862" y="59225"/>
              <a:ext cx="1646076" cy="398751"/>
            </a:xfrm>
            <a:prstGeom prst="rect">
              <a:avLst/>
            </a:pr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Result</a:t>
              </a:r>
            </a:p>
          </p:txBody>
        </p:sp>
      </p:grpSp>
      <p:grpSp>
        <p:nvGrpSpPr>
          <p:cNvPr id="160" name="Google Shape;92;p16"/>
          <p:cNvGrpSpPr/>
          <p:nvPr/>
        </p:nvGrpSpPr>
        <p:grpSpPr>
          <a:xfrm>
            <a:off x="259925" y="1996792"/>
            <a:ext cx="1875186" cy="3210179"/>
            <a:chOff x="0" y="0"/>
            <a:chExt cx="1875185" cy="3210177"/>
          </a:xfrm>
        </p:grpSpPr>
        <p:sp>
          <p:nvSpPr>
            <p:cNvPr id="158" name="Rectangle"/>
            <p:cNvSpPr/>
            <p:nvPr/>
          </p:nvSpPr>
          <p:spPr>
            <a:xfrm>
              <a:off x="0" y="117607"/>
              <a:ext cx="1875186" cy="2974963"/>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9" name="First listed data set using function in pandas package, then rows and columns were selected for independent variables and dependent variables to form X and Y used for training"/>
            <p:cNvSpPr txBox="1"/>
            <p:nvPr/>
          </p:nvSpPr>
          <p:spPr>
            <a:xfrm>
              <a:off x="5113" y="0"/>
              <a:ext cx="1860118" cy="3210178"/>
            </a:xfrm>
            <a:prstGeom prst="rect">
              <a:avLst/>
            </a:prstGeom>
            <a:noFill/>
            <a:ln w="12700" cap="flat">
              <a:noFill/>
              <a:miter lim="400000"/>
            </a:ln>
            <a:effec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r>
                <a:t>First listed data set using function in pandas package, then rows and columns were selected for independent variables and dependent variables to form X and Y used for training</a:t>
              </a:r>
            </a:p>
          </p:txBody>
        </p:sp>
      </p:grpSp>
      <p:sp>
        <p:nvSpPr>
          <p:cNvPr id="161" name="Google Shape;93;p16"/>
          <p:cNvSpPr/>
          <p:nvPr/>
        </p:nvSpPr>
        <p:spPr>
          <a:xfrm>
            <a:off x="2113825"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2" name="Google Shape;94;p16"/>
          <p:cNvSpPr/>
          <p:nvPr/>
        </p:nvSpPr>
        <p:spPr>
          <a:xfrm>
            <a:off x="438482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3" name="Google Shape;95;p16"/>
          <p:cNvSpPr/>
          <p:nvPr/>
        </p:nvSpPr>
        <p:spPr>
          <a:xfrm>
            <a:off x="672257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grpSp>
        <p:nvGrpSpPr>
          <p:cNvPr id="166" name="Google Shape;96;p16"/>
          <p:cNvGrpSpPr/>
          <p:nvPr/>
        </p:nvGrpSpPr>
        <p:grpSpPr>
          <a:xfrm>
            <a:off x="2443450" y="2171550"/>
            <a:ext cx="1919401" cy="2770501"/>
            <a:chOff x="0" y="1574"/>
            <a:chExt cx="1919400" cy="2770500"/>
          </a:xfrm>
        </p:grpSpPr>
        <p:sp>
          <p:nvSpPr>
            <p:cNvPr id="164" name="Rectangle"/>
            <p:cNvSpPr/>
            <p:nvPr/>
          </p:nvSpPr>
          <p:spPr>
            <a:xfrm>
              <a:off x="0" y="1574"/>
              <a:ext cx="19194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5" name="The baseline model used was the linear regression model. Second, we tried using an ANN multilayer model, set with different values for layers and epochs. The final model used was a copy of model online.(for comparison)"/>
            <p:cNvSpPr/>
            <p:nvPr/>
          </p:nvSpPr>
          <p:spPr>
            <a:xfrm>
              <a:off x="4762" y="1386825"/>
              <a:ext cx="190987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The baseline model used was the linear regression model. Second, we tried using an ANN multilayer model, set with different values for layers and epochs. The final model used was a copy of model online.(for comparison)</a:t>
              </a:r>
            </a:p>
          </p:txBody>
        </p:sp>
      </p:grpSp>
      <p:grpSp>
        <p:nvGrpSpPr>
          <p:cNvPr id="169" name="Google Shape;97;p16"/>
          <p:cNvGrpSpPr/>
          <p:nvPr/>
        </p:nvGrpSpPr>
        <p:grpSpPr>
          <a:xfrm>
            <a:off x="4725474" y="1856026"/>
            <a:ext cx="1897352" cy="3491712"/>
            <a:chOff x="0" y="0"/>
            <a:chExt cx="1897350" cy="3491710"/>
          </a:xfrm>
        </p:grpSpPr>
        <p:sp>
          <p:nvSpPr>
            <p:cNvPr id="167" name="Rectangle"/>
            <p:cNvSpPr/>
            <p:nvPr/>
          </p:nvSpPr>
          <p:spPr>
            <a:xfrm>
              <a:off x="0" y="236896"/>
              <a:ext cx="1897351" cy="3017919"/>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8" name="The MSE and accuracy of each individual models were calculated and graphed, then the results were compared to each other, this is where we found  that the most “accurate” model to be the random forest model from other developers."/>
            <p:cNvSpPr txBox="1"/>
            <p:nvPr/>
          </p:nvSpPr>
          <p:spPr>
            <a:xfrm>
              <a:off x="5187" y="0"/>
              <a:ext cx="1886976" cy="3491711"/>
            </a:xfrm>
            <a:prstGeom prst="rect">
              <a:avLst/>
            </a:prstGeom>
            <a:noFill/>
            <a:ln w="12700" cap="flat">
              <a:noFill/>
              <a:miter lim="400000"/>
            </a:ln>
            <a:effec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r>
                <a:t>The MSE and accuracy of each individual models were calculated and graphed, then the results were compared to each other, this is where we found  that the most “accurate” model to be the random forest model from other developers.</a:t>
              </a:r>
            </a:p>
          </p:txBody>
        </p:sp>
      </p:grpSp>
      <p:grpSp>
        <p:nvGrpSpPr>
          <p:cNvPr id="172" name="Google Shape;98;p16"/>
          <p:cNvGrpSpPr/>
          <p:nvPr/>
        </p:nvGrpSpPr>
        <p:grpSpPr>
          <a:xfrm>
            <a:off x="7140999" y="2171549"/>
            <a:ext cx="1741801" cy="2770501"/>
            <a:chOff x="0" y="109524"/>
            <a:chExt cx="1741800" cy="2770500"/>
          </a:xfrm>
        </p:grpSpPr>
        <p:sp>
          <p:nvSpPr>
            <p:cNvPr id="170" name="Rectangle"/>
            <p:cNvSpPr/>
            <p:nvPr/>
          </p:nvSpPr>
          <p:spPr>
            <a:xfrm>
              <a:off x="0" y="109524"/>
              <a:ext cx="17418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71" name="We came up with an conclusion towards our models, finding that the multilayer ANN produced a lower MSE value and a higher accuracy value. This means the ANN model is better suited in this situation (expect random forest)."/>
            <p:cNvSpPr/>
            <p:nvPr/>
          </p:nvSpPr>
          <p:spPr>
            <a:xfrm>
              <a:off x="4762" y="1494774"/>
              <a:ext cx="173227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r>
                <a:t>We came up with an conclusion towards our models, finding that the multilayer ANN produced a lower MSE value and a higher accuracy value. This means the ANN model is better suited in this situation (expect random forest). </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Google Shape;104;p17" descr="Google Shape;104;p17"/>
          <p:cNvPicPr>
            <a:picLocks noChangeAspect="1"/>
          </p:cNvPicPr>
          <p:nvPr/>
        </p:nvPicPr>
        <p:blipFill>
          <a:blip r:embed="rId1"/>
          <a:stretch>
            <a:fillRect/>
          </a:stretch>
        </p:blipFill>
        <p:spPr>
          <a:xfrm>
            <a:off x="5361728" y="1498640"/>
            <a:ext cx="3937753" cy="3379998"/>
          </a:xfrm>
          <a:prstGeom prst="rect">
            <a:avLst/>
          </a:prstGeom>
          <a:ln w="12700">
            <a:miter lim="400000"/>
            <a:headEnd/>
            <a:tailEnd/>
          </a:ln>
        </p:spPr>
      </p:pic>
      <p:pic>
        <p:nvPicPr>
          <p:cNvPr id="175" name="download.png" descr="download.png"/>
          <p:cNvPicPr>
            <a:picLocks noChangeAspect="1"/>
          </p:cNvPicPr>
          <p:nvPr/>
        </p:nvPicPr>
        <p:blipFill>
          <a:blip r:embed="rId2"/>
          <a:stretch>
            <a:fillRect/>
          </a:stretch>
        </p:blipFill>
        <p:spPr>
          <a:xfrm>
            <a:off x="2082251" y="1512974"/>
            <a:ext cx="3348372" cy="3351329"/>
          </a:xfrm>
          <a:prstGeom prst="rect">
            <a:avLst/>
          </a:prstGeom>
          <a:ln w="12700">
            <a:miter lim="400000"/>
            <a:headEnd/>
            <a:tailEnd/>
          </a:ln>
        </p:spPr>
      </p:pic>
      <p:sp>
        <p:nvSpPr>
          <p:cNvPr id="176" name="Google Shape;103;p17"/>
          <p:cNvSpPr txBox="1"/>
          <p:nvPr>
            <p:ph type="title"/>
          </p:nvPr>
        </p:nvSpPr>
        <p:spPr>
          <a:xfrm>
            <a:off x="311724" y="500924"/>
            <a:ext cx="8520602" cy="623702"/>
          </a:xfrm>
          <a:prstGeom prst="rect">
            <a:avLst/>
          </a:prstGeom>
        </p:spPr>
        <p:txBody>
          <a:bodyPr/>
          <a:lstStyle/>
          <a:p>
            <a:r>
              <a:t>Correlational study (finding relevant variables)</a:t>
            </a:r>
          </a:p>
        </p:txBody>
      </p:sp>
      <p:sp>
        <p:nvSpPr>
          <p:cNvPr id="177" name="Google Shape;105;p17"/>
          <p:cNvSpPr/>
          <p:nvPr/>
        </p:nvSpPr>
        <p:spPr>
          <a:xfrm>
            <a:off x="6569873" y="16043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8" name="Google Shape;106;p17"/>
          <p:cNvSpPr/>
          <p:nvPr/>
        </p:nvSpPr>
        <p:spPr>
          <a:xfrm>
            <a:off x="6217473" y="19316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9" name="Google Shape;108;p17"/>
          <p:cNvSpPr/>
          <p:nvPr/>
        </p:nvSpPr>
        <p:spPr>
          <a:xfrm>
            <a:off x="2690176" y="1558126"/>
            <a:ext cx="419723" cy="419722"/>
          </a:xfrm>
          <a:prstGeom prst="ellipse">
            <a:avLst/>
          </a:prstGeom>
          <a:ln w="28575">
            <a:solidFill>
              <a:srgbClr val="FF0000"/>
            </a:solidFill>
          </a:ln>
        </p:spPr>
        <p:txBody>
          <a:bodyPr lIns="0" tIns="0" rIns="0" bIns="0" anchor="ctr"/>
          <a:lstStyle/>
          <a:p>
            <a:pPr>
              <a:defRPr>
                <a:solidFill>
                  <a:srgbClr val="000000"/>
                </a:solidFill>
              </a:defRPr>
            </a:pPr>
          </a:p>
        </p:txBody>
      </p:sp>
      <p:sp>
        <p:nvSpPr>
          <p:cNvPr id="180" name="Google Shape;109;p17"/>
          <p:cNvSpPr/>
          <p:nvPr/>
        </p:nvSpPr>
        <p:spPr>
          <a:xfrm>
            <a:off x="2258050" y="1876153"/>
            <a:ext cx="438269" cy="438269"/>
          </a:xfrm>
          <a:prstGeom prst="ellipse">
            <a:avLst/>
          </a:prstGeom>
          <a:ln w="28575">
            <a:solidFill>
              <a:srgbClr val="FF0000"/>
            </a:solidFill>
          </a:ln>
        </p:spPr>
        <p:txBody>
          <a:bodyPr lIns="0" tIns="0" rIns="0" bIns="0" anchor="ctr"/>
          <a:lstStyle/>
          <a:p>
            <a:pPr>
              <a:defRPr>
                <a:solidFill>
                  <a:srgbClr val="000000"/>
                </a:solidFill>
              </a:defRPr>
            </a:pPr>
          </a:p>
        </p:txBody>
      </p:sp>
      <p:sp>
        <p:nvSpPr>
          <p:cNvPr id="181" name="Google Shape;110;p17"/>
          <p:cNvSpPr txBox="1"/>
          <p:nvPr/>
        </p:nvSpPr>
        <p:spPr>
          <a:xfrm>
            <a:off x="-6011" y="1292875"/>
            <a:ext cx="2265296" cy="3205451"/>
          </a:xfrm>
          <a:prstGeom prst="rect">
            <a:avLst/>
          </a:prstGeom>
          <a:ln w="12700">
            <a:miter lim="400000"/>
          </a:ln>
        </p:spPr>
        <p:txBody>
          <a:bodyPr lIns="91424" tIns="91424" rIns="91424" bIns="91424">
            <a:spAutoFit/>
          </a:bodyPr>
          <a:lstStyle/>
          <a:p>
            <a:pPr>
              <a:defRPr>
                <a:solidFill>
                  <a:srgbClr val="000000"/>
                </a:solidFill>
                <a:latin typeface="Roboto"/>
                <a:ea typeface="Roboto"/>
                <a:cs typeface="Roboto"/>
                <a:sym typeface="Roboto"/>
              </a:defRPr>
            </a:pPr>
            <a:r>
              <a:rPr b="1"/>
              <a:t>Data processing</a:t>
            </a:r>
            <a:endParaRPr b="1"/>
          </a:p>
          <a:p>
            <a:pPr lvl="1">
              <a:defRPr>
                <a:solidFill>
                  <a:srgbClr val="000000"/>
                </a:solidFill>
                <a:latin typeface="Roboto"/>
                <a:ea typeface="Roboto"/>
                <a:cs typeface="Roboto"/>
                <a:sym typeface="Roboto"/>
              </a:defRPr>
            </a:pPr>
          </a:p>
          <a:p>
            <a:pPr lvl="2">
              <a:defRPr>
                <a:solidFill>
                  <a:srgbClr val="000000"/>
                </a:solidFill>
                <a:latin typeface="Roboto"/>
                <a:ea typeface="Roboto"/>
                <a:cs typeface="Roboto"/>
                <a:sym typeface="Roboto"/>
              </a:defRPr>
            </a:pPr>
            <a:r>
              <a:t>Finding variables that had high correlation, meaning we need to remove one of temperature or apparent temperature to modify our dataset because these two variables are essentially the same thing. Plus, loud cover is removed since it stays the same in the whole dataset. </a:t>
            </a:r>
          </a:p>
        </p:txBody>
      </p:sp>
      <p:sp>
        <p:nvSpPr>
          <p:cNvPr id="182" name="Google Shape;106;p17"/>
          <p:cNvSpPr/>
          <p:nvPr/>
        </p:nvSpPr>
        <p:spPr>
          <a:xfrm>
            <a:off x="6101032" y="3438135"/>
            <a:ext cx="2861427" cy="365616"/>
          </a:xfrm>
          <a:prstGeom prst="ellipse">
            <a:avLst/>
          </a:prstGeom>
          <a:ln w="28575">
            <a:solidFill>
              <a:srgbClr val="FF0000"/>
            </a:solidFill>
          </a:ln>
        </p:spPr>
        <p:txBody>
          <a:bodyPr lIns="0" tIns="0" rIns="0" bIns="0" anchor="ctr"/>
          <a:lstStyle/>
          <a:p>
            <a:pPr>
              <a:defRPr>
                <a:solidFill>
                  <a:srgbClr val="000000"/>
                </a:solidFill>
              </a:defRPr>
            </a:pPr>
          </a:p>
        </p:txBody>
      </p:sp>
      <p:sp>
        <p:nvSpPr>
          <p:cNvPr id="183" name="Google Shape;106;p17"/>
          <p:cNvSpPr/>
          <p:nvPr/>
        </p:nvSpPr>
        <p:spPr>
          <a:xfrm>
            <a:off x="8049331" y="1521592"/>
            <a:ext cx="341363" cy="2597158"/>
          </a:xfrm>
          <a:prstGeom prst="ellipse">
            <a:avLst/>
          </a:prstGeom>
          <a:ln w="28575">
            <a:solidFill>
              <a:srgbClr val="FF0000"/>
            </a:solidFill>
          </a:ln>
        </p:spPr>
        <p:txBody>
          <a:bodyPr lIns="0" tIns="0" rIns="0" bIns="0" anchor="ctr"/>
          <a:lstStyle/>
          <a:p>
            <a:pPr>
              <a:defRPr>
                <a:solidFill>
                  <a:srgbClr val="000000"/>
                </a:solidFill>
              </a:defRPr>
            </a:pPr>
          </a:p>
        </p:txBody>
      </p:sp>
      <p:sp>
        <p:nvSpPr>
          <p:cNvPr id="184" name="Google Shape;106;p17"/>
          <p:cNvSpPr/>
          <p:nvPr/>
        </p:nvSpPr>
        <p:spPr>
          <a:xfrm>
            <a:off x="2281231" y="4056139"/>
            <a:ext cx="3183068" cy="257944"/>
          </a:xfrm>
          <a:prstGeom prst="ellipse">
            <a:avLst/>
          </a:prstGeom>
          <a:ln w="28575">
            <a:solidFill>
              <a:srgbClr val="FF0000"/>
            </a:solidFill>
          </a:ln>
        </p:spPr>
        <p:txBody>
          <a:bodyPr lIns="0" tIns="0" rIns="0" bIns="0" anchor="ctr"/>
          <a:lstStyle/>
          <a:p>
            <a:pPr>
              <a:defRPr>
                <a:solidFill>
                  <a:srgbClr val="000000"/>
                </a:solidFill>
              </a:defRPr>
            </a:pPr>
          </a:p>
        </p:txBody>
      </p:sp>
      <p:sp>
        <p:nvSpPr>
          <p:cNvPr id="185" name="Google Shape;106;p17"/>
          <p:cNvSpPr/>
          <p:nvPr/>
        </p:nvSpPr>
        <p:spPr>
          <a:xfrm>
            <a:off x="4752220" y="1503522"/>
            <a:ext cx="144394" cy="3370233"/>
          </a:xfrm>
          <a:prstGeom prst="ellipse">
            <a:avLst/>
          </a:prstGeom>
          <a:ln w="28575">
            <a:solidFill>
              <a:srgbClr val="FF0000"/>
            </a:solidFill>
          </a:ln>
        </p:spPr>
        <p:txBody>
          <a:bodyPr lIns="0" tIns="0" rIns="0" bIns="0" anchor="ctr"/>
          <a:lstStyle/>
          <a:p>
            <a:pPr>
              <a:defRPr>
                <a:solidFill>
                  <a:srgbClr val="000000"/>
                </a:solidFill>
              </a:defRPr>
            </a:pPr>
          </a:p>
        </p:txBody>
      </p:sp>
      <p:sp>
        <p:nvSpPr>
          <p:cNvPr id="186" name="Google Shape;110;p17"/>
          <p:cNvSpPr txBox="1"/>
          <p:nvPr/>
        </p:nvSpPr>
        <p:spPr>
          <a:xfrm>
            <a:off x="2375072" y="4773949"/>
            <a:ext cx="2265295" cy="398751"/>
          </a:xfrm>
          <a:prstGeom prst="rect">
            <a:avLst/>
          </a:prstGeom>
          <a:ln w="12700">
            <a:miter lim="400000"/>
          </a:ln>
        </p:spPr>
        <p:txBody>
          <a:bodyPr lIns="91424" tIns="91424" rIns="91424" bIns="91424">
            <a:spAutoFit/>
          </a:bodyPr>
          <a:lstStyle>
            <a:lvl1pPr>
              <a:defRPr>
                <a:solidFill>
                  <a:srgbClr val="000000"/>
                </a:solidFill>
                <a:latin typeface="Roboto"/>
                <a:ea typeface="Roboto"/>
                <a:cs typeface="Roboto"/>
                <a:sym typeface="Roboto"/>
              </a:defRPr>
            </a:lvl1pPr>
          </a:lstStyle>
          <a:p>
            <a:r>
              <a:t>Pairplot</a:t>
            </a:r>
          </a:p>
        </p:txBody>
      </p:sp>
      <p:sp>
        <p:nvSpPr>
          <p:cNvPr id="187" name="Google Shape;110;p17"/>
          <p:cNvSpPr txBox="1"/>
          <p:nvPr/>
        </p:nvSpPr>
        <p:spPr>
          <a:xfrm>
            <a:off x="6270897" y="4773949"/>
            <a:ext cx="2265296" cy="398751"/>
          </a:xfrm>
          <a:prstGeom prst="rect">
            <a:avLst/>
          </a:prstGeom>
          <a:ln w="12700">
            <a:miter lim="400000"/>
          </a:ln>
        </p:spPr>
        <p:txBody>
          <a:bodyPr lIns="91424" tIns="91424" rIns="91424" bIns="91424">
            <a:spAutoFit/>
          </a:bodyPr>
          <a:lstStyle>
            <a:lvl1pPr>
              <a:defRPr>
                <a:solidFill>
                  <a:srgbClr val="000000"/>
                </a:solidFill>
                <a:latin typeface="Roboto"/>
                <a:ea typeface="Roboto"/>
                <a:cs typeface="Roboto"/>
                <a:sym typeface="Roboto"/>
              </a:defRPr>
            </a:lvl1pPr>
          </a:lstStyle>
          <a:p>
            <a:r>
              <a:t>Heatmap</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Google Shape;115;p18"/>
          <p:cNvSpPr txBox="1"/>
          <p:nvPr>
            <p:ph type="title"/>
          </p:nvPr>
        </p:nvSpPr>
        <p:spPr>
          <a:xfrm>
            <a:off x="311724" y="500924"/>
            <a:ext cx="8520602" cy="623702"/>
          </a:xfrm>
          <a:prstGeom prst="rect">
            <a:avLst/>
          </a:prstGeom>
        </p:spPr>
        <p:txBody>
          <a:bodyPr/>
          <a:lstStyle/>
          <a:p>
            <a:r>
              <a:t>Modeling: Data visualization</a:t>
            </a:r>
          </a:p>
        </p:txBody>
      </p:sp>
      <p:sp>
        <p:nvSpPr>
          <p:cNvPr id="190" name="Google Shape;117;p18"/>
          <p:cNvSpPr txBox="1"/>
          <p:nvPr/>
        </p:nvSpPr>
        <p:spPr>
          <a:xfrm>
            <a:off x="-1039105" y="2670709"/>
            <a:ext cx="3642647" cy="830551"/>
          </a:xfrm>
          <a:prstGeom prst="rect">
            <a:avLst/>
          </a:prstGeom>
          <a:ln w="12700">
            <a:miter lim="400000"/>
          </a:ln>
        </p:spPr>
        <p:txBody>
          <a:bodyPr lIns="91424" tIns="91424" rIns="91424" bIns="91424" anchor="ctr">
            <a:spAutoFit/>
          </a:bodyPr>
          <a:lstStyle/>
          <a:p>
            <a:pPr algn="ctr">
              <a:defRPr b="1">
                <a:solidFill>
                  <a:srgbClr val="000000"/>
                </a:solidFill>
                <a:latin typeface="Roboto"/>
                <a:ea typeface="Roboto"/>
                <a:cs typeface="Roboto"/>
                <a:sym typeface="Roboto"/>
              </a:defRPr>
            </a:pPr>
            <a:r>
              <a:t>Model 1:</a:t>
            </a:r>
          </a:p>
          <a:p>
            <a:pPr algn="ctr">
              <a:defRPr>
                <a:solidFill>
                  <a:srgbClr val="000000"/>
                </a:solidFill>
                <a:latin typeface="Roboto"/>
                <a:ea typeface="Roboto"/>
                <a:cs typeface="Roboto"/>
                <a:sym typeface="Roboto"/>
              </a:defRPr>
            </a:pPr>
            <a:r>
              <a:t>Linear </a:t>
            </a:r>
          </a:p>
          <a:p>
            <a:pPr algn="ctr">
              <a:defRPr>
                <a:solidFill>
                  <a:srgbClr val="000000"/>
                </a:solidFill>
                <a:latin typeface="Roboto"/>
                <a:ea typeface="Roboto"/>
                <a:cs typeface="Roboto"/>
                <a:sym typeface="Roboto"/>
              </a:defRPr>
            </a:pPr>
            <a:r>
              <a:t>regression</a:t>
            </a:r>
          </a:p>
        </p:txBody>
      </p:sp>
      <p:pic>
        <p:nvPicPr>
          <p:cNvPr id="191" name="Google Shape;118;p18" descr="Google Shape;118;p18"/>
          <p:cNvPicPr>
            <a:picLocks noChangeAspect="1"/>
          </p:cNvPicPr>
          <p:nvPr/>
        </p:nvPicPr>
        <p:blipFill>
          <a:blip r:embed="rId1"/>
          <a:stretch>
            <a:fillRect/>
          </a:stretch>
        </p:blipFill>
        <p:spPr>
          <a:xfrm>
            <a:off x="5932931" y="1498925"/>
            <a:ext cx="2694271" cy="1693158"/>
          </a:xfrm>
          <a:prstGeom prst="rect">
            <a:avLst/>
          </a:prstGeom>
          <a:ln w="12700">
            <a:miter lim="400000"/>
            <a:headEnd/>
            <a:tailEnd/>
          </a:ln>
        </p:spPr>
      </p:pic>
      <p:pic>
        <p:nvPicPr>
          <p:cNvPr id="192" name="Google Shape;119;p18" descr="Google Shape;119;p18"/>
          <p:cNvPicPr>
            <a:picLocks noChangeAspect="1"/>
          </p:cNvPicPr>
          <p:nvPr/>
        </p:nvPicPr>
        <p:blipFill>
          <a:blip r:embed="rId2"/>
          <a:stretch>
            <a:fillRect/>
          </a:stretch>
        </p:blipFill>
        <p:spPr>
          <a:xfrm>
            <a:off x="5892252" y="3182407"/>
            <a:ext cx="2775628" cy="1820878"/>
          </a:xfrm>
          <a:prstGeom prst="rect">
            <a:avLst/>
          </a:prstGeom>
          <a:ln w="12700">
            <a:miter lim="400000"/>
            <a:headEnd/>
            <a:tailEnd/>
          </a:ln>
        </p:spPr>
      </p:pic>
      <p:pic>
        <p:nvPicPr>
          <p:cNvPr id="193" name="Image 2022-7-29 at 22.42.jpeg" descr="Image 2022-7-29 at 22.42.jpeg"/>
          <p:cNvPicPr>
            <a:picLocks noChangeAspect="1"/>
          </p:cNvPicPr>
          <p:nvPr/>
        </p:nvPicPr>
        <p:blipFill>
          <a:blip r:embed="rId3"/>
          <a:stretch>
            <a:fillRect/>
          </a:stretch>
        </p:blipFill>
        <p:spPr>
          <a:xfrm>
            <a:off x="1617047" y="1674369"/>
            <a:ext cx="3963276" cy="2570774"/>
          </a:xfrm>
          <a:prstGeom prst="rect">
            <a:avLst/>
          </a:prstGeom>
          <a:ln w="12700">
            <a:miter lim="400000"/>
            <a:headEnd/>
            <a:tailEnd/>
          </a:ln>
        </p:spPr>
      </p:pic>
      <p:sp>
        <p:nvSpPr>
          <p:cNvPr id="194" name="Google Shape;110;p17"/>
          <p:cNvSpPr txBox="1"/>
          <p:nvPr/>
        </p:nvSpPr>
        <p:spPr>
          <a:xfrm>
            <a:off x="1003818" y="4340394"/>
            <a:ext cx="4501345" cy="398751"/>
          </a:xfrm>
          <a:prstGeom prst="rect">
            <a:avLst/>
          </a:prstGeom>
          <a:ln w="12700">
            <a:miter lim="400000"/>
          </a:ln>
        </p:spPr>
        <p:txBody>
          <a:bodyPr lIns="91424" tIns="91424" rIns="91424" bIns="91424">
            <a:spAutoFit/>
          </a:bodyPr>
          <a:lstStyle>
            <a:lvl1pPr>
              <a:defRPr b="1">
                <a:solidFill>
                  <a:srgbClr val="000000"/>
                </a:solidFill>
                <a:latin typeface="Roboto"/>
                <a:ea typeface="Roboto"/>
                <a:cs typeface="Roboto"/>
                <a:sym typeface="Roboto"/>
              </a:defRPr>
            </a:lvl1pPr>
          </a:lstStyle>
          <a:p>
            <a:r>
              <a:t>The accuracy tend to reach a limit at about 0.42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24;p19"/>
          <p:cNvSpPr txBox="1"/>
          <p:nvPr>
            <p:ph type="title"/>
          </p:nvPr>
        </p:nvSpPr>
        <p:spPr>
          <a:xfrm>
            <a:off x="311724" y="500924"/>
            <a:ext cx="8520602" cy="623702"/>
          </a:xfrm>
          <a:prstGeom prst="rect">
            <a:avLst/>
          </a:prstGeom>
        </p:spPr>
        <p:txBody>
          <a:bodyPr/>
          <a:lstStyle/>
          <a:p>
            <a:r>
              <a:t>Modeling: Data visualization</a:t>
            </a:r>
          </a:p>
        </p:txBody>
      </p:sp>
      <p:sp>
        <p:nvSpPr>
          <p:cNvPr id="197" name="Google Shape;125;p19"/>
          <p:cNvSpPr txBox="1"/>
          <p:nvPr/>
        </p:nvSpPr>
        <p:spPr>
          <a:xfrm>
            <a:off x="262415" y="1350467"/>
            <a:ext cx="2769601" cy="424151"/>
          </a:xfrm>
          <a:prstGeom prst="rect">
            <a:avLst/>
          </a:prstGeom>
          <a:ln w="12700">
            <a:miter lim="400000"/>
          </a:ln>
        </p:spPr>
        <p:txBody>
          <a:bodyPr lIns="91424" tIns="91424" rIns="91424" bIns="91424">
            <a:spAutoFit/>
          </a:bodyPr>
          <a:lstStyle/>
          <a:p>
            <a:pPr>
              <a:defRPr sz="1600" b="1">
                <a:solidFill>
                  <a:srgbClr val="000000"/>
                </a:solidFill>
                <a:latin typeface="Roboto"/>
                <a:ea typeface="Roboto"/>
                <a:cs typeface="Roboto"/>
                <a:sym typeface="Roboto"/>
              </a:defRPr>
            </a:pPr>
            <a:r>
              <a:t>Model 2: </a:t>
            </a:r>
            <a:r>
              <a:rPr b="0"/>
              <a:t>Multilayer ANN</a:t>
            </a:r>
            <a:endParaRPr b="0"/>
          </a:p>
        </p:txBody>
      </p:sp>
      <p:pic>
        <p:nvPicPr>
          <p:cNvPr id="198" name="Google Shape;126;p19" descr="Google Shape;126;p19"/>
          <p:cNvPicPr>
            <a:picLocks noChangeAspect="1"/>
          </p:cNvPicPr>
          <p:nvPr/>
        </p:nvPicPr>
        <p:blipFill>
          <a:blip r:embed="rId1"/>
          <a:stretch>
            <a:fillRect/>
          </a:stretch>
        </p:blipFill>
        <p:spPr>
          <a:xfrm>
            <a:off x="6176230" y="1520902"/>
            <a:ext cx="2543279" cy="1621419"/>
          </a:xfrm>
          <a:prstGeom prst="rect">
            <a:avLst/>
          </a:prstGeom>
          <a:ln w="12700">
            <a:miter lim="400000"/>
            <a:headEnd/>
            <a:tailEnd/>
          </a:ln>
        </p:spPr>
      </p:pic>
      <p:pic>
        <p:nvPicPr>
          <p:cNvPr id="199" name="Google Shape;127;p19" descr="Google Shape;127;p19"/>
          <p:cNvPicPr>
            <a:picLocks noChangeAspect="1"/>
          </p:cNvPicPr>
          <p:nvPr/>
        </p:nvPicPr>
        <p:blipFill>
          <a:blip r:embed="rId2"/>
          <a:stretch>
            <a:fillRect/>
          </a:stretch>
        </p:blipFill>
        <p:spPr>
          <a:xfrm>
            <a:off x="6095282" y="3173865"/>
            <a:ext cx="2705175" cy="1755069"/>
          </a:xfrm>
          <a:prstGeom prst="rect">
            <a:avLst/>
          </a:prstGeom>
          <a:ln w="12700">
            <a:miter lim="400000"/>
            <a:headEnd/>
            <a:tailEnd/>
          </a:ln>
        </p:spPr>
      </p:pic>
      <p:pic>
        <p:nvPicPr>
          <p:cNvPr id="200" name="Image 2022-7-29 at 22.46.jpeg" descr="Image 2022-7-29 at 22.46.jpeg"/>
          <p:cNvPicPr>
            <a:picLocks noChangeAspect="1"/>
          </p:cNvPicPr>
          <p:nvPr/>
        </p:nvPicPr>
        <p:blipFill>
          <a:blip r:embed="rId3"/>
          <a:stretch>
            <a:fillRect/>
          </a:stretch>
        </p:blipFill>
        <p:spPr>
          <a:xfrm>
            <a:off x="690929" y="1847985"/>
            <a:ext cx="4100138" cy="2716913"/>
          </a:xfrm>
          <a:prstGeom prst="rect">
            <a:avLst/>
          </a:prstGeom>
          <a:ln w="12700">
            <a:miter lim="400000"/>
            <a:headEnd/>
            <a:tailEnd/>
          </a:ln>
        </p:spPr>
      </p:pic>
      <p:sp>
        <p:nvSpPr>
          <p:cNvPr id="201" name="Google Shape;110;p17"/>
          <p:cNvSpPr txBox="1"/>
          <p:nvPr/>
        </p:nvSpPr>
        <p:spPr>
          <a:xfrm>
            <a:off x="490326" y="4556786"/>
            <a:ext cx="4501345" cy="398751"/>
          </a:xfrm>
          <a:prstGeom prst="rect">
            <a:avLst/>
          </a:prstGeom>
          <a:ln w="12700">
            <a:miter lim="400000"/>
          </a:ln>
        </p:spPr>
        <p:txBody>
          <a:bodyPr lIns="91424" tIns="91424" rIns="91424" bIns="91424">
            <a:spAutoFit/>
          </a:bodyPr>
          <a:lstStyle>
            <a:lvl1pPr>
              <a:defRPr b="1">
                <a:solidFill>
                  <a:srgbClr val="000000"/>
                </a:solidFill>
                <a:latin typeface="Roboto"/>
                <a:ea typeface="Roboto"/>
                <a:cs typeface="Roboto"/>
                <a:sym typeface="Roboto"/>
              </a:defRPr>
            </a:lvl1pPr>
          </a:lstStyle>
          <a:p>
            <a:r>
              <a:t>The accuracy tend to reach a limit at about 0.50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132;p20"/>
          <p:cNvSpPr txBox="1"/>
          <p:nvPr>
            <p:ph type="title"/>
          </p:nvPr>
        </p:nvSpPr>
        <p:spPr>
          <a:xfrm>
            <a:off x="311724" y="500924"/>
            <a:ext cx="8520602" cy="623702"/>
          </a:xfrm>
          <a:prstGeom prst="rect">
            <a:avLst/>
          </a:prstGeom>
        </p:spPr>
        <p:txBody>
          <a:bodyPr/>
          <a:lstStyle/>
          <a:p>
            <a:r>
              <a:t>Comparison &amp; Conclusion</a:t>
            </a:r>
          </a:p>
        </p:txBody>
      </p:sp>
      <p:sp>
        <p:nvSpPr>
          <p:cNvPr id="204" name="Google Shape;133;p20"/>
          <p:cNvSpPr txBox="1"/>
          <p:nvPr>
            <p:ph type="body" sz="quarter" idx="1"/>
          </p:nvPr>
        </p:nvSpPr>
        <p:spPr>
          <a:xfrm>
            <a:off x="311699" y="1505699"/>
            <a:ext cx="3999902" cy="417900"/>
          </a:xfrm>
          <a:prstGeom prst="rect">
            <a:avLst/>
          </a:prstGeom>
        </p:spPr>
        <p:txBody>
          <a:bodyPr/>
          <a:lstStyle>
            <a:lvl1pPr marL="0" indent="0">
              <a:lnSpc>
                <a:spcPct val="92000"/>
              </a:lnSpc>
              <a:spcBef>
                <a:spcPts val="1200"/>
              </a:spcBef>
              <a:buSzTx/>
              <a:buNone/>
              <a:defRPr sz="1500" b="1"/>
            </a:lvl1pPr>
          </a:lstStyle>
          <a:p>
            <a:r>
              <a:t>Comparison of models:</a:t>
            </a:r>
          </a:p>
        </p:txBody>
      </p:sp>
      <p:sp>
        <p:nvSpPr>
          <p:cNvPr id="205" name="Google Shape;134;p20"/>
          <p:cNvSpPr txBox="1"/>
          <p:nvPr>
            <p:ph type="body" idx="21"/>
          </p:nvPr>
        </p:nvSpPr>
        <p:spPr>
          <a:xfrm>
            <a:off x="5328323" y="1500937"/>
            <a:ext cx="3630231" cy="3791001"/>
          </a:xfrm>
          <a:prstGeom prst="rect">
            <a:avLst/>
          </a:prstGeom>
        </p:spPr>
        <p:txBody>
          <a:bodyPr/>
          <a:lstStyle/>
          <a:p>
            <a:pPr marL="0" indent="0" defTabSz="768350">
              <a:buSzTx/>
              <a:buNone/>
              <a:defRPr sz="1175" b="1"/>
            </a:pPr>
            <a:r>
              <a:t>Conclusion:</a:t>
            </a:r>
          </a:p>
          <a:p>
            <a:pPr marL="118110" indent="-118110" defTabSz="768350">
              <a:spcBef>
                <a:spcPts val="1000"/>
              </a:spcBef>
              <a:buClrTx/>
              <a:buSzPct val="100000"/>
              <a:buFontTx/>
              <a:buChar char="•"/>
              <a:defRPr sz="1175"/>
            </a:pPr>
            <a:r>
              <a:t>Our best model produced in this project is ANN multilayer neural network (except random forest), but because there are too many ambiguous classes for output, our accuracy remained lower than expected. </a:t>
            </a:r>
          </a:p>
          <a:p>
            <a:pPr marL="118110" indent="-118110" defTabSz="768350">
              <a:spcBef>
                <a:spcPts val="1000"/>
              </a:spcBef>
              <a:buClrTx/>
              <a:buSzPct val="100000"/>
              <a:buFontTx/>
              <a:buChar char="•"/>
              <a:defRPr sz="1175"/>
            </a:pPr>
            <a:r>
              <a:t>From this project we learned that linear regression is not always accurate and does represent most cases of real life application. We need to choose the appropriate models for certain datasets.</a:t>
            </a:r>
          </a:p>
          <a:p>
            <a:pPr marL="118110" indent="-118110" defTabSz="768350">
              <a:spcBef>
                <a:spcPts val="1000"/>
              </a:spcBef>
              <a:buClrTx/>
              <a:buSzPct val="100000"/>
              <a:buFontTx/>
              <a:buChar char="•"/>
              <a:defRPr sz="1175"/>
            </a:pPr>
            <a:r>
              <a:t>Plus, we chose too much classes (27 classes)  and they are somewhat too ambiguous for a simple model to fit (even random forest model only reached 0.684). Thus, we should think more carefully about which data to use as output.</a:t>
            </a:r>
          </a:p>
        </p:txBody>
      </p:sp>
      <p:graphicFrame>
        <p:nvGraphicFramePr>
          <p:cNvPr id="206" name="Google Shape;135;p20"/>
          <p:cNvGraphicFramePr/>
          <p:nvPr/>
        </p:nvGraphicFramePr>
        <p:xfrm>
          <a:off x="338748" y="2152199"/>
          <a:ext cx="4647537" cy="2809066"/>
        </p:xfrm>
        <a:graphic>
          <a:graphicData uri="http://schemas.openxmlformats.org/drawingml/2006/table">
            <a:tbl>
              <a:tblPr>
                <a:tableStyleId>{4C3C2611-4C71-4FC5-86AE-919BDF0F9419}</a:tableStyleId>
              </a:tblPr>
              <a:tblGrid>
                <a:gridCol w="2061275"/>
                <a:gridCol w="1063285"/>
                <a:gridCol w="1513449"/>
              </a:tblGrid>
              <a:tr h="688294">
                <a:tc>
                  <a:txBody>
                    <a:bodyPr/>
                    <a:lstStyle/>
                    <a:p>
                      <a:pPr algn="l">
                        <a:defRPr sz="1800"/>
                      </a:pPr>
                      <a:r>
                        <a:rPr sz="1400">
                          <a:sym typeface="Arial" panose="020B0604020202020204"/>
                        </a:rPr>
                        <a:t>Models</a:t>
                      </a:r>
                      <a:endParaRPr sz="1400">
                        <a:sym typeface="Arial" panose="020B0604020202020204"/>
                      </a:endParaRPr>
                    </a:p>
                  </a:txBody>
                  <a:tcPr marL="91425" marR="91425" marT="91425" marB="91425" anchor="t" anchorCtr="0" horzOverflow="overflow"/>
                </a:tc>
                <a:tc>
                  <a:txBody>
                    <a:bodyPr/>
                    <a:lstStyle/>
                    <a:p>
                      <a:pPr algn="l">
                        <a:defRPr sz="1800"/>
                      </a:pPr>
                      <a:r>
                        <a:rPr sz="1400">
                          <a:sym typeface="Arial" panose="020B0604020202020204"/>
                        </a:rPr>
                        <a:t>MSE (loss)</a:t>
                      </a:r>
                      <a:endParaRPr sz="1400">
                        <a:sym typeface="Arial" panose="020B0604020202020204"/>
                      </a:endParaRPr>
                    </a:p>
                  </a:txBody>
                  <a:tcPr marL="91425" marR="91425" marT="91425" marB="91425" anchor="t" anchorCtr="0" horzOverflow="overflow"/>
                </a:tc>
                <a:tc>
                  <a:txBody>
                    <a:bodyPr/>
                    <a:lstStyle/>
                    <a:p>
                      <a:pPr algn="l">
                        <a:defRPr sz="1800"/>
                      </a:pPr>
                      <a:r>
                        <a:rPr sz="1400">
                          <a:sym typeface="Arial" panose="020B0604020202020204"/>
                        </a:rPr>
                        <a:t>Accuracy</a:t>
                      </a:r>
                      <a:endParaRPr sz="1400">
                        <a:sym typeface="Arial" panose="020B0604020202020204"/>
                      </a:endParaRPr>
                    </a:p>
                  </a:txBody>
                  <a:tcPr marL="91425" marR="91425" marT="91425" marB="91425" anchor="t" anchorCtr="0" horzOverflow="overflow"/>
                </a:tc>
              </a:tr>
              <a:tr h="614265">
                <a:tc>
                  <a:txBody>
                    <a:bodyPr/>
                    <a:lstStyle/>
                    <a:p>
                      <a:pPr algn="l">
                        <a:defRPr sz="1800"/>
                      </a:pPr>
                      <a:r>
                        <a:rPr sz="1400">
                          <a:sym typeface="Arial" panose="020B0604020202020204"/>
                        </a:rPr>
                        <a:t>Linear regression
(Single layer)</a:t>
                      </a:r>
                      <a:endParaRPr sz="1400">
                        <a:sym typeface="Arial" panose="020B0604020202020204"/>
                      </a:endParaRPr>
                    </a:p>
                  </a:txBody>
                  <a:tcPr marL="91425" marR="91425" marT="91425" marB="91425" anchor="t" anchorCtr="0" horzOverflow="overflow"/>
                </a:tc>
                <a:tc>
                  <a:txBody>
                    <a:bodyPr/>
                    <a:lstStyle/>
                    <a:p>
                      <a:pPr algn="l">
                        <a:lnSpc>
                          <a:spcPct val="111000"/>
                        </a:lnSpc>
                        <a:defRPr sz="1800"/>
                      </a:pPr>
                      <a:r>
                        <a:rPr sz="1400" b="1">
                          <a:sym typeface="Arial" panose="020B0604020202020204"/>
                        </a:rPr>
                        <a:t>0.0290</a:t>
                      </a:r>
                      <a:endParaRPr sz="1400" b="1">
                        <a:sym typeface="Arial" panose="020B0604020202020204"/>
                      </a:endParaRPr>
                    </a:p>
                  </a:txBody>
                  <a:tcPr marL="91425" marR="91425" marT="91425" marB="91425" anchor="t" anchorCtr="0" horzOverflow="overflow"/>
                </a:tc>
                <a:tc>
                  <a:txBody>
                    <a:bodyPr/>
                    <a:lstStyle/>
                    <a:p>
                      <a:pPr algn="l">
                        <a:defRPr sz="1800"/>
                      </a:pPr>
                      <a:r>
                        <a:rPr sz="1400" b="1">
                          <a:sym typeface="Arial" panose="020B0604020202020204"/>
                        </a:rPr>
                        <a:t>0.4030</a:t>
                      </a:r>
                      <a:endParaRPr sz="1400" b="1">
                        <a:sym typeface="Arial" panose="020B0604020202020204"/>
                      </a:endParaRPr>
                    </a:p>
                  </a:txBody>
                  <a:tcPr marL="91425" marR="91425" marT="91425" marB="91425" anchor="t" anchorCtr="0" horzOverflow="overflow"/>
                </a:tc>
              </a:tr>
              <a:tr h="592958">
                <a:tc>
                  <a:txBody>
                    <a:bodyPr/>
                    <a:lstStyle/>
                    <a:p>
                      <a:pPr algn="l">
                        <a:defRPr sz="1800"/>
                      </a:pPr>
                      <a:r>
                        <a:rPr sz="1400">
                          <a:sym typeface="Arial" panose="020B0604020202020204"/>
                        </a:rPr>
                        <a:t>Multilayer ANN
(Multilayer)</a:t>
                      </a:r>
                      <a:endParaRPr sz="1400">
                        <a:sym typeface="Arial" panose="020B0604020202020204"/>
                      </a:endParaRPr>
                    </a:p>
                  </a:txBody>
                  <a:tcPr marL="91425" marR="91425" marT="91425" marB="91425" anchor="t" anchorCtr="0" horzOverflow="overflow"/>
                </a:tc>
                <a:tc>
                  <a:txBody>
                    <a:bodyPr/>
                    <a:lstStyle/>
                    <a:p>
                      <a:pPr algn="l">
                        <a:defRPr sz="1800"/>
                      </a:pPr>
                      <a:r>
                        <a:rPr sz="1400" b="1">
                          <a:sym typeface="Arial" panose="020B0604020202020204"/>
                        </a:rPr>
                        <a:t>0.0239</a:t>
                      </a:r>
                      <a:endParaRPr sz="1400" b="1">
                        <a:sym typeface="Arial" panose="020B0604020202020204"/>
                      </a:endParaRPr>
                    </a:p>
                  </a:txBody>
                  <a:tcPr marL="91425" marR="91425" marT="91425" marB="91425" anchor="t" anchorCtr="0" horzOverflow="overflow"/>
                </a:tc>
                <a:tc>
                  <a:txBody>
                    <a:bodyPr/>
                    <a:lstStyle/>
                    <a:p>
                      <a:pPr algn="l">
                        <a:defRPr sz="1800"/>
                      </a:pPr>
                      <a:r>
                        <a:rPr sz="1400" b="1">
                          <a:sym typeface="Arial" panose="020B0604020202020204"/>
                        </a:rPr>
                        <a:t>0.4802</a:t>
                      </a:r>
                      <a:endParaRPr sz="1400" b="1">
                        <a:sym typeface="Arial" panose="020B0604020202020204"/>
                      </a:endParaRPr>
                    </a:p>
                  </a:txBody>
                  <a:tcPr marL="91425" marR="91425" marT="91425" marB="91425" anchor="t" anchorCtr="0" horzOverflow="overflow"/>
                </a:tc>
              </a:tr>
              <a:tr h="592958">
                <a:tc>
                  <a:txBody>
                    <a:bodyPr/>
                    <a:lstStyle/>
                    <a:p>
                      <a:pPr algn="l">
                        <a:defRPr sz="1800"/>
                      </a:pPr>
                      <a:r>
                        <a:rPr sz="1400">
                          <a:sym typeface="Arial" panose="020B0604020202020204"/>
                        </a:rPr>
                        <a:t>Imported model (Random Forest)</a:t>
                      </a:r>
                      <a:endParaRPr sz="1400">
                        <a:sym typeface="Arial" panose="020B0604020202020204"/>
                      </a:endParaRPr>
                    </a:p>
                  </a:txBody>
                  <a:tcPr marL="91425" marR="91425" marT="91425" marB="91425" anchor="t" anchorCtr="0" horzOverflow="overflow"/>
                </a:tc>
                <a:tc>
                  <a:txBody>
                    <a:bodyPr/>
                    <a:lstStyle/>
                    <a:p>
                      <a:pPr algn="l">
                        <a:defRPr sz="1800"/>
                      </a:pPr>
                      <a:r>
                        <a:rPr sz="1400" b="1">
                          <a:sym typeface="Arial" panose="020B0604020202020204"/>
                        </a:rPr>
                        <a:t>?</a:t>
                      </a:r>
                      <a:endParaRPr sz="1400" b="1">
                        <a:sym typeface="Arial" panose="020B0604020202020204"/>
                      </a:endParaRPr>
                    </a:p>
                  </a:txBody>
                  <a:tcPr marL="91425" marR="91425" marT="91425" marB="91425" anchor="t" anchorCtr="0" horzOverflow="overflow"/>
                </a:tc>
                <a:tc>
                  <a:txBody>
                    <a:bodyPr/>
                    <a:lstStyle/>
                    <a:p>
                      <a:pPr algn="l">
                        <a:defRPr sz="1800"/>
                      </a:pPr>
                      <a:r>
                        <a:rPr sz="1400" b="1">
                          <a:sym typeface="Arial" panose="020B0604020202020204"/>
                        </a:rPr>
                        <a:t>0.684</a:t>
                      </a:r>
                      <a:endParaRPr sz="1400" b="1">
                        <a:sym typeface="Arial" panose="020B0604020202020204"/>
                      </a:endParaRPr>
                    </a:p>
                  </a:txBody>
                  <a:tcPr marL="91425" marR="91425" marT="91425" marB="91425" anchor="t" anchorCtr="0" horzOverflow="overflow"/>
                </a:tc>
              </a:tr>
            </a:tbl>
          </a:graphicData>
        </a:graphic>
      </p:graphicFrame>
    </p:spTree>
  </p:cSld>
  <p:clrMapOvr>
    <a:masterClrMapping/>
  </p:clrMapOvr>
  <p:transition spd="med"/>
</p:sld>
</file>

<file path=ppt/theme/theme1.xml><?xml version="1.0" encoding="utf-8"?>
<a:theme xmlns:a="http://schemas.openxmlformats.org/drawingml/2006/main" name="Paradigm">
  <a:themeElements>
    <a:clrScheme name="Paradigm">
      <a:dk1>
        <a:srgbClr val="31394D"/>
      </a:dk1>
      <a:lt1>
        <a:srgbClr val="EDE3DA"/>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digm">
  <a:themeElements>
    <a:clrScheme name="Paradigm">
      <a:dk1>
        <a:srgbClr val="000000"/>
      </a:dk1>
      <a:lt1>
        <a:srgbClr val="FFFFFF"/>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31394D"/>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2892</Words>
  <Application>WPS 演示</Application>
  <PresentationFormat/>
  <Paragraphs>108</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Arial</vt:lpstr>
      <vt:lpstr>Roboto</vt:lpstr>
      <vt:lpstr>Segoe Print</vt:lpstr>
      <vt:lpstr>ヒラギノ明朝 ProN W3</vt:lpstr>
      <vt:lpstr>Helvetica</vt:lpstr>
      <vt:lpstr>Merriweather</vt:lpstr>
      <vt:lpstr>微软雅黑</vt:lpstr>
      <vt:lpstr>Arial Unicode MS</vt:lpstr>
      <vt:lpstr>Paradigm</vt:lpstr>
      <vt:lpstr>Weather Forecast Project</vt:lpstr>
      <vt:lpstr>Purpose of model</vt:lpstr>
      <vt:lpstr>Model construction </vt:lpstr>
      <vt:lpstr>Our dataset</vt:lpstr>
      <vt:lpstr>Model Roadmap</vt:lpstr>
      <vt:lpstr>Correlational study (finding relevant variables)</vt:lpstr>
      <vt:lpstr>Modeling: Data visualization</vt:lpstr>
      <vt:lpstr>Modeling: Data visualization</vt:lpstr>
      <vt:lpstr>Comparison &amp; Conclusion</vt:lpstr>
      <vt:lpstr>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Project</dc:title>
  <dc:creator/>
  <cp:lastModifiedBy>崔臻彦</cp:lastModifiedBy>
  <cp:revision>2</cp:revision>
  <dcterms:created xsi:type="dcterms:W3CDTF">2022-07-29T21:13:44Z</dcterms:created>
  <dcterms:modified xsi:type="dcterms:W3CDTF">2022-07-29T21:13:55Z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FCD8D41F8B35411BA3CDA1F83C61706C</vt:lpwstr>
  </property>
  <property fmtid="{D5CDD505-2E9C-101B-9397-08002B2CF9AE}" pid="3" name="KSOProductBuildVer">
    <vt:lpwstr>2052-11.1.0.11875</vt:lpwstr>
  </property>
</Properties>
</file>