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p:sldMasterIdLst>
    <p:sldMasterId id="2147483648" r:id="rId1"/>
  </p:sldMasterIdLst>
  <p:notesMasterIdLst>
    <p:notesMasterId r:id="rId14"/>
  </p:notesMasterIdLst>
  <p:handoutMasterIdLst>
    <p:handoutMasterId r:id="rId15"/>
  </p:handoutMasterIdLst>
  <p:sldIdLst>
    <p:sldId id="256" r:id="rId2"/>
    <p:sldId id="260" r:id="rId3"/>
    <p:sldId id="269" r:id="rId4"/>
    <p:sldId id="262" r:id="rId5"/>
    <p:sldId id="263" r:id="rId6"/>
    <p:sldId id="264" r:id="rId7"/>
    <p:sldId id="265" r:id="rId8"/>
    <p:sldId id="266" r:id="rId9"/>
    <p:sldId id="267" r:id="rId10"/>
    <p:sldId id="268" r:id="rId11"/>
    <p:sldId id="259" r:id="rId12"/>
    <p:sldId id="258"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3" d="100"/>
          <a:sy n="113" d="100"/>
        </p:scale>
        <p:origin x="14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F104C6A-B64E-45D0-AFB4-B7992CCFACFB}" type="datetimeFigureOut">
              <a:rPr lang="zh-CN" altLang="en-US" smtClean="0"/>
              <a:t>2024/7/23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1A5D7A-10B1-4B97-B14A-C03D18C193A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40B708-4380-44C0-93FC-F689007D036C}" type="datetimeFigureOut">
              <a:rPr lang="zh-CN" altLang="en-US" smtClean="0"/>
              <a:t>2024/7/23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04E65-3C23-4873-875E-C153405FF7EE}"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将从这几个方面给大家介绍一下求解</a:t>
            </a:r>
            <a:r>
              <a:rPr lang="en-US" altLang="zh-CN" dirty="0"/>
              <a:t>TSP</a:t>
            </a:r>
            <a:r>
              <a:rPr lang="zh-CN" altLang="en-US" dirty="0"/>
              <a:t>问题的算法</a:t>
            </a:r>
          </a:p>
        </p:txBody>
      </p:sp>
      <p:sp>
        <p:nvSpPr>
          <p:cNvPr id="4" name="灯片编号占位符 3"/>
          <p:cNvSpPr>
            <a:spLocks noGrp="1"/>
          </p:cNvSpPr>
          <p:nvPr>
            <p:ph type="sldNum" sz="quarter" idx="5"/>
          </p:nvPr>
        </p:nvSpPr>
        <p:spPr/>
        <p:txBody>
          <a:bodyPr/>
          <a:lstStyle/>
          <a:p>
            <a:fld id="{55204E65-3C23-4873-875E-C153405FF7EE}" type="slidenum">
              <a:rPr lang="zh-CN" altLang="en-US" smtClean="0"/>
              <a:t>1</a:t>
            </a:fld>
            <a:endParaRPr lang="zh-CN" altLang="en-US"/>
          </a:p>
        </p:txBody>
      </p:sp>
    </p:spTree>
    <p:extLst>
      <p:ext uri="{BB962C8B-B14F-4D97-AF65-F5344CB8AC3E}">
        <p14:creationId xmlns:p14="http://schemas.microsoft.com/office/powerpoint/2010/main" val="3718752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656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标题 3"/>
          <p:cNvSpPr>
            <a:spLocks noGrp="1"/>
          </p:cNvSpPr>
          <p:nvPr>
            <p:ph type="title" hasCustomPrompt="1"/>
          </p:nvPr>
        </p:nvSpPr>
        <p:spPr>
          <a:xfrm>
            <a:off x="297955" y="1769894"/>
            <a:ext cx="4870038" cy="646629"/>
          </a:xfrm>
          <a:prstGeom prst="rect">
            <a:avLst/>
          </a:prstGeom>
        </p:spPr>
        <p:txBody>
          <a:bodyPr>
            <a:normAutofit/>
          </a:bodyPr>
          <a:lstStyle>
            <a:lvl1pPr>
              <a:defRPr sz="36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t>单击此处编辑标题样式</a:t>
            </a:r>
          </a:p>
        </p:txBody>
      </p:sp>
      <p:sp>
        <p:nvSpPr>
          <p:cNvPr id="9" name="文本占位符 2"/>
          <p:cNvSpPr>
            <a:spLocks noGrp="1"/>
          </p:cNvSpPr>
          <p:nvPr>
            <p:ph type="body" sz="quarter" idx="16" hasCustomPrompt="1"/>
          </p:nvPr>
        </p:nvSpPr>
        <p:spPr>
          <a:xfrm>
            <a:off x="298678" y="2539668"/>
            <a:ext cx="3775301" cy="44029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80604020202020204" pitchFamily="34" charset="0"/>
              <a:buNone/>
              <a:defRPr sz="20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90000"/>
              </a:lnSpc>
              <a:spcBef>
                <a:spcPts val="1000"/>
              </a:spcBef>
              <a:spcAft>
                <a:spcPts val="0"/>
              </a:spcAft>
              <a:buClrTx/>
              <a:buSzTx/>
              <a:buFont typeface="Arial" panose="02080604020202020204" pitchFamily="34" charset="0"/>
              <a:buNone/>
              <a:defRPr/>
            </a:pPr>
            <a:r>
              <a:rPr lang="zh-CN" altLang="en-US" dirty="0"/>
              <a:t>副标题</a:t>
            </a:r>
          </a:p>
        </p:txBody>
      </p:sp>
      <p:sp>
        <p:nvSpPr>
          <p:cNvPr id="10" name="文本占位符 10"/>
          <p:cNvSpPr>
            <a:spLocks noGrp="1"/>
          </p:cNvSpPr>
          <p:nvPr>
            <p:ph type="body" sz="quarter" idx="17" hasCustomPrompt="1"/>
          </p:nvPr>
        </p:nvSpPr>
        <p:spPr>
          <a:xfrm>
            <a:off x="298678" y="3338180"/>
            <a:ext cx="1465262" cy="262270"/>
          </a:xfrm>
          <a:prstGeom prst="rect">
            <a:avLst/>
          </a:prstGeom>
        </p:spPr>
        <p:txBody>
          <a:bodyPr/>
          <a:lstStyle>
            <a:lvl1pPr marL="0" indent="0">
              <a:buNone/>
              <a:defRPr sz="14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lvl="0"/>
            <a:r>
              <a:rPr lang="zh-CN" altLang="en-US" dirty="0"/>
              <a:t>汇报人：张三</a:t>
            </a:r>
          </a:p>
        </p:txBody>
      </p:sp>
      <p:sp>
        <p:nvSpPr>
          <p:cNvPr id="11" name="文本占位符 10"/>
          <p:cNvSpPr>
            <a:spLocks noGrp="1"/>
          </p:cNvSpPr>
          <p:nvPr>
            <p:ph type="body" sz="quarter" idx="18" hasCustomPrompt="1"/>
          </p:nvPr>
        </p:nvSpPr>
        <p:spPr>
          <a:xfrm>
            <a:off x="297955" y="3611999"/>
            <a:ext cx="2706502" cy="273190"/>
          </a:xfrm>
          <a:prstGeom prst="rect">
            <a:avLst/>
          </a:prstGeom>
        </p:spPr>
        <p:txBody>
          <a:bodyPr/>
          <a:lstStyle>
            <a:lvl1pPr marL="0" indent="0">
              <a:buNone/>
              <a:defRPr sz="14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lvl="0"/>
            <a:r>
              <a:rPr lang="zh-CN" altLang="en-US" dirty="0"/>
              <a:t>日   期：</a:t>
            </a:r>
            <a:r>
              <a:rPr lang="en-US" altLang="zh-CN" dirty="0"/>
              <a:t>2019</a:t>
            </a:r>
            <a:r>
              <a:rPr lang="zh-CN" altLang="en-US" dirty="0"/>
              <a:t>年</a:t>
            </a:r>
            <a:r>
              <a:rPr lang="en-US" altLang="zh-CN" dirty="0"/>
              <a:t>6</a:t>
            </a:r>
            <a:r>
              <a:rPr lang="zh-CN" altLang="en-US" dirty="0"/>
              <a:t>月</a:t>
            </a:r>
            <a:r>
              <a:rPr lang="en-US" altLang="zh-CN" dirty="0"/>
              <a:t>10</a:t>
            </a:r>
            <a:r>
              <a:rPr lang="zh-CN" altLang="en-US" dirty="0"/>
              <a:t>日</a:t>
            </a:r>
          </a:p>
        </p:txBody>
      </p:sp>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0228" y="5986854"/>
            <a:ext cx="2126838" cy="29902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dirty="0"/>
              <a:t>章节标题</a:t>
            </a:r>
          </a:p>
        </p:txBody>
      </p:sp>
      <p:sp>
        <p:nvSpPr>
          <p:cNvPr id="3" name="灯片编号占位符 2"/>
          <p:cNvSpPr>
            <a:spLocks noGrp="1"/>
          </p:cNvSpPr>
          <p:nvPr>
            <p:ph type="sldNum" sz="quarter" idx="10"/>
          </p:nvPr>
        </p:nvSpPr>
        <p:spPr/>
        <p:txBody>
          <a:bodyPr/>
          <a:lstStyle/>
          <a:p>
            <a:fld id="{00734BB5-EFF9-4C89-A16E-C563A5C38890}" type="slidenum">
              <a:rPr lang="zh-CN" altLang="en-US" smtClean="0"/>
              <a:t>‹#›</a:t>
            </a:fld>
            <a:endParaRPr lang="zh-CN" altLang="en-US"/>
          </a:p>
        </p:txBody>
      </p:sp>
      <p:sp>
        <p:nvSpPr>
          <p:cNvPr id="4" name="文本占位符 8"/>
          <p:cNvSpPr>
            <a:spLocks noGrp="1"/>
          </p:cNvSpPr>
          <p:nvPr>
            <p:ph type="body" sz="quarter" idx="11"/>
          </p:nvPr>
        </p:nvSpPr>
        <p:spPr>
          <a:xfrm>
            <a:off x="506413" y="865188"/>
            <a:ext cx="8106908" cy="5168219"/>
          </a:xfrm>
          <a:prstGeom prst="rect">
            <a:avLst/>
          </a:prstGeom>
        </p:spPr>
        <p:txBody>
          <a:bodyPr/>
          <a:lstStyle>
            <a:lvl1pPr marL="342900" indent="-342900">
              <a:buFont typeface="Arial" panose="02080604020202020204" pitchFamily="34" charset="0"/>
              <a:buChar char="•"/>
              <a:defRPr sz="2400" b="0" i="0">
                <a:solidFill>
                  <a:schemeClr val="tx1"/>
                </a:solidFill>
                <a:latin typeface="微软雅黑" panose="020B0503020204020204" pitchFamily="34" charset="-122"/>
                <a:ea typeface="微软雅黑" panose="020B0503020204020204" pitchFamily="34" charset="-122"/>
              </a:defRPr>
            </a:lvl1pPr>
            <a:lvl2pPr marL="685800" indent="-228600">
              <a:buClr>
                <a:schemeClr val="tx1">
                  <a:lumMod val="65000"/>
                  <a:lumOff val="35000"/>
                </a:schemeClr>
              </a:buClr>
              <a:buFont typeface="Arial" panose="02080604020202020204" pitchFamily="34" charset="0"/>
              <a:buChar char="•"/>
              <a:defRPr sz="2000" b="0">
                <a:solidFill>
                  <a:schemeClr val="tx1"/>
                </a:solidFill>
                <a:latin typeface="微软雅黑" panose="020B0503020204020204" pitchFamily="34" charset="-122"/>
                <a:ea typeface="微软雅黑" panose="020B0503020204020204" pitchFamily="34" charset="-122"/>
              </a:defRPr>
            </a:lvl2pPr>
            <a:lvl3pPr>
              <a:defRPr sz="1600">
                <a:solidFill>
                  <a:schemeClr val="tx1"/>
                </a:solidFill>
                <a:latin typeface="微软雅黑" panose="020B0503020204020204" pitchFamily="34" charset="-122"/>
                <a:ea typeface="微软雅黑" panose="020B0503020204020204" pitchFamily="34" charset="-122"/>
              </a:defRPr>
            </a:lvl3pPr>
            <a:lvl4pPr>
              <a:defRPr sz="1200">
                <a:solidFill>
                  <a:schemeClr val="tx1"/>
                </a:solidFill>
                <a:latin typeface="微软雅黑" panose="020B0503020204020204" pitchFamily="34" charset="-122"/>
                <a:ea typeface="微软雅黑" panose="020B0503020204020204" pitchFamily="34" charset="-122"/>
              </a:defRPr>
            </a:lvl4pPr>
            <a:lvl5pPr>
              <a:defRPr sz="1050">
                <a:solidFill>
                  <a:schemeClr val="tx1"/>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 </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p>
            <a:fld id="{00734BB5-EFF9-4C89-A16E-C563A5C38890}" type="slidenum">
              <a:rPr lang="zh-CN" altLang="en-US" smtClean="0"/>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00734BB5-EFF9-4C89-A16E-C563A5C38890}" type="slidenum">
              <a:rPr lang="zh-CN" altLang="en-US" smtClean="0"/>
              <a:t>‹#›</a:t>
            </a:fld>
            <a:endParaRPr lang="zh-CN" altLang="en-US"/>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000750"/>
          </a:xfrm>
          <a:prstGeom prst="rect">
            <a:avLst/>
          </a:prstGeom>
        </p:spPr>
      </p:pic>
      <p:grpSp>
        <p:nvGrpSpPr>
          <p:cNvPr id="5" name="组合 4"/>
          <p:cNvGrpSpPr/>
          <p:nvPr userDrawn="1"/>
        </p:nvGrpSpPr>
        <p:grpSpPr>
          <a:xfrm>
            <a:off x="327991" y="1042542"/>
            <a:ext cx="8391466" cy="4959626"/>
            <a:chOff x="327991" y="1083365"/>
            <a:chExt cx="11529392" cy="4959626"/>
          </a:xfrm>
        </p:grpSpPr>
        <p:cxnSp>
          <p:nvCxnSpPr>
            <p:cNvPr id="6" name="直接连接符 5"/>
            <p:cNvCxnSpPr/>
            <p:nvPr/>
          </p:nvCxnSpPr>
          <p:spPr>
            <a:xfrm>
              <a:off x="327991" y="1083365"/>
              <a:ext cx="0" cy="4959626"/>
            </a:xfrm>
            <a:prstGeom prst="line">
              <a:avLst/>
            </a:prstGeom>
            <a:ln>
              <a:solidFill>
                <a:srgbClr val="CD4237"/>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7991" y="6042991"/>
              <a:ext cx="11529392" cy="0"/>
            </a:xfrm>
            <a:prstGeom prst="line">
              <a:avLst/>
            </a:prstGeom>
            <a:ln>
              <a:solidFill>
                <a:srgbClr val="CD4237"/>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11857383" y="1083365"/>
              <a:ext cx="0" cy="4959626"/>
            </a:xfrm>
            <a:prstGeom prst="line">
              <a:avLst/>
            </a:prstGeom>
            <a:ln>
              <a:solidFill>
                <a:srgbClr val="CD4237"/>
              </a:solidFill>
            </a:ln>
          </p:spPr>
          <p:style>
            <a:lnRef idx="1">
              <a:schemeClr val="accent1"/>
            </a:lnRef>
            <a:fillRef idx="0">
              <a:schemeClr val="accent1"/>
            </a:fillRef>
            <a:effectRef idx="0">
              <a:schemeClr val="accent1"/>
            </a:effectRef>
            <a:fontRef idx="minor">
              <a:schemeClr val="tx1"/>
            </a:fontRef>
          </p:style>
        </p:cxnSp>
      </p:grpSp>
      <p:cxnSp>
        <p:nvCxnSpPr>
          <p:cNvPr id="9" name="直接连接符 8"/>
          <p:cNvCxnSpPr/>
          <p:nvPr userDrawn="1"/>
        </p:nvCxnSpPr>
        <p:spPr>
          <a:xfrm flipH="1">
            <a:off x="4906737" y="1042542"/>
            <a:ext cx="3812720" cy="0"/>
          </a:xfrm>
          <a:prstGeom prst="line">
            <a:avLst/>
          </a:prstGeom>
          <a:ln>
            <a:solidFill>
              <a:srgbClr val="CD4237"/>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327991" y="1042542"/>
            <a:ext cx="599661" cy="0"/>
          </a:xfrm>
          <a:prstGeom prst="line">
            <a:avLst/>
          </a:prstGeom>
          <a:ln>
            <a:solidFill>
              <a:srgbClr val="CD4237"/>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userDrawn="1"/>
        </p:nvSpPr>
        <p:spPr>
          <a:xfrm>
            <a:off x="1101950" y="409571"/>
            <a:ext cx="1569660" cy="923330"/>
          </a:xfrm>
          <a:prstGeom prst="rect">
            <a:avLst/>
          </a:prstGeom>
          <a:noFill/>
        </p:spPr>
        <p:txBody>
          <a:bodyPr wrap="none" rtlCol="0">
            <a:spAutoFit/>
          </a:bodyPr>
          <a:lstStyle/>
          <a:p>
            <a:r>
              <a:rPr lang="zh-CN" altLang="en-US" sz="5400" dirty="0">
                <a:solidFill>
                  <a:srgbClr val="C00000"/>
                </a:solidFill>
                <a:latin typeface="微软雅黑" panose="020B0503020204020204" pitchFamily="34" charset="-122"/>
                <a:ea typeface="微软雅黑" panose="020B0503020204020204" pitchFamily="34" charset="-122"/>
              </a:rPr>
              <a:t>目录</a:t>
            </a:r>
            <a:endParaRPr lang="zh-CN" altLang="en-US" sz="2800" b="1" dirty="0">
              <a:latin typeface="微软雅黑" panose="020B0503020204020204" pitchFamily="34" charset="-122"/>
              <a:ea typeface="微软雅黑" panose="020B0503020204020204" pitchFamily="34" charset="-122"/>
            </a:endParaRPr>
          </a:p>
        </p:txBody>
      </p:sp>
      <p:sp>
        <p:nvSpPr>
          <p:cNvPr id="12" name="文本框 11"/>
          <p:cNvSpPr txBox="1"/>
          <p:nvPr userDrawn="1"/>
        </p:nvSpPr>
        <p:spPr>
          <a:xfrm>
            <a:off x="2904107" y="793353"/>
            <a:ext cx="1761957" cy="523220"/>
          </a:xfrm>
          <a:prstGeom prst="rect">
            <a:avLst/>
          </a:prstGeom>
          <a:noFill/>
        </p:spPr>
        <p:txBody>
          <a:bodyPr wrap="none" rtlCol="0">
            <a:spAutoFit/>
          </a:bodyPr>
          <a:lstStyle/>
          <a:p>
            <a:r>
              <a:rPr lang="en-US" altLang="zh-CN" sz="2800" dirty="0">
                <a:solidFill>
                  <a:schemeClr val="tx1">
                    <a:lumMod val="75000"/>
                    <a:lumOff val="25000"/>
                  </a:schemeClr>
                </a:solidFill>
                <a:ea typeface="黑体" panose="02010609060101010101" pitchFamily="49" charset="-122"/>
              </a:rPr>
              <a:t>CONTENTS</a:t>
            </a:r>
            <a:endParaRPr lang="zh-CN" altLang="en-US" sz="2800" dirty="0">
              <a:solidFill>
                <a:schemeClr val="tx1">
                  <a:lumMod val="75000"/>
                  <a:lumOff val="25000"/>
                </a:schemeClr>
              </a:solidFill>
              <a:ea typeface="黑体" panose="02010609060101010101" pitchFamily="49" charset="-122"/>
            </a:endParaRPr>
          </a:p>
        </p:txBody>
      </p:sp>
      <p:sp>
        <p:nvSpPr>
          <p:cNvPr id="14" name="文本占位符 33"/>
          <p:cNvSpPr>
            <a:spLocks noGrp="1"/>
          </p:cNvSpPr>
          <p:nvPr>
            <p:ph type="body" sz="quarter" idx="12" hasCustomPrompt="1"/>
          </p:nvPr>
        </p:nvSpPr>
        <p:spPr>
          <a:xfrm>
            <a:off x="1041560" y="2003900"/>
            <a:ext cx="3440395" cy="514804"/>
          </a:xfrm>
          <a:prstGeom prst="rect">
            <a:avLst/>
          </a:prstGeom>
        </p:spPr>
        <p:txBody>
          <a:bodyPr/>
          <a:lstStyle>
            <a:lvl1pPr marL="0" indent="0">
              <a:buNone/>
              <a:defRPr>
                <a:solidFill>
                  <a:srgbClr val="C00000"/>
                </a:solidFill>
                <a:latin typeface="微软雅黑" panose="020B0503020204020204" pitchFamily="34" charset="-122"/>
                <a:ea typeface="微软雅黑" panose="020B0503020204020204" pitchFamily="34" charset="-122"/>
              </a:defRPr>
            </a:lvl1pPr>
          </a:lstStyle>
          <a:p>
            <a:pPr lvl="0"/>
            <a:r>
              <a:rPr lang="en-US" altLang="zh-CN" dirty="0"/>
              <a:t>01   </a:t>
            </a:r>
            <a:r>
              <a:rPr lang="zh-CN" altLang="en-US" dirty="0"/>
              <a:t>标题一标题一</a:t>
            </a:r>
          </a:p>
        </p:txBody>
      </p:sp>
      <p:sp>
        <p:nvSpPr>
          <p:cNvPr id="15" name="文本占位符 36"/>
          <p:cNvSpPr>
            <a:spLocks noGrp="1"/>
          </p:cNvSpPr>
          <p:nvPr>
            <p:ph type="body" sz="quarter" idx="13" hasCustomPrompt="1"/>
          </p:nvPr>
        </p:nvSpPr>
        <p:spPr>
          <a:xfrm>
            <a:off x="4610503" y="2003900"/>
            <a:ext cx="3779837" cy="514804"/>
          </a:xfrm>
          <a:prstGeom prst="rect">
            <a:avLst/>
          </a:prstGeom>
        </p:spPr>
        <p:txBody>
          <a:bodyPr/>
          <a:lstStyle>
            <a:lvl1pPr marL="228600" marR="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Ø"/>
              <a:defRPr sz="1200">
                <a:solidFill>
                  <a:srgbClr val="C00000"/>
                </a:solidFill>
                <a:latin typeface="微软雅黑" panose="020B0503020204020204" pitchFamily="34" charset="-122"/>
                <a:ea typeface="微软雅黑" panose="020B0503020204020204" pitchFamily="34" charset="-122"/>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r>
              <a:rPr lang="zh-CN" altLang="en-US" dirty="0"/>
              <a:t>文本介绍文本介绍文本介绍</a:t>
            </a:r>
            <a:endParaRPr lang="en-US" altLang="zh-CN" dirty="0"/>
          </a:p>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r>
              <a:rPr lang="zh-CN" altLang="en-US" dirty="0"/>
              <a:t>文本介绍文本介绍文本介绍</a:t>
            </a:r>
          </a:p>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endParaRPr lang="zh-CN" altLang="en-US" dirty="0"/>
          </a:p>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endParaRPr lang="zh-CN" altLang="en-US" dirty="0"/>
          </a:p>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endParaRPr lang="zh-CN" altLang="en-US" dirty="0"/>
          </a:p>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endParaRPr lang="zh-CN" altLang="en-US" dirty="0"/>
          </a:p>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endParaRPr lang="zh-CN" altLang="en-US" dirty="0"/>
          </a:p>
        </p:txBody>
      </p:sp>
      <p:sp>
        <p:nvSpPr>
          <p:cNvPr id="17" name="文本占位符 33"/>
          <p:cNvSpPr>
            <a:spLocks noGrp="1"/>
          </p:cNvSpPr>
          <p:nvPr>
            <p:ph type="body" sz="quarter" idx="15" hasCustomPrompt="1"/>
          </p:nvPr>
        </p:nvSpPr>
        <p:spPr>
          <a:xfrm>
            <a:off x="1041560" y="2808298"/>
            <a:ext cx="3440395" cy="514804"/>
          </a:xfrm>
          <a:prstGeom prst="rect">
            <a:avLst/>
          </a:prstGeom>
        </p:spPr>
        <p:txBody>
          <a:bodyPr/>
          <a:lstStyle>
            <a:lvl1pPr marL="0" indent="0">
              <a:buNone/>
              <a:defRPr>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ltLang="zh-CN" dirty="0"/>
              <a:t>02   </a:t>
            </a:r>
            <a:r>
              <a:rPr lang="zh-CN" altLang="en-US" dirty="0"/>
              <a:t>标题二标题二</a:t>
            </a:r>
          </a:p>
        </p:txBody>
      </p:sp>
      <p:sp>
        <p:nvSpPr>
          <p:cNvPr id="18" name="文本占位符 36"/>
          <p:cNvSpPr>
            <a:spLocks noGrp="1"/>
          </p:cNvSpPr>
          <p:nvPr>
            <p:ph type="body" sz="quarter" idx="16" hasCustomPrompt="1"/>
          </p:nvPr>
        </p:nvSpPr>
        <p:spPr>
          <a:xfrm>
            <a:off x="4610503" y="2808298"/>
            <a:ext cx="3779837" cy="514804"/>
          </a:xfrm>
          <a:prstGeom prst="rect">
            <a:avLst/>
          </a:prstGeom>
        </p:spPr>
        <p:txBody>
          <a:bodyPr/>
          <a:lstStyle>
            <a:lvl1pPr marL="228600" marR="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Ø"/>
              <a:defRPr sz="1200">
                <a:solidFill>
                  <a:schemeClr val="tx1">
                    <a:lumMod val="75000"/>
                    <a:lumOff val="25000"/>
                  </a:schemeClr>
                </a:solidFill>
                <a:latin typeface="微软雅黑" panose="020B0503020204020204" pitchFamily="34" charset="-122"/>
                <a:ea typeface="微软雅黑" panose="020B0503020204020204" pitchFamily="34" charset="-122"/>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r>
              <a:rPr lang="zh-CN" altLang="en-US" dirty="0"/>
              <a:t>文本介绍文本介绍文本介绍</a:t>
            </a:r>
            <a:endParaRPr lang="en-US" altLang="zh-CN" dirty="0"/>
          </a:p>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r>
              <a:rPr lang="zh-CN" altLang="en-US" dirty="0"/>
              <a:t>文本介绍文本介绍文本介绍</a:t>
            </a:r>
          </a:p>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endParaRPr lang="zh-CN" altLang="en-US" dirty="0"/>
          </a:p>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endParaRPr lang="zh-CN" altLang="en-US" dirty="0"/>
          </a:p>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endParaRPr lang="zh-CN" altLang="en-US" dirty="0"/>
          </a:p>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endParaRPr lang="zh-CN" altLang="en-US" dirty="0"/>
          </a:p>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endParaRPr lang="zh-CN" altLang="en-US" dirty="0"/>
          </a:p>
        </p:txBody>
      </p:sp>
      <p:sp>
        <p:nvSpPr>
          <p:cNvPr id="20" name="文本占位符 33"/>
          <p:cNvSpPr>
            <a:spLocks noGrp="1"/>
          </p:cNvSpPr>
          <p:nvPr>
            <p:ph type="body" sz="quarter" idx="18" hasCustomPrompt="1"/>
          </p:nvPr>
        </p:nvSpPr>
        <p:spPr>
          <a:xfrm>
            <a:off x="1041560" y="3660218"/>
            <a:ext cx="3440395" cy="514804"/>
          </a:xfrm>
          <a:prstGeom prst="rect">
            <a:avLst/>
          </a:prstGeom>
        </p:spPr>
        <p:txBody>
          <a:bodyPr/>
          <a:lstStyle>
            <a:lvl1pPr marL="0" indent="0">
              <a:buNone/>
              <a:defRPr>
                <a:solidFill>
                  <a:srgbClr val="C00000"/>
                </a:solidFill>
                <a:latin typeface="微软雅黑" panose="020B0503020204020204" pitchFamily="34" charset="-122"/>
                <a:ea typeface="微软雅黑" panose="020B0503020204020204" pitchFamily="34" charset="-122"/>
              </a:defRPr>
            </a:lvl1pPr>
          </a:lstStyle>
          <a:p>
            <a:pPr lvl="0"/>
            <a:r>
              <a:rPr lang="en-US" altLang="zh-CN" dirty="0"/>
              <a:t>03   </a:t>
            </a:r>
            <a:r>
              <a:rPr lang="zh-CN" altLang="en-US" dirty="0"/>
              <a:t>标题三标题三</a:t>
            </a:r>
          </a:p>
        </p:txBody>
      </p:sp>
      <p:sp>
        <p:nvSpPr>
          <p:cNvPr id="21" name="文本占位符 36"/>
          <p:cNvSpPr>
            <a:spLocks noGrp="1"/>
          </p:cNvSpPr>
          <p:nvPr>
            <p:ph type="body" sz="quarter" idx="19" hasCustomPrompt="1"/>
          </p:nvPr>
        </p:nvSpPr>
        <p:spPr>
          <a:xfrm>
            <a:off x="4610503" y="3660218"/>
            <a:ext cx="3779837" cy="514804"/>
          </a:xfrm>
          <a:prstGeom prst="rect">
            <a:avLst/>
          </a:prstGeom>
        </p:spPr>
        <p:txBody>
          <a:bodyPr/>
          <a:lstStyle>
            <a:lvl1pPr marL="228600" marR="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Ø"/>
              <a:defRPr sz="1200">
                <a:solidFill>
                  <a:srgbClr val="C00000"/>
                </a:solidFill>
                <a:latin typeface="微软雅黑" panose="020B0503020204020204" pitchFamily="34" charset="-122"/>
                <a:ea typeface="微软雅黑" panose="020B0503020204020204" pitchFamily="34" charset="-122"/>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r>
              <a:rPr lang="zh-CN" altLang="en-US" dirty="0"/>
              <a:t>文本介绍文本介绍文本介绍</a:t>
            </a:r>
            <a:endParaRPr lang="en-US" altLang="zh-CN" dirty="0"/>
          </a:p>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r>
              <a:rPr lang="zh-CN" altLang="en-US" dirty="0"/>
              <a:t>文本介绍文本介绍文本介绍</a:t>
            </a:r>
          </a:p>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endParaRPr lang="zh-CN" altLang="en-US" dirty="0"/>
          </a:p>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endParaRPr lang="zh-CN" altLang="en-US" dirty="0"/>
          </a:p>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endParaRPr lang="zh-CN" altLang="en-US" dirty="0"/>
          </a:p>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endParaRPr lang="zh-CN" altLang="en-US" dirty="0"/>
          </a:p>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endParaRPr lang="zh-CN" altLang="en-US" dirty="0"/>
          </a:p>
        </p:txBody>
      </p:sp>
      <p:sp>
        <p:nvSpPr>
          <p:cNvPr id="23" name="文本占位符 33"/>
          <p:cNvSpPr>
            <a:spLocks noGrp="1"/>
          </p:cNvSpPr>
          <p:nvPr>
            <p:ph type="body" sz="quarter" idx="21" hasCustomPrompt="1"/>
          </p:nvPr>
        </p:nvSpPr>
        <p:spPr>
          <a:xfrm>
            <a:off x="1041560" y="4512138"/>
            <a:ext cx="3440395" cy="514804"/>
          </a:xfrm>
          <a:prstGeom prst="rect">
            <a:avLst/>
          </a:prstGeom>
        </p:spPr>
        <p:txBody>
          <a:bodyPr/>
          <a:lstStyle>
            <a:lvl1pPr marL="0" indent="0">
              <a:buNone/>
              <a:defRPr>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ltLang="zh-CN" dirty="0"/>
              <a:t>04   </a:t>
            </a:r>
            <a:r>
              <a:rPr lang="zh-CN" altLang="en-US" dirty="0"/>
              <a:t>标题三标题三</a:t>
            </a:r>
          </a:p>
        </p:txBody>
      </p:sp>
      <p:sp>
        <p:nvSpPr>
          <p:cNvPr id="24" name="文本占位符 36"/>
          <p:cNvSpPr>
            <a:spLocks noGrp="1"/>
          </p:cNvSpPr>
          <p:nvPr>
            <p:ph type="body" sz="quarter" idx="22" hasCustomPrompt="1"/>
          </p:nvPr>
        </p:nvSpPr>
        <p:spPr>
          <a:xfrm>
            <a:off x="4610503" y="4512138"/>
            <a:ext cx="3779837" cy="514804"/>
          </a:xfrm>
          <a:prstGeom prst="rect">
            <a:avLst/>
          </a:prstGeom>
        </p:spPr>
        <p:txBody>
          <a:bodyPr/>
          <a:lstStyle>
            <a:lvl1pPr marL="228600" marR="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Ø"/>
              <a:defRPr sz="1200">
                <a:solidFill>
                  <a:schemeClr val="tx1">
                    <a:lumMod val="75000"/>
                    <a:lumOff val="25000"/>
                  </a:schemeClr>
                </a:solidFill>
                <a:latin typeface="微软雅黑" panose="020B0503020204020204" pitchFamily="34" charset="-122"/>
                <a:ea typeface="微软雅黑" panose="020B0503020204020204" pitchFamily="34" charset="-122"/>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r>
              <a:rPr lang="zh-CN" altLang="en-US" dirty="0"/>
              <a:t>文本介绍文本介绍文本介绍</a:t>
            </a:r>
            <a:endParaRPr lang="en-US" altLang="zh-CN" dirty="0"/>
          </a:p>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r>
              <a:rPr lang="zh-CN" altLang="en-US" dirty="0"/>
              <a:t>文本介绍文本介绍文本介绍</a:t>
            </a:r>
          </a:p>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endParaRPr lang="zh-CN" altLang="en-US" dirty="0"/>
          </a:p>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endParaRPr lang="zh-CN" altLang="en-US" dirty="0"/>
          </a:p>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endParaRPr lang="zh-CN" altLang="en-US" dirty="0"/>
          </a:p>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endParaRPr lang="zh-CN" altLang="en-US" dirty="0"/>
          </a:p>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endParaRPr lang="zh-CN" altLang="en-US" dirty="0"/>
          </a:p>
        </p:txBody>
      </p:sp>
      <p:sp>
        <p:nvSpPr>
          <p:cNvPr id="25" name="矩形 24"/>
          <p:cNvSpPr/>
          <p:nvPr userDrawn="1"/>
        </p:nvSpPr>
        <p:spPr>
          <a:xfrm>
            <a:off x="2569491" y="686570"/>
            <a:ext cx="417102" cy="646331"/>
          </a:xfrm>
          <a:prstGeom prst="rect">
            <a:avLst/>
          </a:prstGeom>
        </p:spPr>
        <p:txBody>
          <a:bodyPr wrap="none">
            <a:spAutoFit/>
          </a:bodyPr>
          <a:lstStyle/>
          <a:p>
            <a:r>
              <a:rPr lang="en-US" altLang="zh-CN" sz="3600" b="1" dirty="0">
                <a:solidFill>
                  <a:schemeClr val="tx1">
                    <a:lumMod val="75000"/>
                    <a:lumOff val="25000"/>
                  </a:schemeClr>
                </a:solidFill>
                <a:latin typeface="黑体" panose="02010609060101010101" pitchFamily="49" charset="-122"/>
                <a:ea typeface="黑体" panose="02010609060101010101" pitchFamily="49" charset="-122"/>
              </a:rPr>
              <a:t>/</a:t>
            </a:r>
            <a:endParaRPr lang="zh-CN" altLang="en-US" sz="1600" b="1" dirty="0">
              <a:solidFill>
                <a:schemeClr val="tx1">
                  <a:lumMod val="75000"/>
                  <a:lumOff val="25000"/>
                </a:schemeClr>
              </a:solidFill>
              <a:ea typeface="黑体" panose="02010609060101010101" pitchFamily="49"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00734BB5-EFF9-4C89-A16E-C563A5C38890}" type="slidenum">
              <a:rPr lang="zh-CN" altLang="en-US" smtClean="0"/>
              <a:t>‹#›</a:t>
            </a:fld>
            <a:endParaRPr lang="zh-CN" altLang="en-US" dirty="0"/>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000750"/>
          </a:xfrm>
          <a:prstGeom prst="rect">
            <a:avLst/>
          </a:prstGeom>
        </p:spPr>
      </p:pic>
      <p:grpSp>
        <p:nvGrpSpPr>
          <p:cNvPr id="5" name="组合 4"/>
          <p:cNvGrpSpPr/>
          <p:nvPr userDrawn="1"/>
        </p:nvGrpSpPr>
        <p:grpSpPr>
          <a:xfrm>
            <a:off x="1614666" y="1406817"/>
            <a:ext cx="6191777" cy="3728524"/>
            <a:chOff x="3747104" y="1377518"/>
            <a:chExt cx="5983047" cy="4124739"/>
          </a:xfrm>
        </p:grpSpPr>
        <p:cxnSp>
          <p:nvCxnSpPr>
            <p:cNvPr id="6" name="直接连接符 5"/>
            <p:cNvCxnSpPr/>
            <p:nvPr/>
          </p:nvCxnSpPr>
          <p:spPr>
            <a:xfrm>
              <a:off x="3747104" y="1377518"/>
              <a:ext cx="5983047" cy="0"/>
            </a:xfrm>
            <a:prstGeom prst="line">
              <a:avLst/>
            </a:prstGeom>
            <a:ln>
              <a:solidFill>
                <a:srgbClr val="CD4237"/>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9730151" y="1377518"/>
              <a:ext cx="0" cy="4124739"/>
            </a:xfrm>
            <a:prstGeom prst="line">
              <a:avLst/>
            </a:prstGeom>
            <a:ln>
              <a:solidFill>
                <a:srgbClr val="CD4237"/>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3747104" y="5502257"/>
              <a:ext cx="5983047" cy="0"/>
            </a:xfrm>
            <a:prstGeom prst="line">
              <a:avLst/>
            </a:prstGeom>
            <a:ln>
              <a:solidFill>
                <a:srgbClr val="CD4237"/>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747104" y="1377518"/>
              <a:ext cx="0" cy="1232746"/>
            </a:xfrm>
            <a:prstGeom prst="line">
              <a:avLst/>
            </a:prstGeom>
            <a:ln>
              <a:solidFill>
                <a:srgbClr val="CD4237"/>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3747104" y="4335529"/>
              <a:ext cx="0" cy="1166728"/>
            </a:xfrm>
            <a:prstGeom prst="line">
              <a:avLst/>
            </a:prstGeom>
            <a:ln>
              <a:solidFill>
                <a:srgbClr val="CD4237"/>
              </a:solidFill>
            </a:ln>
          </p:spPr>
          <p:style>
            <a:lnRef idx="1">
              <a:schemeClr val="accent1"/>
            </a:lnRef>
            <a:fillRef idx="0">
              <a:schemeClr val="accent1"/>
            </a:fillRef>
            <a:effectRef idx="0">
              <a:schemeClr val="accent1"/>
            </a:effectRef>
            <a:fontRef idx="minor">
              <a:schemeClr val="tx1"/>
            </a:fontRef>
          </p:style>
        </p:cxnSp>
      </p:grpSp>
      <p:sp>
        <p:nvSpPr>
          <p:cNvPr id="11" name="文本占位符 12"/>
          <p:cNvSpPr>
            <a:spLocks noGrp="1"/>
          </p:cNvSpPr>
          <p:nvPr>
            <p:ph type="body" sz="quarter" idx="11" hasCustomPrompt="1"/>
          </p:nvPr>
        </p:nvSpPr>
        <p:spPr>
          <a:xfrm>
            <a:off x="922272" y="2642087"/>
            <a:ext cx="1703640" cy="1211694"/>
          </a:xfrm>
          <a:prstGeom prst="rect">
            <a:avLst/>
          </a:prstGeom>
        </p:spPr>
        <p:txBody>
          <a:bodyPr/>
          <a:lstStyle>
            <a:lvl1pPr marL="0" indent="0">
              <a:buNone/>
              <a:defRPr sz="9600">
                <a:solidFill>
                  <a:srgbClr val="C00000"/>
                </a:solidFill>
              </a:defRPr>
            </a:lvl1pPr>
            <a:lvl2pPr marL="457200" indent="0">
              <a:buNone/>
              <a:defRPr/>
            </a:lvl2pPr>
          </a:lstStyle>
          <a:p>
            <a:pPr lvl="0"/>
            <a:r>
              <a:rPr lang="en-US" altLang="zh-CN" dirty="0"/>
              <a:t>01</a:t>
            </a:r>
            <a:endParaRPr lang="zh-CN" altLang="en-US" dirty="0"/>
          </a:p>
        </p:txBody>
      </p:sp>
      <p:sp>
        <p:nvSpPr>
          <p:cNvPr id="12" name="标题 13"/>
          <p:cNvSpPr>
            <a:spLocks noGrp="1"/>
          </p:cNvSpPr>
          <p:nvPr>
            <p:ph type="title"/>
          </p:nvPr>
        </p:nvSpPr>
        <p:spPr>
          <a:xfrm>
            <a:off x="2797145" y="2683088"/>
            <a:ext cx="4741735" cy="494049"/>
          </a:xfrm>
        </p:spPr>
        <p:txBody>
          <a:bodyPr>
            <a:noAutofit/>
          </a:bodyPr>
          <a:lstStyle>
            <a:lvl1pPr algn="r">
              <a:defRPr sz="2800">
                <a:solidFill>
                  <a:srgbClr val="C00000"/>
                </a:solidFill>
              </a:defRPr>
            </a:lvl1pPr>
          </a:lstStyle>
          <a:p>
            <a:r>
              <a:rPr lang="zh-CN" altLang="en-US" dirty="0"/>
              <a:t>单击此处编辑母版标题样式</a:t>
            </a:r>
          </a:p>
        </p:txBody>
      </p:sp>
      <p:sp>
        <p:nvSpPr>
          <p:cNvPr id="13" name="文本占位符 15"/>
          <p:cNvSpPr>
            <a:spLocks noGrp="1"/>
          </p:cNvSpPr>
          <p:nvPr>
            <p:ph type="body" sz="quarter" idx="12"/>
          </p:nvPr>
        </p:nvSpPr>
        <p:spPr>
          <a:xfrm>
            <a:off x="3611513" y="3293914"/>
            <a:ext cx="3927367" cy="51088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80604020202020204" pitchFamily="34" charset="0"/>
              <a:buNone/>
              <a:defRPr sz="1200">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zh-CN" altLang="en-US" dirty="0"/>
              <a:t>单击此处编辑母版文本样式</a:t>
            </a:r>
            <a:endParaRPr lang="en-US" altLang="zh-CN" dirty="0"/>
          </a:p>
          <a:p>
            <a:pPr marL="0" marR="0" lvl="0" indent="0" algn="r" defTabSz="914400" rtl="0" eaLnBrk="1" fontAlgn="auto" latinLnBrk="0" hangingPunct="1">
              <a:lnSpc>
                <a:spcPct val="90000"/>
              </a:lnSpc>
              <a:spcBef>
                <a:spcPts val="1000"/>
              </a:spcBef>
              <a:spcAft>
                <a:spcPts val="0"/>
              </a:spcAft>
              <a:buClrTx/>
              <a:buSzTx/>
              <a:buFont typeface="Arial" panose="02080604020202020204" pitchFamily="34" charset="0"/>
              <a:buNone/>
              <a:defRPr/>
            </a:pPr>
            <a:r>
              <a:rPr lang="zh-CN" altLang="en-US" dirty="0"/>
              <a:t>单击此处编辑母版文本样式</a:t>
            </a:r>
          </a:p>
          <a:p>
            <a:pPr lvl="0"/>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图片页">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dirty="0"/>
              <a:t>章节标题</a:t>
            </a:r>
          </a:p>
        </p:txBody>
      </p:sp>
      <p:sp>
        <p:nvSpPr>
          <p:cNvPr id="3" name="灯片编号占位符 2"/>
          <p:cNvSpPr>
            <a:spLocks noGrp="1"/>
          </p:cNvSpPr>
          <p:nvPr>
            <p:ph type="sldNum" sz="quarter" idx="10"/>
          </p:nvPr>
        </p:nvSpPr>
        <p:spPr/>
        <p:txBody>
          <a:bodyPr/>
          <a:lstStyle/>
          <a:p>
            <a:fld id="{00734BB5-EFF9-4C89-A16E-C563A5C38890}" type="slidenum">
              <a:rPr lang="zh-CN" altLang="en-US" smtClean="0"/>
              <a:t>‹#›</a:t>
            </a:fld>
            <a:endParaRPr lang="zh-CN" altLang="en-US" dirty="0"/>
          </a:p>
        </p:txBody>
      </p:sp>
      <p:sp>
        <p:nvSpPr>
          <p:cNvPr id="4" name="文本占位符 5"/>
          <p:cNvSpPr>
            <a:spLocks noGrp="1"/>
          </p:cNvSpPr>
          <p:nvPr>
            <p:ph type="body" sz="quarter" idx="11" hasCustomPrompt="1"/>
          </p:nvPr>
        </p:nvSpPr>
        <p:spPr>
          <a:xfrm>
            <a:off x="506875" y="4325425"/>
            <a:ext cx="2300741" cy="365874"/>
          </a:xfrm>
          <a:prstGeom prst="rect">
            <a:avLst/>
          </a:prstGeom>
        </p:spPr>
        <p:txBody>
          <a:bodyPr/>
          <a:lstStyle>
            <a:lvl1pPr marL="0" indent="0" algn="ctr">
              <a:buNone/>
              <a:defRPr sz="1600" b="0">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zh-CN" altLang="en-US" dirty="0"/>
              <a:t>输入内容</a:t>
            </a:r>
          </a:p>
        </p:txBody>
      </p:sp>
      <p:sp>
        <p:nvSpPr>
          <p:cNvPr id="5" name="文本占位符 5"/>
          <p:cNvSpPr>
            <a:spLocks noGrp="1"/>
          </p:cNvSpPr>
          <p:nvPr>
            <p:ph type="body" sz="quarter" idx="13" hasCustomPrompt="1"/>
          </p:nvPr>
        </p:nvSpPr>
        <p:spPr>
          <a:xfrm>
            <a:off x="334056" y="4781682"/>
            <a:ext cx="2646379" cy="115237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80604020202020204" pitchFamily="34" charset="0"/>
              <a:buNone/>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90000"/>
              </a:lnSpc>
              <a:spcBef>
                <a:spcPts val="1000"/>
              </a:spcBef>
              <a:spcAft>
                <a:spcPts val="0"/>
              </a:spcAft>
              <a:buClrTx/>
              <a:buSzTx/>
              <a:buFont typeface="Arial" panose="02080604020202020204" pitchFamily="34" charset="0"/>
              <a:buNone/>
              <a:defRPr/>
            </a:pPr>
            <a:r>
              <a:rPr lang="zh-CN" altLang="en-US" dirty="0"/>
              <a:t>点击输入详细内容点击输入详细内容点击输入详细内容</a:t>
            </a:r>
          </a:p>
          <a:p>
            <a:pPr lvl="0"/>
            <a:endParaRPr lang="zh-CN" altLang="en-US" dirty="0"/>
          </a:p>
        </p:txBody>
      </p:sp>
      <p:sp>
        <p:nvSpPr>
          <p:cNvPr id="7" name="图片占位符 6"/>
          <p:cNvSpPr>
            <a:spLocks noGrp="1"/>
          </p:cNvSpPr>
          <p:nvPr>
            <p:ph type="pic" sz="quarter" idx="14"/>
          </p:nvPr>
        </p:nvSpPr>
        <p:spPr>
          <a:xfrm>
            <a:off x="334056" y="1263695"/>
            <a:ext cx="2646379" cy="2971347"/>
          </a:xfrm>
          <a:prstGeom prst="rect">
            <a:avLst/>
          </a:prstGeom>
        </p:spPr>
        <p:txBody>
          <a:bodyPr/>
          <a:lstStyle/>
          <a:p>
            <a:endParaRPr lang="zh-CN" altLang="en-US"/>
          </a:p>
        </p:txBody>
      </p:sp>
      <p:sp>
        <p:nvSpPr>
          <p:cNvPr id="14" name="文本占位符 5"/>
          <p:cNvSpPr>
            <a:spLocks noGrp="1"/>
          </p:cNvSpPr>
          <p:nvPr>
            <p:ph type="body" sz="quarter" idx="15" hasCustomPrompt="1"/>
          </p:nvPr>
        </p:nvSpPr>
        <p:spPr>
          <a:xfrm>
            <a:off x="3393404" y="4325425"/>
            <a:ext cx="2300741" cy="365874"/>
          </a:xfrm>
          <a:prstGeom prst="rect">
            <a:avLst/>
          </a:prstGeom>
        </p:spPr>
        <p:txBody>
          <a:bodyPr/>
          <a:lstStyle>
            <a:lvl1pPr marL="0" indent="0" algn="ctr">
              <a:buNone/>
              <a:defRPr sz="1600" b="0">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zh-CN" altLang="en-US" dirty="0"/>
              <a:t>输入内容</a:t>
            </a:r>
          </a:p>
        </p:txBody>
      </p:sp>
      <p:sp>
        <p:nvSpPr>
          <p:cNvPr id="15" name="文本占位符 5"/>
          <p:cNvSpPr>
            <a:spLocks noGrp="1"/>
          </p:cNvSpPr>
          <p:nvPr>
            <p:ph type="body" sz="quarter" idx="16" hasCustomPrompt="1"/>
          </p:nvPr>
        </p:nvSpPr>
        <p:spPr>
          <a:xfrm>
            <a:off x="3220585" y="4781682"/>
            <a:ext cx="2646379" cy="115237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80604020202020204" pitchFamily="34" charset="0"/>
              <a:buNone/>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90000"/>
              </a:lnSpc>
              <a:spcBef>
                <a:spcPts val="1000"/>
              </a:spcBef>
              <a:spcAft>
                <a:spcPts val="0"/>
              </a:spcAft>
              <a:buClrTx/>
              <a:buSzTx/>
              <a:buFont typeface="Arial" panose="02080604020202020204" pitchFamily="34" charset="0"/>
              <a:buNone/>
              <a:defRPr/>
            </a:pPr>
            <a:r>
              <a:rPr lang="zh-CN" altLang="en-US" dirty="0"/>
              <a:t>点击输入详细内容点击输入详细内容点击输入详细内容</a:t>
            </a:r>
          </a:p>
          <a:p>
            <a:pPr lvl="0"/>
            <a:endParaRPr lang="zh-CN" altLang="en-US" dirty="0"/>
          </a:p>
        </p:txBody>
      </p:sp>
      <p:sp>
        <p:nvSpPr>
          <p:cNvPr id="16" name="图片占位符 6"/>
          <p:cNvSpPr>
            <a:spLocks noGrp="1"/>
          </p:cNvSpPr>
          <p:nvPr>
            <p:ph type="pic" sz="quarter" idx="17"/>
          </p:nvPr>
        </p:nvSpPr>
        <p:spPr>
          <a:xfrm>
            <a:off x="3220585" y="1263695"/>
            <a:ext cx="2646379" cy="2971347"/>
          </a:xfrm>
          <a:prstGeom prst="rect">
            <a:avLst/>
          </a:prstGeom>
        </p:spPr>
        <p:txBody>
          <a:bodyPr/>
          <a:lstStyle/>
          <a:p>
            <a:endParaRPr lang="zh-CN" altLang="en-US"/>
          </a:p>
        </p:txBody>
      </p:sp>
      <p:sp>
        <p:nvSpPr>
          <p:cNvPr id="17" name="文本占位符 5"/>
          <p:cNvSpPr>
            <a:spLocks noGrp="1"/>
          </p:cNvSpPr>
          <p:nvPr>
            <p:ph type="body" sz="quarter" idx="18" hasCustomPrompt="1"/>
          </p:nvPr>
        </p:nvSpPr>
        <p:spPr>
          <a:xfrm>
            <a:off x="6279934" y="4325425"/>
            <a:ext cx="2300741" cy="365874"/>
          </a:xfrm>
          <a:prstGeom prst="rect">
            <a:avLst/>
          </a:prstGeom>
        </p:spPr>
        <p:txBody>
          <a:bodyPr/>
          <a:lstStyle>
            <a:lvl1pPr marL="0" indent="0" algn="ctr">
              <a:buNone/>
              <a:defRPr sz="1600" b="0">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zh-CN" altLang="en-US" dirty="0"/>
              <a:t>输入内容</a:t>
            </a:r>
          </a:p>
        </p:txBody>
      </p:sp>
      <p:sp>
        <p:nvSpPr>
          <p:cNvPr id="18" name="文本占位符 5"/>
          <p:cNvSpPr>
            <a:spLocks noGrp="1"/>
          </p:cNvSpPr>
          <p:nvPr>
            <p:ph type="body" sz="quarter" idx="19" hasCustomPrompt="1"/>
          </p:nvPr>
        </p:nvSpPr>
        <p:spPr>
          <a:xfrm>
            <a:off x="6107115" y="4781682"/>
            <a:ext cx="2646379" cy="115237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80604020202020204" pitchFamily="34" charset="0"/>
              <a:buNone/>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90000"/>
              </a:lnSpc>
              <a:spcBef>
                <a:spcPts val="1000"/>
              </a:spcBef>
              <a:spcAft>
                <a:spcPts val="0"/>
              </a:spcAft>
              <a:buClrTx/>
              <a:buSzTx/>
              <a:buFont typeface="Arial" panose="02080604020202020204" pitchFamily="34" charset="0"/>
              <a:buNone/>
              <a:defRPr/>
            </a:pPr>
            <a:r>
              <a:rPr lang="zh-CN" altLang="en-US" dirty="0"/>
              <a:t>点击输入详细内容点击输入详细内容点击输入详细内容</a:t>
            </a:r>
          </a:p>
          <a:p>
            <a:pPr lvl="0"/>
            <a:endParaRPr lang="zh-CN" altLang="en-US" dirty="0"/>
          </a:p>
        </p:txBody>
      </p:sp>
      <p:sp>
        <p:nvSpPr>
          <p:cNvPr id="19" name="图片占位符 6"/>
          <p:cNvSpPr>
            <a:spLocks noGrp="1"/>
          </p:cNvSpPr>
          <p:nvPr>
            <p:ph type="pic" sz="quarter" idx="20"/>
          </p:nvPr>
        </p:nvSpPr>
        <p:spPr>
          <a:xfrm>
            <a:off x="6107115" y="1263695"/>
            <a:ext cx="2646379" cy="2971347"/>
          </a:xfrm>
          <a:prstGeom prst="rect">
            <a:avLst/>
          </a:prstGeom>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图片页">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dirty="0"/>
              <a:t>章节标题</a:t>
            </a:r>
          </a:p>
        </p:txBody>
      </p:sp>
      <p:sp>
        <p:nvSpPr>
          <p:cNvPr id="3" name="灯片编号占位符 2"/>
          <p:cNvSpPr>
            <a:spLocks noGrp="1"/>
          </p:cNvSpPr>
          <p:nvPr>
            <p:ph type="sldNum" sz="quarter" idx="10"/>
          </p:nvPr>
        </p:nvSpPr>
        <p:spPr/>
        <p:txBody>
          <a:bodyPr/>
          <a:lstStyle/>
          <a:p>
            <a:fld id="{00734BB5-EFF9-4C89-A16E-C563A5C38890}" type="slidenum">
              <a:rPr lang="zh-CN" altLang="en-US" smtClean="0"/>
              <a:t>‹#›</a:t>
            </a:fld>
            <a:endParaRPr lang="zh-CN" altLang="en-US" dirty="0"/>
          </a:p>
        </p:txBody>
      </p:sp>
      <p:sp>
        <p:nvSpPr>
          <p:cNvPr id="4" name="图片占位符 7"/>
          <p:cNvSpPr>
            <a:spLocks noGrp="1"/>
          </p:cNvSpPr>
          <p:nvPr>
            <p:ph type="pic" sz="quarter" idx="12"/>
          </p:nvPr>
        </p:nvSpPr>
        <p:spPr>
          <a:xfrm>
            <a:off x="377145" y="1943350"/>
            <a:ext cx="4064227" cy="3984656"/>
          </a:xfrm>
          <a:prstGeom prst="rect">
            <a:avLst/>
          </a:prstGeom>
        </p:spPr>
        <p:txBody>
          <a:bodyPr/>
          <a:lstStyle/>
          <a:p>
            <a:endParaRPr lang="zh-CN" altLang="en-US"/>
          </a:p>
        </p:txBody>
      </p:sp>
      <p:sp>
        <p:nvSpPr>
          <p:cNvPr id="5" name="文本占位符 5"/>
          <p:cNvSpPr>
            <a:spLocks noGrp="1"/>
          </p:cNvSpPr>
          <p:nvPr>
            <p:ph type="body" sz="quarter" idx="11" hasCustomPrompt="1"/>
          </p:nvPr>
        </p:nvSpPr>
        <p:spPr>
          <a:xfrm>
            <a:off x="377145" y="1086805"/>
            <a:ext cx="4064227" cy="284795"/>
          </a:xfrm>
          <a:prstGeom prst="rect">
            <a:avLst/>
          </a:prstGeom>
        </p:spPr>
        <p:txBody>
          <a:bodyPr/>
          <a:lstStyle>
            <a:lvl1pPr marL="0" indent="0" algn="ctr">
              <a:buNone/>
              <a:defRPr sz="1600" b="0">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zh-CN" altLang="en-US" dirty="0"/>
              <a:t>输入内容</a:t>
            </a:r>
          </a:p>
        </p:txBody>
      </p:sp>
      <p:sp>
        <p:nvSpPr>
          <p:cNvPr id="6" name="文本占位符 5"/>
          <p:cNvSpPr>
            <a:spLocks noGrp="1"/>
          </p:cNvSpPr>
          <p:nvPr>
            <p:ph type="body" sz="quarter" idx="13" hasCustomPrompt="1"/>
          </p:nvPr>
        </p:nvSpPr>
        <p:spPr>
          <a:xfrm>
            <a:off x="377146" y="1408559"/>
            <a:ext cx="4064226" cy="435631"/>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80604020202020204" pitchFamily="34" charset="0"/>
              <a:buNone/>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90000"/>
              </a:lnSpc>
              <a:spcBef>
                <a:spcPts val="1000"/>
              </a:spcBef>
              <a:spcAft>
                <a:spcPts val="0"/>
              </a:spcAft>
              <a:buClrTx/>
              <a:buSzTx/>
              <a:buFont typeface="Arial" panose="02080604020202020204" pitchFamily="34" charset="0"/>
              <a:buNone/>
              <a:defRPr/>
            </a:pPr>
            <a:r>
              <a:rPr lang="zh-CN" altLang="en-US" dirty="0"/>
              <a:t>点击输入详细内容</a:t>
            </a:r>
          </a:p>
          <a:p>
            <a:pPr lvl="0"/>
            <a:endParaRPr lang="zh-CN" altLang="en-US" dirty="0"/>
          </a:p>
        </p:txBody>
      </p:sp>
      <p:sp>
        <p:nvSpPr>
          <p:cNvPr id="7" name="图片占位符 7"/>
          <p:cNvSpPr>
            <a:spLocks noGrp="1"/>
          </p:cNvSpPr>
          <p:nvPr>
            <p:ph type="pic" sz="quarter" idx="14"/>
          </p:nvPr>
        </p:nvSpPr>
        <p:spPr>
          <a:xfrm>
            <a:off x="4612583" y="1943350"/>
            <a:ext cx="4064227" cy="3984656"/>
          </a:xfrm>
          <a:prstGeom prst="rect">
            <a:avLst/>
          </a:prstGeom>
        </p:spPr>
        <p:txBody>
          <a:bodyPr/>
          <a:lstStyle/>
          <a:p>
            <a:endParaRPr lang="zh-CN" altLang="en-US"/>
          </a:p>
        </p:txBody>
      </p:sp>
      <p:sp>
        <p:nvSpPr>
          <p:cNvPr id="8" name="文本占位符 5"/>
          <p:cNvSpPr>
            <a:spLocks noGrp="1"/>
          </p:cNvSpPr>
          <p:nvPr>
            <p:ph type="body" sz="quarter" idx="15" hasCustomPrompt="1"/>
          </p:nvPr>
        </p:nvSpPr>
        <p:spPr>
          <a:xfrm>
            <a:off x="4612583" y="1086805"/>
            <a:ext cx="4064227" cy="284795"/>
          </a:xfrm>
          <a:prstGeom prst="rect">
            <a:avLst/>
          </a:prstGeom>
        </p:spPr>
        <p:txBody>
          <a:bodyPr/>
          <a:lstStyle>
            <a:lvl1pPr marL="0" indent="0" algn="ctr">
              <a:buNone/>
              <a:defRPr sz="1600" b="0">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zh-CN" altLang="en-US" dirty="0"/>
              <a:t>输入内容</a:t>
            </a:r>
          </a:p>
        </p:txBody>
      </p:sp>
      <p:sp>
        <p:nvSpPr>
          <p:cNvPr id="9" name="文本占位符 5"/>
          <p:cNvSpPr>
            <a:spLocks noGrp="1"/>
          </p:cNvSpPr>
          <p:nvPr>
            <p:ph type="body" sz="quarter" idx="16" hasCustomPrompt="1"/>
          </p:nvPr>
        </p:nvSpPr>
        <p:spPr>
          <a:xfrm>
            <a:off x="4612584" y="1408559"/>
            <a:ext cx="4064226" cy="435631"/>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80604020202020204" pitchFamily="34" charset="0"/>
              <a:buNone/>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90000"/>
              </a:lnSpc>
              <a:spcBef>
                <a:spcPts val="1000"/>
              </a:spcBef>
              <a:spcAft>
                <a:spcPts val="0"/>
              </a:spcAft>
              <a:buClrTx/>
              <a:buSzTx/>
              <a:buFont typeface="Arial" panose="02080604020202020204" pitchFamily="34" charset="0"/>
              <a:buNone/>
              <a:defRPr/>
            </a:pPr>
            <a:r>
              <a:rPr lang="zh-CN" altLang="en-US" dirty="0"/>
              <a:t>点击输入详细内容</a:t>
            </a:r>
          </a:p>
          <a:p>
            <a:pPr lvl="0"/>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84830" y="2652270"/>
            <a:ext cx="1921894" cy="270269"/>
          </a:xfrm>
          <a:prstGeom prst="rect">
            <a:avLst/>
          </a:prstGeom>
        </p:spPr>
      </p:pic>
      <p:sp>
        <p:nvSpPr>
          <p:cNvPr id="5" name="文本框 4"/>
          <p:cNvSpPr txBox="1"/>
          <p:nvPr userDrawn="1"/>
        </p:nvSpPr>
        <p:spPr>
          <a:xfrm>
            <a:off x="5447968" y="1545770"/>
            <a:ext cx="3195618" cy="1061509"/>
          </a:xfrm>
          <a:prstGeom prst="rect">
            <a:avLst/>
          </a:prstGeom>
          <a:noFill/>
        </p:spPr>
        <p:txBody>
          <a:bodyPr wrap="none" rtlCol="0">
            <a:spAutoFit/>
          </a:bodyPr>
          <a:lstStyle/>
          <a:p>
            <a:r>
              <a:rPr lang="en-US" altLang="zh-CN" sz="6300" b="1" dirty="0">
                <a:solidFill>
                  <a:schemeClr val="tx1">
                    <a:lumMod val="75000"/>
                    <a:lumOff val="25000"/>
                  </a:schemeClr>
                </a:solidFill>
                <a:latin typeface="Calibri" panose="020F0502020204030204" pitchFamily="34" charset="0"/>
                <a:cs typeface="Calibri" panose="020F0502020204030204" pitchFamily="34" charset="0"/>
              </a:rPr>
              <a:t>THANKS!</a:t>
            </a:r>
            <a:endParaRPr lang="zh-CN" altLang="en-US" sz="6300" b="1" dirty="0">
              <a:solidFill>
                <a:schemeClr val="tx1">
                  <a:lumMod val="75000"/>
                  <a:lumOff val="25000"/>
                </a:schemeClr>
              </a:solidFill>
              <a:latin typeface="Calibri" panose="020F0502020204030204" pitchFamily="34" charset="0"/>
              <a:cs typeface="Calibri" panose="020F0502020204030204" pitchFamily="34" charset="0"/>
            </a:endParaRPr>
          </a:p>
        </p:txBody>
      </p:sp>
      <p:cxnSp>
        <p:nvCxnSpPr>
          <p:cNvPr id="6" name="直接连接符 5"/>
          <p:cNvCxnSpPr/>
          <p:nvPr userDrawn="1"/>
        </p:nvCxnSpPr>
        <p:spPr>
          <a:xfrm>
            <a:off x="6138761" y="2527887"/>
            <a:ext cx="1814033"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p:cNvSpPr txBox="1"/>
          <p:nvPr userDrawn="1"/>
        </p:nvSpPr>
        <p:spPr>
          <a:xfrm>
            <a:off x="6248924" y="5030534"/>
            <a:ext cx="1593706" cy="261610"/>
          </a:xfrm>
          <a:prstGeom prst="rect">
            <a:avLst/>
          </a:prstGeom>
          <a:noFill/>
        </p:spPr>
        <p:txBody>
          <a:bodyPr wrap="none" rtlCol="0">
            <a:spAutoFit/>
          </a:bodyPr>
          <a:lstStyle/>
          <a:p>
            <a:r>
              <a:rPr lang="en-US" altLang="zh-CN" sz="1100" dirty="0">
                <a:latin typeface="Segoe UI Light" panose="020B0502040204020203" pitchFamily="34" charset="0"/>
              </a:rPr>
              <a:t>http://robot.peitian.com</a:t>
            </a:r>
            <a:endParaRPr lang="zh-CN" altLang="en-US" sz="1100" dirty="0">
              <a:latin typeface="Segoe UI Light" panose="020B0502040204020203" pitchFamily="34" charset="0"/>
            </a:endParaRPr>
          </a:p>
        </p:txBody>
      </p:sp>
      <p:pic>
        <p:nvPicPr>
          <p:cNvPr id="8" name="图片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447503" y="3589396"/>
            <a:ext cx="1196548" cy="1196548"/>
          </a:xfrm>
          <a:prstGeom prst="rect">
            <a:avLst/>
          </a:prstGeom>
        </p:spPr>
      </p:pic>
      <p:sp>
        <p:nvSpPr>
          <p:cNvPr id="9" name="文本框 8"/>
          <p:cNvSpPr txBox="1"/>
          <p:nvPr userDrawn="1"/>
        </p:nvSpPr>
        <p:spPr>
          <a:xfrm>
            <a:off x="6549488" y="4754711"/>
            <a:ext cx="992579" cy="230832"/>
          </a:xfrm>
          <a:prstGeom prst="rect">
            <a:avLst/>
          </a:prstGeom>
          <a:noFill/>
        </p:spPr>
        <p:txBody>
          <a:bodyPr wrap="none" rtlCol="0">
            <a:spAutoFit/>
          </a:bodyPr>
          <a:lstStyle/>
          <a:p>
            <a:r>
              <a:rPr lang="zh-CN" altLang="en-US" sz="900" dirty="0">
                <a:latin typeface="黑体" panose="02010609060101010101" pitchFamily="49" charset="-122"/>
                <a:ea typeface="黑体" panose="02010609060101010101" pitchFamily="49" charset="-122"/>
              </a:rPr>
              <a:t>配天微信公众号</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2364" y="122091"/>
            <a:ext cx="5829300" cy="492124"/>
          </a:xfrm>
          <a:prstGeom prst="rect">
            <a:avLst/>
          </a:prstGeom>
        </p:spPr>
        <p:txBody>
          <a:bodyPr vert="horz" lIns="91440" tIns="45720" rIns="91440" bIns="45720" rtlCol="0" anchor="ctr">
            <a:noAutofit/>
          </a:bodyPr>
          <a:lstStyle/>
          <a:p>
            <a:r>
              <a:rPr lang="zh-CN" altLang="en-US" dirty="0"/>
              <a:t>章节标题</a:t>
            </a:r>
            <a:endParaRPr lang="en-US" dirty="0"/>
          </a:p>
        </p:txBody>
      </p:sp>
      <p:sp>
        <p:nvSpPr>
          <p:cNvPr id="6" name="Slide Number Placeholder 5"/>
          <p:cNvSpPr>
            <a:spLocks noGrp="1"/>
          </p:cNvSpPr>
          <p:nvPr>
            <p:ph type="sldNum" sz="quarter" idx="4"/>
          </p:nvPr>
        </p:nvSpPr>
        <p:spPr>
          <a:xfrm>
            <a:off x="4139293" y="6583533"/>
            <a:ext cx="473290" cy="279850"/>
          </a:xfrm>
          <a:prstGeom prst="rect">
            <a:avLst/>
          </a:prstGeom>
        </p:spPr>
        <p:txBody>
          <a:bodyPr vert="horz" lIns="91440" tIns="45720" rIns="91440" bIns="45720" rtlCol="0" anchor="ctr"/>
          <a:lstStyle>
            <a:lvl1pPr algn="r">
              <a:defRPr sz="900">
                <a:solidFill>
                  <a:schemeClr val="tx1">
                    <a:tint val="75000"/>
                  </a:schemeClr>
                </a:solidFill>
                <a:latin typeface="微软雅黑" panose="020B0503020204020204" pitchFamily="34" charset="-122"/>
                <a:ea typeface="微软雅黑" panose="020B0503020204020204" pitchFamily="34" charset="-122"/>
              </a:defRPr>
            </a:lvl1pPr>
          </a:lstStyle>
          <a:p>
            <a:fld id="{00734BB5-EFF9-4C89-A16E-C563A5C38890}" type="slidenum">
              <a:rPr lang="zh-CN" altLang="en-US" smtClean="0"/>
              <a:t>‹#›</a:t>
            </a:fld>
            <a:endParaRPr lang="zh-CN" altLang="en-US" dirty="0"/>
          </a:p>
        </p:txBody>
      </p:sp>
      <p:cxnSp>
        <p:nvCxnSpPr>
          <p:cNvPr id="7" name="直接连接符 6"/>
          <p:cNvCxnSpPr/>
          <p:nvPr userDrawn="1"/>
        </p:nvCxnSpPr>
        <p:spPr>
          <a:xfrm>
            <a:off x="832757" y="6616165"/>
            <a:ext cx="6792686" cy="0"/>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cxnSp>
        <p:nvCxnSpPr>
          <p:cNvPr id="8" name="直接连接符 7"/>
          <p:cNvCxnSpPr/>
          <p:nvPr userDrawn="1"/>
        </p:nvCxnSpPr>
        <p:spPr>
          <a:xfrm>
            <a:off x="132364" y="614215"/>
            <a:ext cx="5597234" cy="0"/>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pic>
        <p:nvPicPr>
          <p:cNvPr id="3" name="图片 2"/>
          <p:cNvPicPr>
            <a:picLocks noChangeAspect="1"/>
          </p:cNvPicPr>
          <p:nvPr userDrawn="1"/>
        </p:nvPicPr>
        <p:blipFill>
          <a:blip r:embed="rId10" cstate="print">
            <a:extLst>
              <a:ext uri="{BEBA8EAE-BF5A-486C-A8C5-ECC9F3942E4B}">
                <a14:imgProps xmlns:a14="http://schemas.microsoft.com/office/drawing/2010/main">
                  <a14:imgLayer r:embed="rId11">
                    <a14:imgEffect>
                      <a14:saturation sat="200000"/>
                    </a14:imgEffect>
                  </a14:imgLayer>
                </a14:imgProps>
              </a:ext>
              <a:ext uri="{28A0092B-C50C-407E-A947-70E740481C1C}">
                <a14:useLocalDpi xmlns:a14="http://schemas.microsoft.com/office/drawing/2010/main" val="0"/>
              </a:ext>
            </a:extLst>
          </a:blip>
          <a:stretch>
            <a:fillRect/>
          </a:stretch>
        </p:blipFill>
        <p:spPr>
          <a:xfrm>
            <a:off x="7698922" y="6515102"/>
            <a:ext cx="1202929" cy="202348"/>
          </a:xfrm>
          <a:prstGeom prst="rect">
            <a:avLst/>
          </a:prstGeom>
        </p:spPr>
      </p:pic>
      <p:pic>
        <p:nvPicPr>
          <p:cNvPr id="10" name="图片 9"/>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236349" y="6411963"/>
            <a:ext cx="522929" cy="30548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ftr="0" dt="0"/>
  <p:txStyles>
    <p:title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求解</a:t>
            </a:r>
            <a:r>
              <a:rPr lang="en-US" altLang="zh-CN" dirty="0"/>
              <a:t>TSP</a:t>
            </a:r>
            <a:r>
              <a:rPr lang="zh-CN" altLang="en-US" dirty="0"/>
              <a:t>问题方法</a:t>
            </a:r>
          </a:p>
        </p:txBody>
      </p:sp>
      <p:sp>
        <p:nvSpPr>
          <p:cNvPr id="4" name="文本占位符 3"/>
          <p:cNvSpPr>
            <a:spLocks noGrp="1"/>
          </p:cNvSpPr>
          <p:nvPr>
            <p:ph type="body" sz="quarter" idx="17"/>
          </p:nvPr>
        </p:nvSpPr>
        <p:spPr/>
        <p:txBody>
          <a:bodyPr/>
          <a:lstStyle/>
          <a:p>
            <a:r>
              <a:rPr lang="zh-CN" altLang="en-US" dirty="0"/>
              <a:t>崔峻菡</a:t>
            </a:r>
          </a:p>
        </p:txBody>
      </p:sp>
      <p:sp>
        <p:nvSpPr>
          <p:cNvPr id="5" name="文本占位符 4"/>
          <p:cNvSpPr>
            <a:spLocks noGrp="1"/>
          </p:cNvSpPr>
          <p:nvPr>
            <p:ph type="body" sz="quarter" idx="18"/>
          </p:nvPr>
        </p:nvSpPr>
        <p:spPr/>
        <p:txBody>
          <a:bodyPr/>
          <a:lstStyle/>
          <a:p>
            <a:r>
              <a:rPr lang="en-US" altLang="zh-CN" dirty="0"/>
              <a:t>2024</a:t>
            </a:r>
            <a:r>
              <a:rPr lang="zh-CN" altLang="en-US" dirty="0"/>
              <a:t>年</a:t>
            </a:r>
            <a:r>
              <a:rPr lang="en-US" altLang="zh-CN" dirty="0"/>
              <a:t>7</a:t>
            </a:r>
            <a:r>
              <a:rPr lang="zh-CN" altLang="en-US" dirty="0"/>
              <a:t>月</a:t>
            </a:r>
            <a:r>
              <a:rPr lang="en-US" altLang="zh-CN" dirty="0"/>
              <a:t>25</a:t>
            </a:r>
            <a:r>
              <a:rPr lang="zh-CN" altLang="en-US" dirty="0"/>
              <a:t>日</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00734BB5-EFF9-4C89-A16E-C563A5C38890}" type="slidenum">
              <a:rPr lang="zh-CN" altLang="en-US" smtClean="0"/>
              <a:t>9</a:t>
            </a:fld>
            <a:endParaRPr lang="zh-CN" altLang="en-US"/>
          </a:p>
        </p:txBody>
      </p:sp>
      <p:sp>
        <p:nvSpPr>
          <p:cNvPr id="4" name="文本占位符 3"/>
          <p:cNvSpPr>
            <a:spLocks noGrp="1"/>
          </p:cNvSpPr>
          <p:nvPr>
            <p:ph type="body" sz="quarter" idx="11"/>
          </p:nvPr>
        </p:nvSpPr>
        <p:spPr>
          <a:xfrm>
            <a:off x="1096009" y="649051"/>
            <a:ext cx="5503968" cy="2000559"/>
          </a:xfrm>
        </p:spPr>
        <p:txBody>
          <a:bodyPr/>
          <a:lstStyle/>
          <a:p>
            <a:r>
              <a:rPr lang="en-US" altLang="zh-CN" sz="2800" dirty="0"/>
              <a:t>TSP</a:t>
            </a:r>
            <a:r>
              <a:rPr lang="zh-CN" altLang="en-US" sz="2800" dirty="0"/>
              <a:t>问题介绍、</a:t>
            </a:r>
            <a:endParaRPr lang="en-US" altLang="zh-CN" sz="2800" dirty="0"/>
          </a:p>
          <a:p>
            <a:pPr lvl="1"/>
            <a:r>
              <a:rPr lang="zh-CN" altLang="en-US" sz="2400" dirty="0"/>
              <a:t>介绍</a:t>
            </a:r>
            <a:endParaRPr lang="en-US" altLang="zh-CN" sz="2400" dirty="0"/>
          </a:p>
          <a:p>
            <a:pPr lvl="1"/>
            <a:r>
              <a:rPr lang="zh-CN" altLang="en-US" sz="2400" dirty="0"/>
              <a:t>问题变种</a:t>
            </a:r>
            <a:endParaRPr lang="en-US" altLang="zh-CN" sz="2400" dirty="0"/>
          </a:p>
          <a:p>
            <a:pPr lvl="1"/>
            <a:r>
              <a:rPr lang="zh-CN" altLang="en-US" sz="2400" dirty="0"/>
              <a:t>时间复杂度</a:t>
            </a:r>
            <a:endParaRPr lang="en-US" altLang="zh-CN" sz="2800" dirty="0"/>
          </a:p>
          <a:p>
            <a:r>
              <a:rPr lang="zh-CN" altLang="en-US" sz="2800" dirty="0"/>
              <a:t>贪心算法</a:t>
            </a:r>
            <a:endParaRPr lang="en-US" altLang="zh-CN" sz="2800" dirty="0"/>
          </a:p>
          <a:p>
            <a:pPr lvl="1"/>
            <a:r>
              <a:rPr lang="zh-CN" altLang="en-US" sz="2400" dirty="0"/>
              <a:t>思路</a:t>
            </a:r>
            <a:endParaRPr lang="en-US" altLang="zh-CN" sz="2400" dirty="0"/>
          </a:p>
          <a:p>
            <a:pPr lvl="1"/>
            <a:r>
              <a:rPr lang="zh-CN" altLang="en-US" sz="2400" dirty="0"/>
              <a:t>贪心策略</a:t>
            </a:r>
            <a:endParaRPr lang="en-US" altLang="zh-CN" sz="2400" dirty="0"/>
          </a:p>
          <a:p>
            <a:pPr lvl="1"/>
            <a:r>
              <a:rPr lang="zh-CN" altLang="en-US" sz="2400" dirty="0"/>
              <a:t>求解情况：简单与复杂</a:t>
            </a:r>
            <a:endParaRPr lang="en-US" altLang="zh-CN" sz="2400" dirty="0"/>
          </a:p>
          <a:p>
            <a:r>
              <a:rPr lang="zh-CN" altLang="en-US" sz="2800" dirty="0"/>
              <a:t>遗传算法</a:t>
            </a:r>
            <a:endParaRPr lang="en-US" altLang="zh-CN" sz="2800" dirty="0"/>
          </a:p>
          <a:p>
            <a:pPr lvl="1"/>
            <a:r>
              <a:rPr lang="zh-CN" altLang="en-US" sz="2400" dirty="0"/>
              <a:t>遗传算法基础</a:t>
            </a:r>
            <a:endParaRPr lang="en-US" altLang="zh-CN" sz="2400" dirty="0"/>
          </a:p>
          <a:p>
            <a:pPr lvl="1"/>
            <a:r>
              <a:rPr lang="zh-CN" altLang="en-US" sz="2400" dirty="0"/>
              <a:t>针对求解</a:t>
            </a:r>
            <a:r>
              <a:rPr lang="en-US" altLang="zh-CN" sz="2400" dirty="0"/>
              <a:t>TSP</a:t>
            </a:r>
            <a:r>
              <a:rPr lang="zh-CN" altLang="en-US" sz="2400" dirty="0"/>
              <a:t>问题的遗传算法</a:t>
            </a:r>
            <a:endParaRPr lang="en-US" altLang="zh-CN" sz="2400" dirty="0"/>
          </a:p>
          <a:p>
            <a:pPr lvl="1"/>
            <a:r>
              <a:rPr lang="zh-CN" altLang="en-US" sz="2400" dirty="0"/>
              <a:t>求解情况</a:t>
            </a:r>
            <a:endParaRPr lang="en-US" altLang="zh-CN" sz="2400" dirty="0"/>
          </a:p>
          <a:p>
            <a:r>
              <a:rPr lang="en-US" altLang="zh-CN" sz="2800" dirty="0"/>
              <a:t>LKH</a:t>
            </a:r>
            <a:r>
              <a:rPr lang="zh-CN" altLang="en-US" sz="2800" dirty="0"/>
              <a:t>算法</a:t>
            </a:r>
            <a:endParaRPr lang="en-US" altLang="zh-CN" sz="2800" dirty="0"/>
          </a:p>
          <a:p>
            <a:r>
              <a:rPr lang="zh-CN" altLang="en-US" sz="2800" dirty="0"/>
              <a:t>基于深度学习的方法</a:t>
            </a:r>
            <a:endParaRPr lang="en-US" altLang="zh-CN" sz="2800" dirty="0"/>
          </a:p>
        </p:txBody>
      </p:sp>
      <p:sp>
        <p:nvSpPr>
          <p:cNvPr id="5" name="标题 1"/>
          <p:cNvSpPr>
            <a:spLocks noGrp="1"/>
          </p:cNvSpPr>
          <p:nvPr>
            <p:ph type="title"/>
          </p:nvPr>
        </p:nvSpPr>
        <p:spPr>
          <a:xfrm>
            <a:off x="132364" y="156927"/>
            <a:ext cx="5829300" cy="492124"/>
          </a:xfrm>
        </p:spPr>
        <p:txBody>
          <a:bodyPr/>
          <a:lstStyle/>
          <a:p>
            <a:r>
              <a:rPr lang="zh-CN" altLang="en-US" sz="3200" dirty="0"/>
              <a:t>目录</a:t>
            </a:r>
          </a:p>
        </p:txBody>
      </p:sp>
    </p:spTree>
    <p:extLst>
      <p:ext uri="{BB962C8B-B14F-4D97-AF65-F5344CB8AC3E}">
        <p14:creationId xmlns:p14="http://schemas.microsoft.com/office/powerpoint/2010/main" val="1875671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2364" y="156927"/>
            <a:ext cx="5829300" cy="492124"/>
          </a:xfrm>
        </p:spPr>
        <p:txBody>
          <a:bodyPr/>
          <a:lstStyle/>
          <a:p>
            <a:endParaRPr lang="zh-CN" altLang="en-US" sz="3200" dirty="0"/>
          </a:p>
        </p:txBody>
      </p:sp>
      <p:sp>
        <p:nvSpPr>
          <p:cNvPr id="3" name="灯片编号占位符 2"/>
          <p:cNvSpPr>
            <a:spLocks noGrp="1"/>
          </p:cNvSpPr>
          <p:nvPr>
            <p:ph type="sldNum" sz="quarter" idx="10"/>
          </p:nvPr>
        </p:nvSpPr>
        <p:spPr/>
        <p:txBody>
          <a:bodyPr/>
          <a:lstStyle/>
          <a:p>
            <a:fld id="{00734BB5-EFF9-4C89-A16E-C563A5C38890}" type="slidenum">
              <a:rPr lang="zh-CN" altLang="en-US" smtClean="0"/>
              <a:t>10</a:t>
            </a:fld>
            <a:endParaRPr lang="zh-CN" altLang="en-US"/>
          </a:p>
        </p:txBody>
      </p:sp>
      <p:sp>
        <p:nvSpPr>
          <p:cNvPr id="5" name="文本占位符 3"/>
          <p:cNvSpPr>
            <a:spLocks noGrp="1"/>
          </p:cNvSpPr>
          <p:nvPr>
            <p:ph type="body" sz="quarter" idx="11"/>
          </p:nvPr>
        </p:nvSpPr>
        <p:spPr>
          <a:xfrm>
            <a:off x="506413" y="865188"/>
            <a:ext cx="8106908" cy="5335315"/>
          </a:xfrm>
        </p:spPr>
        <p:txBody>
          <a:bodyPr/>
          <a:lstStyle/>
          <a:p>
            <a:r>
              <a:rPr lang="zh-CN" altLang="en-US" sz="2800" dirty="0"/>
              <a:t>一级文本</a:t>
            </a:r>
            <a:endParaRPr lang="en-US" altLang="zh-CN" sz="2800" dirty="0"/>
          </a:p>
          <a:p>
            <a:pPr lvl="1"/>
            <a:r>
              <a:rPr lang="zh-CN" altLang="en-US" sz="2400" dirty="0"/>
              <a:t>二级文本</a:t>
            </a:r>
            <a:endParaRPr lang="en-US" altLang="zh-CN" sz="2400" dirty="0"/>
          </a:p>
          <a:p>
            <a:pPr lvl="2"/>
            <a:r>
              <a:rPr lang="zh-CN" altLang="en-US" sz="1800" dirty="0"/>
              <a:t>三级文本三级文本三级文本</a:t>
            </a:r>
            <a:endParaRPr lang="en-US" altLang="zh-CN" sz="1800" dirty="0"/>
          </a:p>
          <a:p>
            <a:pPr lvl="2"/>
            <a:r>
              <a:rPr lang="zh-CN" altLang="en-US" sz="1800" dirty="0"/>
              <a:t>三级文本三级文本三级文本</a:t>
            </a:r>
            <a:endParaRPr lang="en-US" altLang="zh-CN" sz="1800" dirty="0"/>
          </a:p>
          <a:p>
            <a:pPr lvl="3"/>
            <a:r>
              <a:rPr lang="zh-CN" altLang="en-US" sz="1400" dirty="0"/>
              <a:t>四级文本四级文本四级文本</a:t>
            </a:r>
            <a:endParaRPr lang="en-US" altLang="zh-CN" sz="1400" dirty="0"/>
          </a:p>
          <a:p>
            <a:pPr lvl="3"/>
            <a:r>
              <a:rPr lang="zh-CN" altLang="en-US" sz="1400" dirty="0"/>
              <a:t>四级文本四级文本四级文本</a:t>
            </a:r>
            <a:endParaRPr lang="en-US" altLang="zh-CN" sz="1400" dirty="0"/>
          </a:p>
          <a:p>
            <a:pPr lvl="4"/>
            <a:r>
              <a:rPr lang="zh-CN" altLang="en-US" sz="1100" dirty="0"/>
              <a:t>五级文本五级文本五级文本五级文本五级文本</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00734BB5-EFF9-4C89-A16E-C563A5C38890}" type="slidenum">
              <a:rPr lang="zh-CN" altLang="en-US" smtClean="0"/>
              <a:t>1</a:t>
            </a:fld>
            <a:endParaRPr lang="zh-CN" altLang="en-US"/>
          </a:p>
        </p:txBody>
      </p:sp>
      <p:sp>
        <p:nvSpPr>
          <p:cNvPr id="4" name="文本占位符 3"/>
          <p:cNvSpPr>
            <a:spLocks noGrp="1"/>
          </p:cNvSpPr>
          <p:nvPr>
            <p:ph type="body" sz="quarter" idx="11"/>
          </p:nvPr>
        </p:nvSpPr>
        <p:spPr>
          <a:xfrm>
            <a:off x="1096009" y="649051"/>
            <a:ext cx="5503968" cy="2000559"/>
          </a:xfrm>
        </p:spPr>
        <p:txBody>
          <a:bodyPr/>
          <a:lstStyle/>
          <a:p>
            <a:r>
              <a:rPr lang="en-US" altLang="zh-CN" sz="2800" dirty="0"/>
              <a:t>TSP</a:t>
            </a:r>
            <a:r>
              <a:rPr lang="zh-CN" altLang="en-US" sz="2800" dirty="0"/>
              <a:t>问题介绍、</a:t>
            </a:r>
            <a:endParaRPr lang="en-US" altLang="zh-CN" sz="2800" dirty="0"/>
          </a:p>
          <a:p>
            <a:pPr lvl="1"/>
            <a:r>
              <a:rPr lang="zh-CN" altLang="en-US" sz="2400" dirty="0"/>
              <a:t>介绍</a:t>
            </a:r>
            <a:endParaRPr lang="en-US" altLang="zh-CN" sz="2400" dirty="0"/>
          </a:p>
          <a:p>
            <a:pPr lvl="1"/>
            <a:r>
              <a:rPr lang="zh-CN" altLang="en-US" sz="2400" dirty="0"/>
              <a:t>问题变种</a:t>
            </a:r>
            <a:endParaRPr lang="en-US" altLang="zh-CN" sz="2400" dirty="0"/>
          </a:p>
          <a:p>
            <a:pPr lvl="1"/>
            <a:r>
              <a:rPr lang="zh-CN" altLang="en-US" sz="2400" dirty="0"/>
              <a:t>时间复杂度</a:t>
            </a:r>
            <a:endParaRPr lang="en-US" altLang="zh-CN" sz="2800" dirty="0"/>
          </a:p>
          <a:p>
            <a:r>
              <a:rPr lang="zh-CN" altLang="en-US" sz="2800" dirty="0"/>
              <a:t>贪心算法</a:t>
            </a:r>
            <a:endParaRPr lang="en-US" altLang="zh-CN" sz="2800" dirty="0"/>
          </a:p>
          <a:p>
            <a:pPr lvl="1"/>
            <a:r>
              <a:rPr lang="zh-CN" altLang="en-US" sz="2400" dirty="0"/>
              <a:t>思路</a:t>
            </a:r>
            <a:endParaRPr lang="en-US" altLang="zh-CN" sz="2400" dirty="0"/>
          </a:p>
          <a:p>
            <a:pPr lvl="1"/>
            <a:r>
              <a:rPr lang="zh-CN" altLang="en-US" sz="2400" dirty="0"/>
              <a:t>贪心策略</a:t>
            </a:r>
            <a:endParaRPr lang="en-US" altLang="zh-CN" sz="2400" dirty="0"/>
          </a:p>
          <a:p>
            <a:pPr lvl="1"/>
            <a:r>
              <a:rPr lang="zh-CN" altLang="en-US" sz="2400" dirty="0"/>
              <a:t>求解情况：简单与复杂</a:t>
            </a:r>
            <a:endParaRPr lang="en-US" altLang="zh-CN" sz="2400" dirty="0"/>
          </a:p>
          <a:p>
            <a:r>
              <a:rPr lang="zh-CN" altLang="en-US" sz="2800" dirty="0"/>
              <a:t>遗传算法</a:t>
            </a:r>
            <a:endParaRPr lang="en-US" altLang="zh-CN" sz="2800" dirty="0"/>
          </a:p>
          <a:p>
            <a:pPr lvl="1"/>
            <a:r>
              <a:rPr lang="zh-CN" altLang="en-US" sz="2400" dirty="0"/>
              <a:t>遗传算法基础</a:t>
            </a:r>
            <a:endParaRPr lang="en-US" altLang="zh-CN" sz="2400" dirty="0"/>
          </a:p>
          <a:p>
            <a:pPr lvl="1"/>
            <a:r>
              <a:rPr lang="zh-CN" altLang="en-US" sz="2400" dirty="0"/>
              <a:t>针对求解</a:t>
            </a:r>
            <a:r>
              <a:rPr lang="en-US" altLang="zh-CN" sz="2400" dirty="0"/>
              <a:t>TSP</a:t>
            </a:r>
            <a:r>
              <a:rPr lang="zh-CN" altLang="en-US" sz="2400" dirty="0"/>
              <a:t>问题的遗传算法</a:t>
            </a:r>
            <a:endParaRPr lang="en-US" altLang="zh-CN" sz="2400" dirty="0"/>
          </a:p>
          <a:p>
            <a:pPr lvl="1"/>
            <a:r>
              <a:rPr lang="zh-CN" altLang="en-US" sz="2400" dirty="0"/>
              <a:t>求解情况</a:t>
            </a:r>
            <a:endParaRPr lang="en-US" altLang="zh-CN" sz="2400" dirty="0"/>
          </a:p>
          <a:p>
            <a:r>
              <a:rPr lang="en-US" altLang="zh-CN" sz="2800" dirty="0"/>
              <a:t>LKH</a:t>
            </a:r>
            <a:r>
              <a:rPr lang="zh-CN" altLang="en-US" sz="2800" dirty="0"/>
              <a:t>算法</a:t>
            </a:r>
            <a:endParaRPr lang="en-US" altLang="zh-CN" sz="2800" dirty="0"/>
          </a:p>
          <a:p>
            <a:r>
              <a:rPr lang="zh-CN" altLang="en-US" sz="2800" dirty="0"/>
              <a:t>基于深度学习的方法</a:t>
            </a:r>
            <a:endParaRPr lang="en-US" altLang="zh-CN" sz="2800" dirty="0"/>
          </a:p>
        </p:txBody>
      </p:sp>
      <p:sp>
        <p:nvSpPr>
          <p:cNvPr id="5" name="标题 1"/>
          <p:cNvSpPr>
            <a:spLocks noGrp="1"/>
          </p:cNvSpPr>
          <p:nvPr>
            <p:ph type="title"/>
          </p:nvPr>
        </p:nvSpPr>
        <p:spPr>
          <a:xfrm>
            <a:off x="132364" y="156927"/>
            <a:ext cx="5829300" cy="492124"/>
          </a:xfrm>
        </p:spPr>
        <p:txBody>
          <a:bodyPr/>
          <a:lstStyle/>
          <a:p>
            <a:r>
              <a:rPr lang="zh-CN" altLang="en-US" dirty="0"/>
              <a:t>目录</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00734BB5-EFF9-4C89-A16E-C563A5C38890}" type="slidenum">
              <a:rPr lang="zh-CN" altLang="en-US" smtClean="0"/>
              <a:t>2</a:t>
            </a:fld>
            <a:endParaRPr lang="zh-CN" altLang="en-US"/>
          </a:p>
        </p:txBody>
      </p:sp>
      <p:sp>
        <p:nvSpPr>
          <p:cNvPr id="5" name="标题 1"/>
          <p:cNvSpPr>
            <a:spLocks noGrp="1"/>
          </p:cNvSpPr>
          <p:nvPr>
            <p:ph type="title"/>
          </p:nvPr>
        </p:nvSpPr>
        <p:spPr>
          <a:xfrm>
            <a:off x="132364" y="156927"/>
            <a:ext cx="5829300" cy="492124"/>
          </a:xfrm>
        </p:spPr>
        <p:txBody>
          <a:bodyPr/>
          <a:lstStyle/>
          <a:p>
            <a:r>
              <a:rPr lang="en-US" altLang="zh-CN" sz="2000" dirty="0"/>
              <a:t>01 </a:t>
            </a:r>
            <a:r>
              <a:rPr lang="zh-CN" altLang="en-US" sz="2000" dirty="0"/>
              <a:t>研究背景</a:t>
            </a:r>
          </a:p>
        </p:txBody>
      </p:sp>
      <p:sp>
        <p:nvSpPr>
          <p:cNvPr id="2" name="文本框 1">
            <a:extLst>
              <a:ext uri="{FF2B5EF4-FFF2-40B4-BE49-F238E27FC236}">
                <a16:creationId xmlns:a16="http://schemas.microsoft.com/office/drawing/2014/main" id="{4E347903-BAF1-4655-8572-CCC73F4E37A2}"/>
              </a:ext>
            </a:extLst>
          </p:cNvPr>
          <p:cNvSpPr txBox="1"/>
          <p:nvPr/>
        </p:nvSpPr>
        <p:spPr>
          <a:xfrm>
            <a:off x="546957" y="2656433"/>
            <a:ext cx="4184159" cy="369332"/>
          </a:xfrm>
          <a:prstGeom prst="rect">
            <a:avLst/>
          </a:prstGeom>
          <a:noFill/>
        </p:spPr>
        <p:txBody>
          <a:bodyPr wrap="none" rtlCol="0">
            <a:spAutoFit/>
          </a:bodyPr>
          <a:lstStyle/>
          <a:p>
            <a:r>
              <a:rPr lang="zh-CN" altLang="en-US" dirty="0"/>
              <a:t>除了出发的起点外</a:t>
            </a:r>
            <a:r>
              <a:rPr lang="zh-CN" altLang="en-US" dirty="0">
                <a:solidFill>
                  <a:srgbClr val="FF0000"/>
                </a:solidFill>
              </a:rPr>
              <a:t>每个城市仅经过一次</a:t>
            </a:r>
            <a:r>
              <a:rPr lang="en-US" altLang="zh-CN" dirty="0">
                <a:solidFill>
                  <a:srgbClr val="FF0000"/>
                </a:solidFill>
              </a:rPr>
              <a:t>!</a:t>
            </a:r>
            <a:endParaRPr lang="zh-CN" altLang="en-US" dirty="0">
              <a:solidFill>
                <a:srgbClr val="FF0000"/>
              </a:solidFill>
            </a:endParaRPr>
          </a:p>
        </p:txBody>
      </p:sp>
      <p:sp>
        <p:nvSpPr>
          <p:cNvPr id="7" name="文本框 6">
            <a:extLst>
              <a:ext uri="{FF2B5EF4-FFF2-40B4-BE49-F238E27FC236}">
                <a16:creationId xmlns:a16="http://schemas.microsoft.com/office/drawing/2014/main" id="{B6CB13E8-950A-445B-AC63-7EC8FEDBCED3}"/>
              </a:ext>
            </a:extLst>
          </p:cNvPr>
          <p:cNvSpPr txBox="1"/>
          <p:nvPr/>
        </p:nvSpPr>
        <p:spPr>
          <a:xfrm>
            <a:off x="607482" y="985340"/>
            <a:ext cx="7698318" cy="1277273"/>
          </a:xfrm>
          <a:prstGeom prst="rect">
            <a:avLst/>
          </a:prstGeom>
          <a:noFill/>
        </p:spPr>
        <p:txBody>
          <a:bodyPr wrap="square">
            <a:spAutoFit/>
          </a:bodyPr>
          <a:lstStyle/>
          <a:p>
            <a:pPr>
              <a:spcAft>
                <a:spcPts val="600"/>
              </a:spcAft>
            </a:pPr>
            <a:r>
              <a:rPr lang="zh-CN" altLang="en-US" sz="1800" dirty="0">
                <a:solidFill>
                  <a:srgbClr val="FF0000"/>
                </a:solidFill>
              </a:rPr>
              <a:t>旅行商问题</a:t>
            </a:r>
            <a:r>
              <a:rPr lang="zh-CN" altLang="en-US" sz="1800" dirty="0"/>
              <a:t>（</a:t>
            </a:r>
            <a:r>
              <a:rPr lang="en-US" altLang="zh-CN" sz="1800" dirty="0"/>
              <a:t> TSP, Traveling Salesman Problem </a:t>
            </a:r>
            <a:r>
              <a:rPr lang="zh-CN" altLang="en-US" sz="1800" dirty="0"/>
              <a:t>）</a:t>
            </a:r>
            <a:endParaRPr lang="en-US" altLang="zh-CN" sz="1800" dirty="0"/>
          </a:p>
          <a:p>
            <a:pPr indent="457200">
              <a:spcAft>
                <a:spcPts val="600"/>
              </a:spcAft>
            </a:pPr>
            <a:r>
              <a:rPr lang="zh-CN" altLang="en-US" sz="1800" dirty="0"/>
              <a:t>该问题是是组合优化中的一个</a:t>
            </a:r>
            <a:r>
              <a:rPr lang="en-US" altLang="zh-CN" sz="1800" dirty="0"/>
              <a:t>NP</a:t>
            </a:r>
            <a:r>
              <a:rPr lang="zh-CN" altLang="en-US" sz="1800" dirty="0"/>
              <a:t>困难问题，可以描述为</a:t>
            </a:r>
            <a:r>
              <a:rPr lang="en-US" altLang="zh-CN" sz="1800" dirty="0"/>
              <a:t>:</a:t>
            </a:r>
            <a:r>
              <a:rPr lang="zh-CN" altLang="en-US" sz="1800" dirty="0"/>
              <a:t>一个商品推销员要去若干个城市推销商品，该推销员从一个城市出发，需要经过所有城市后，回到出发地。应如何选择行进路线，以使总的行程最短。</a:t>
            </a:r>
            <a:endParaRPr lang="en-US" altLang="zh-CN" sz="1800" dirty="0"/>
          </a:p>
        </p:txBody>
      </p:sp>
      <p:pic>
        <p:nvPicPr>
          <p:cNvPr id="11" name="图片 10">
            <a:extLst>
              <a:ext uri="{FF2B5EF4-FFF2-40B4-BE49-F238E27FC236}">
                <a16:creationId xmlns:a16="http://schemas.microsoft.com/office/drawing/2014/main" id="{8DF92BEB-168E-4BB1-94AA-4F0AB155864C}"/>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6186" b="99381" l="1135" r="95208">
                        <a14:foregroundMark x1="9332" y1="30928" x2="9332" y2="57732"/>
                        <a14:foregroundMark x1="9332" y1="57732" x2="21942" y2="60825"/>
                        <a14:foregroundMark x1="21942" y1="60825" x2="33417" y2="46392"/>
                        <a14:foregroundMark x1="33417" y1="46392" x2="26230" y2="45979"/>
                        <a14:foregroundMark x1="6683" y1="34845" x2="4792" y2="57526"/>
                        <a14:foregroundMark x1="5422" y1="26186" x2="1892" y2="40000"/>
                        <a14:foregroundMark x1="1135" y1="47629" x2="2018" y2="45979"/>
                        <a14:foregroundMark x1="59773" y1="38351" x2="63304" y2="30103"/>
                        <a14:foregroundMark x1="54098" y1="23505" x2="56494" y2="46186"/>
                        <a14:foregroundMark x1="67718" y1="36289" x2="66961" y2="28866"/>
                        <a14:foregroundMark x1="68979" y1="37320" x2="89660" y2="31753"/>
                        <a14:foregroundMark x1="89660" y1="31753" x2="95586" y2="10309"/>
                        <a14:foregroundMark x1="95460" y1="6186" x2="93821" y2="12784"/>
                        <a14:foregroundMark x1="57377" y1="78351" x2="43380" y2="91340"/>
                        <a14:foregroundMark x1="49559" y1="88866" x2="51450" y2="99381"/>
                        <a14:foregroundMark x1="69861" y1="31340" x2="68348" y2="27423"/>
                        <a14:foregroundMark x1="70996" y1="34433" x2="10214" y2="27216"/>
                        <a14:foregroundMark x1="10214" y1="27216" x2="11349" y2="21443"/>
                        <a14:foregroundMark x1="16267" y1="44124" x2="2396" y2="50103"/>
                        <a14:foregroundMark x1="2396" y1="50103" x2="24212" y2="52371"/>
                        <a14:foregroundMark x1="24212" y1="52371" x2="77554" y2="44330"/>
                        <a14:foregroundMark x1="77554" y1="44330" x2="91929" y2="27835"/>
                        <a14:foregroundMark x1="91929" y1="27835" x2="82219" y2="35464"/>
                        <a14:backgroundMark x1="26356" y1="7423" x2="48045" y2="6186"/>
                        <a14:backgroundMark x1="48045" y1="6186" x2="28625" y2="10103"/>
                        <a14:backgroundMark x1="7188" y1="88866" x2="6053" y2="89691"/>
                        <a14:backgroundMark x1="74275" y1="93608" x2="74023" y2="94639"/>
                      </a14:backgroundRemoval>
                    </a14:imgEffect>
                  </a14:imgLayer>
                </a14:imgProps>
              </a:ext>
            </a:extLst>
          </a:blip>
          <a:stretch>
            <a:fillRect/>
          </a:stretch>
        </p:blipFill>
        <p:spPr>
          <a:xfrm>
            <a:off x="3349639" y="3025765"/>
            <a:ext cx="4634956" cy="2834746"/>
          </a:xfrm>
          <a:prstGeom prst="rect">
            <a:avLst/>
          </a:prstGeom>
        </p:spPr>
      </p:pic>
      <p:sp>
        <p:nvSpPr>
          <p:cNvPr id="8" name="文本框 7">
            <a:extLst>
              <a:ext uri="{FF2B5EF4-FFF2-40B4-BE49-F238E27FC236}">
                <a16:creationId xmlns:a16="http://schemas.microsoft.com/office/drawing/2014/main" id="{B88D9751-E7B0-445A-A075-A210974A71F8}"/>
              </a:ext>
            </a:extLst>
          </p:cNvPr>
          <p:cNvSpPr txBox="1"/>
          <p:nvPr/>
        </p:nvSpPr>
        <p:spPr>
          <a:xfrm>
            <a:off x="607482" y="5416270"/>
            <a:ext cx="2974903" cy="369332"/>
          </a:xfrm>
          <a:prstGeom prst="rect">
            <a:avLst/>
          </a:prstGeom>
          <a:noFill/>
        </p:spPr>
        <p:txBody>
          <a:bodyPr wrap="square">
            <a:spAutoFit/>
          </a:bodyPr>
          <a:lstStyle/>
          <a:p>
            <a:r>
              <a:rPr lang="en-US" altLang="zh-CN" dirty="0"/>
              <a:t>TSP</a:t>
            </a:r>
            <a:r>
              <a:rPr lang="zh-CN" altLang="en-US" dirty="0"/>
              <a:t>问题是一个</a:t>
            </a:r>
            <a:r>
              <a:rPr lang="en-US" altLang="zh-CN" dirty="0"/>
              <a:t>NP</a:t>
            </a:r>
            <a:r>
              <a:rPr lang="zh-CN" altLang="en-US" dirty="0"/>
              <a:t>完全问题</a:t>
            </a:r>
          </a:p>
        </p:txBody>
      </p:sp>
    </p:spTree>
    <p:extLst>
      <p:ext uri="{BB962C8B-B14F-4D97-AF65-F5344CB8AC3E}">
        <p14:creationId xmlns:p14="http://schemas.microsoft.com/office/powerpoint/2010/main" val="162771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00734BB5-EFF9-4C89-A16E-C563A5C38890}" type="slidenum">
              <a:rPr lang="zh-CN" altLang="en-US" smtClean="0"/>
              <a:t>3</a:t>
            </a:fld>
            <a:endParaRPr lang="zh-CN" altLang="en-US"/>
          </a:p>
        </p:txBody>
      </p:sp>
      <p:sp>
        <p:nvSpPr>
          <p:cNvPr id="5" name="标题 1"/>
          <p:cNvSpPr>
            <a:spLocks noGrp="1"/>
          </p:cNvSpPr>
          <p:nvPr>
            <p:ph type="title"/>
          </p:nvPr>
        </p:nvSpPr>
        <p:spPr>
          <a:xfrm>
            <a:off x="132364" y="156927"/>
            <a:ext cx="5829300" cy="492124"/>
          </a:xfrm>
        </p:spPr>
        <p:txBody>
          <a:bodyPr/>
          <a:lstStyle/>
          <a:p>
            <a:r>
              <a:rPr lang="zh-CN" altLang="en-US" sz="2000" dirty="0"/>
              <a:t>01 研究背景</a:t>
            </a:r>
            <a:endParaRPr lang="zh-CN" altLang="en-US" sz="3200" dirty="0"/>
          </a:p>
        </p:txBody>
      </p:sp>
      <p:sp>
        <p:nvSpPr>
          <p:cNvPr id="10" name="Rectangle 1">
            <a:extLst>
              <a:ext uri="{FF2B5EF4-FFF2-40B4-BE49-F238E27FC236}">
                <a16:creationId xmlns:a16="http://schemas.microsoft.com/office/drawing/2014/main" id="{26F981C2-D73D-48B3-8D3F-690462A48E90}"/>
              </a:ext>
            </a:extLst>
          </p:cNvPr>
          <p:cNvSpPr>
            <a:spLocks noChangeArrowheads="1"/>
          </p:cNvSpPr>
          <p:nvPr/>
        </p:nvSpPr>
        <p:spPr bwMode="auto">
          <a:xfrm>
            <a:off x="452392" y="743786"/>
            <a:ext cx="7226875" cy="537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marR="0" lvl="0" fontAlgn="base">
              <a:lnSpc>
                <a:spcPts val="2200"/>
              </a:lnSpc>
              <a:spcBef>
                <a:spcPct val="0"/>
              </a:spcBef>
              <a:spcAft>
                <a:spcPts val="1200"/>
              </a:spcAft>
              <a:buClrTx/>
              <a:buSzTx/>
              <a:tabLst/>
            </a:pPr>
            <a:r>
              <a:rPr lang="en-US" altLang="zh-CN" dirty="0">
                <a:solidFill>
                  <a:srgbClr val="FF0000"/>
                </a:solidFill>
                <a:latin typeface="微软雅黑" panose="020B0503020204020204" pitchFamily="34" charset="-122"/>
                <a:ea typeface="微软雅黑" panose="020B0503020204020204" pitchFamily="34" charset="-122"/>
              </a:rPr>
              <a:t>TSP</a:t>
            </a:r>
            <a:r>
              <a:rPr lang="zh-CN" altLang="en-US" dirty="0">
                <a:solidFill>
                  <a:srgbClr val="FF0000"/>
                </a:solidFill>
                <a:latin typeface="微软雅黑" panose="020B0503020204020204" pitchFamily="34" charset="-122"/>
                <a:ea typeface="微软雅黑" panose="020B0503020204020204" pitchFamily="34" charset="-122"/>
              </a:rPr>
              <a:t>问题变种：</a:t>
            </a:r>
            <a:endParaRPr lang="en-US" altLang="zh-CN" dirty="0">
              <a:solidFill>
                <a:srgbClr val="FF0000"/>
              </a:solidFill>
              <a:latin typeface="微软雅黑" panose="020B0503020204020204" pitchFamily="34" charset="-122"/>
              <a:ea typeface="微软雅黑" panose="020B0503020204020204" pitchFamily="34" charset="-122"/>
            </a:endParaRPr>
          </a:p>
          <a:p>
            <a:pPr marL="285750" marR="0" lvl="0" indent="-285750" fontAlgn="base">
              <a:lnSpc>
                <a:spcPts val="2200"/>
              </a:lnSpc>
              <a:spcBef>
                <a:spcPct val="0"/>
              </a:spcBef>
              <a:spcAft>
                <a:spcPts val="600"/>
              </a:spcAft>
              <a:buClrTx/>
              <a:buSzTx/>
              <a:buFont typeface="Arial" panose="02080604020202020204" pitchFamily="34" charset="0"/>
              <a:buChar char="•"/>
              <a:tabLst/>
            </a:pPr>
            <a:r>
              <a:rPr lang="zh-CN" altLang="zh-CN" dirty="0">
                <a:latin typeface="微软雅黑" panose="020B0503020204020204" pitchFamily="34" charset="-122"/>
                <a:ea typeface="微软雅黑" panose="020B0503020204020204" pitchFamily="34" charset="-122"/>
              </a:rPr>
              <a:t>最小哈密顿链的问题：起点和终点不同；</a:t>
            </a:r>
          </a:p>
          <a:p>
            <a:pPr marL="285750" marR="0" lvl="0" indent="-285750" fontAlgn="base">
              <a:lnSpc>
                <a:spcPts val="2200"/>
              </a:lnSpc>
              <a:spcBef>
                <a:spcPct val="0"/>
              </a:spcBef>
              <a:spcAft>
                <a:spcPts val="600"/>
              </a:spcAft>
              <a:buClrTx/>
              <a:buSzTx/>
              <a:buFont typeface="Arial" panose="02080604020202020204" pitchFamily="34" charset="0"/>
              <a:buChar char="•"/>
              <a:tabLst/>
            </a:pPr>
            <a:r>
              <a:rPr lang="zh-CN" altLang="zh-CN" dirty="0">
                <a:latin typeface="微软雅黑" panose="020B0503020204020204" pitchFamily="34" charset="-122"/>
                <a:ea typeface="微软雅黑" panose="020B0503020204020204" pitchFamily="34" charset="-122"/>
              </a:rPr>
              <a:t>非对称旅行商问题（asymmetric TSP）：距离矩阵非对称的旅行商问题；</a:t>
            </a:r>
          </a:p>
          <a:p>
            <a:pPr marL="285750" marR="0" lvl="0" indent="-285750" fontAlgn="base">
              <a:lnSpc>
                <a:spcPts val="2200"/>
              </a:lnSpc>
              <a:spcBef>
                <a:spcPct val="0"/>
              </a:spcBef>
              <a:spcAft>
                <a:spcPts val="600"/>
              </a:spcAft>
              <a:buClrTx/>
              <a:buSzTx/>
              <a:buFont typeface="Arial" panose="02080604020202020204" pitchFamily="34" charset="0"/>
              <a:buChar char="•"/>
              <a:tabLst/>
            </a:pPr>
            <a:r>
              <a:rPr lang="zh-CN" altLang="zh-CN" dirty="0">
                <a:latin typeface="微软雅黑" panose="020B0503020204020204" pitchFamily="34" charset="-122"/>
                <a:ea typeface="微软雅黑" panose="020B0503020204020204" pitchFamily="34" charset="-122"/>
              </a:rPr>
              <a:t>多人旅行商问题（muti-person TSP）：由多人完成旅行的旅行商问题；</a:t>
            </a:r>
          </a:p>
          <a:p>
            <a:pPr marL="285750" marR="0" lvl="0" indent="-285750" fontAlgn="base">
              <a:lnSpc>
                <a:spcPts val="2200"/>
              </a:lnSpc>
              <a:spcBef>
                <a:spcPct val="0"/>
              </a:spcBef>
              <a:spcAft>
                <a:spcPts val="600"/>
              </a:spcAft>
              <a:buClrTx/>
              <a:buSzTx/>
              <a:buFont typeface="Arial" panose="02080604020202020204" pitchFamily="34" charset="0"/>
              <a:buChar char="•"/>
              <a:tabLst/>
            </a:pPr>
            <a:r>
              <a:rPr lang="zh-CN" altLang="zh-CN" dirty="0">
                <a:latin typeface="微软雅黑" panose="020B0503020204020204" pitchFamily="34" charset="-122"/>
                <a:ea typeface="微软雅黑" panose="020B0503020204020204" pitchFamily="34" charset="-122"/>
              </a:rPr>
              <a:t>多目标旅行商问题（multi-objective TSP）；</a:t>
            </a:r>
          </a:p>
          <a:p>
            <a:pPr marL="285750" marR="0" lvl="0" indent="-285750" fontAlgn="base">
              <a:lnSpc>
                <a:spcPts val="2200"/>
              </a:lnSpc>
              <a:spcBef>
                <a:spcPct val="0"/>
              </a:spcBef>
              <a:spcAft>
                <a:spcPts val="600"/>
              </a:spcAft>
              <a:buClrTx/>
              <a:buSzTx/>
              <a:buFont typeface="Arial" panose="02080604020202020204" pitchFamily="34" charset="0"/>
              <a:buChar char="•"/>
              <a:tabLst/>
            </a:pPr>
            <a:r>
              <a:rPr lang="zh-CN" altLang="zh-CN" dirty="0">
                <a:latin typeface="微软雅黑" panose="020B0503020204020204" pitchFamily="34" charset="-122"/>
                <a:ea typeface="微软雅黑" panose="020B0503020204020204" pitchFamily="34" charset="-122"/>
              </a:rPr>
              <a:t>依次排序问题（Sequence ordering problem ，SOP）：这类问题是非对称旅行商问题，在给定一系列顶点和距离矩阵下，寻找最短从顶点 1 到顶点 n 哈密顿链，同时满足限制：某些顶点要在一些顶点之前被连接。</a:t>
            </a:r>
          </a:p>
          <a:p>
            <a:pPr marL="285750" marR="0" lvl="0" indent="-285750" fontAlgn="base">
              <a:lnSpc>
                <a:spcPts val="2200"/>
              </a:lnSpc>
              <a:spcBef>
                <a:spcPct val="0"/>
              </a:spcBef>
              <a:spcAft>
                <a:spcPts val="600"/>
              </a:spcAft>
              <a:buClrTx/>
              <a:buSzTx/>
              <a:buFont typeface="Arial" panose="02080604020202020204" pitchFamily="34" charset="0"/>
              <a:buChar char="•"/>
              <a:tabLst/>
            </a:pPr>
            <a:r>
              <a:rPr lang="zh-CN" altLang="zh-CN" dirty="0">
                <a:latin typeface="微软雅黑" panose="020B0503020204020204" pitchFamily="34" charset="-122"/>
                <a:ea typeface="微软雅黑" panose="020B0503020204020204" pitchFamily="34" charset="-122"/>
              </a:rPr>
              <a:t>载货量受限制的车辆路径问题（Capacitated vehicle routing problem，CVRP）：给定 n-1 个顶点和一个仓库，已知顶点和顶点、仓库和顶点的距离，卡车载货量受限制，卡车每次在部分顶点和仓库之间往返，寻求一条经过所有顶点的最短路线。</a:t>
            </a:r>
          </a:p>
          <a:p>
            <a:pPr marL="285750" marR="0" lvl="0" indent="-285750" fontAlgn="base">
              <a:lnSpc>
                <a:spcPts val="2200"/>
              </a:lnSpc>
              <a:spcBef>
                <a:spcPct val="0"/>
              </a:spcBef>
              <a:spcAft>
                <a:spcPct val="0"/>
              </a:spcAft>
              <a:buClrTx/>
              <a:buSzTx/>
              <a:buFont typeface="Arial" panose="02080604020202020204" pitchFamily="34" charset="0"/>
              <a:buChar char="•"/>
              <a:tabLst/>
            </a:pPr>
            <a:endParaRPr lang="zh-CN"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24033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00734BB5-EFF9-4C89-A16E-C563A5C38890}" type="slidenum">
              <a:rPr lang="zh-CN" altLang="en-US" smtClean="0"/>
              <a:t>4</a:t>
            </a:fld>
            <a:endParaRPr lang="zh-CN" altLang="en-US"/>
          </a:p>
        </p:txBody>
      </p:sp>
      <p:sp>
        <p:nvSpPr>
          <p:cNvPr id="5" name="标题 1"/>
          <p:cNvSpPr>
            <a:spLocks noGrp="1"/>
          </p:cNvSpPr>
          <p:nvPr>
            <p:ph type="title"/>
          </p:nvPr>
        </p:nvSpPr>
        <p:spPr>
          <a:xfrm>
            <a:off x="132364" y="156927"/>
            <a:ext cx="5829300" cy="492124"/>
          </a:xfrm>
        </p:spPr>
        <p:txBody>
          <a:bodyPr/>
          <a:lstStyle/>
          <a:p>
            <a:r>
              <a:rPr lang="zh-CN" altLang="en-US" sz="2000" dirty="0"/>
              <a:t>01 研究背景</a:t>
            </a:r>
          </a:p>
        </p:txBody>
      </p:sp>
      <p:sp>
        <p:nvSpPr>
          <p:cNvPr id="6" name="Rectangle 2">
            <a:extLst>
              <a:ext uri="{FF2B5EF4-FFF2-40B4-BE49-F238E27FC236}">
                <a16:creationId xmlns:a16="http://schemas.microsoft.com/office/drawing/2014/main" id="{8FD7FCAB-6B4D-4945-AA48-EA9B07C4C56B}"/>
              </a:ext>
            </a:extLst>
          </p:cNvPr>
          <p:cNvSpPr>
            <a:spLocks noGrp="1" noChangeArrowheads="1"/>
          </p:cNvSpPr>
          <p:nvPr>
            <p:ph type="body" sz="quarter" idx="11"/>
          </p:nvPr>
        </p:nvSpPr>
        <p:spPr bwMode="auto">
          <a:xfrm>
            <a:off x="621936" y="528042"/>
            <a:ext cx="6368833" cy="596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eaLnBrk="1" hangingPunct="1">
              <a:lnSpc>
                <a:spcPts val="2200"/>
              </a:lnSpc>
              <a:spcAft>
                <a:spcPts val="1200"/>
              </a:spcAft>
              <a:buNone/>
            </a:pPr>
            <a:r>
              <a:rPr lang="zh-CN" altLang="zh-CN" sz="1800" dirty="0">
                <a:solidFill>
                  <a:srgbClr val="FF0000"/>
                </a:solidFill>
                <a:latin typeface="微软雅黑" panose="020B0503020204020204" pitchFamily="34" charset="-122"/>
              </a:rPr>
              <a:t>时间复杂度</a:t>
            </a:r>
            <a:r>
              <a:rPr lang="zh-CN" altLang="en-US" sz="1800" dirty="0">
                <a:solidFill>
                  <a:srgbClr val="FF0000"/>
                </a:solidFill>
                <a:latin typeface="微软雅黑" panose="020B0503020204020204" pitchFamily="34" charset="-122"/>
              </a:rPr>
              <a:t>：</a:t>
            </a:r>
            <a:endParaRPr lang="zh-CN" altLang="zh-CN" sz="1800" dirty="0">
              <a:solidFill>
                <a:srgbClr val="FF0000"/>
              </a:solidFill>
              <a:latin typeface="微软雅黑" panose="020B0503020204020204" pitchFamily="34" charset="-122"/>
            </a:endParaRPr>
          </a:p>
          <a:p>
            <a:pPr marL="285750" indent="-285750" eaLnBrk="1" hangingPunct="1">
              <a:lnSpc>
                <a:spcPts val="2200"/>
              </a:lnSpc>
              <a:spcAft>
                <a:spcPts val="0"/>
              </a:spcAft>
            </a:pPr>
            <a:r>
              <a:rPr lang="zh-CN" altLang="zh-CN" sz="1800" dirty="0">
                <a:latin typeface="微软雅黑" panose="020B0503020204020204" pitchFamily="34" charset="-122"/>
              </a:rPr>
              <a:t>暴力搜索：枚举所有可能的城市访问顺序，并计算每个顺序的路径长度，以找到最短路径。时间复杂度</a:t>
            </a:r>
            <a:r>
              <a:rPr lang="zh-CN" altLang="en-US" sz="1800" dirty="0">
                <a:latin typeface="微软雅黑" panose="020B0503020204020204" pitchFamily="34" charset="-122"/>
              </a:rPr>
              <a:t>：</a:t>
            </a:r>
            <a:r>
              <a:rPr lang="zh-CN" altLang="zh-CN" sz="1800" dirty="0">
                <a:solidFill>
                  <a:srgbClr val="FF0000"/>
                </a:solidFill>
                <a:latin typeface="微软雅黑" panose="020B0503020204020204" pitchFamily="34" charset="-122"/>
              </a:rPr>
              <a:t>O(n!)</a:t>
            </a:r>
            <a:endParaRPr lang="en-US" altLang="zh-CN" sz="1800" dirty="0">
              <a:solidFill>
                <a:srgbClr val="FF0000"/>
              </a:solidFill>
              <a:latin typeface="微软雅黑" panose="020B0503020204020204" pitchFamily="34" charset="-122"/>
            </a:endParaRPr>
          </a:p>
          <a:p>
            <a:pPr marL="628650" lvl="1" indent="-285750" eaLnBrk="1" hangingPunct="1">
              <a:lnSpc>
                <a:spcPts val="1800"/>
              </a:lnSpc>
              <a:spcAft>
                <a:spcPts val="600"/>
              </a:spcAft>
            </a:pPr>
            <a:r>
              <a:rPr lang="zh-CN" altLang="en-US" sz="1200" b="0" i="0" dirty="0">
                <a:solidFill>
                  <a:srgbClr val="4D4D4D"/>
                </a:solidFill>
                <a:effectLst/>
                <a:latin typeface="-apple-system"/>
              </a:rPr>
              <a:t>要拜访</a:t>
            </a:r>
            <a:r>
              <a:rPr lang="en-US" altLang="zh-CN" sz="1200" b="0" i="0" dirty="0">
                <a:solidFill>
                  <a:srgbClr val="4D4D4D"/>
                </a:solidFill>
                <a:effectLst/>
                <a:latin typeface="-apple-system"/>
              </a:rPr>
              <a:t>100</a:t>
            </a:r>
            <a:r>
              <a:rPr lang="zh-CN" altLang="en-US" sz="1200" b="0" i="0" dirty="0">
                <a:solidFill>
                  <a:srgbClr val="4D4D4D"/>
                </a:solidFill>
                <a:effectLst/>
                <a:latin typeface="-apple-system"/>
              </a:rPr>
              <a:t>个城市（需要迭代</a:t>
            </a:r>
            <a:r>
              <a:rPr lang="en-US" altLang="zh-CN" sz="1200" b="0" i="0" dirty="0">
                <a:solidFill>
                  <a:srgbClr val="4D4D4D"/>
                </a:solidFill>
                <a:effectLst/>
                <a:latin typeface="-apple-system"/>
              </a:rPr>
              <a:t>9.3326215443944 * 10^157</a:t>
            </a:r>
            <a:r>
              <a:rPr lang="zh-CN" altLang="en-US" sz="1200" b="0" i="0" dirty="0">
                <a:solidFill>
                  <a:srgbClr val="4D4D4D"/>
                </a:solidFill>
                <a:effectLst/>
                <a:latin typeface="-apple-system"/>
              </a:rPr>
              <a:t>）</a:t>
            </a:r>
            <a:endParaRPr lang="zh-CN" altLang="zh-CN" sz="1400" dirty="0">
              <a:solidFill>
                <a:srgbClr val="FF0000"/>
              </a:solidFill>
              <a:latin typeface="微软雅黑" panose="020B0503020204020204" pitchFamily="34" charset="-122"/>
            </a:endParaRPr>
          </a:p>
          <a:p>
            <a:pPr marL="285750" indent="-285750" eaLnBrk="1" hangingPunct="1">
              <a:lnSpc>
                <a:spcPts val="2200"/>
              </a:lnSpc>
              <a:spcAft>
                <a:spcPts val="1200"/>
              </a:spcAft>
            </a:pPr>
            <a:r>
              <a:rPr lang="zh-CN" altLang="zh-CN" sz="1800" dirty="0">
                <a:latin typeface="微软雅黑" panose="020B0503020204020204" pitchFamily="34" charset="-122"/>
              </a:rPr>
              <a:t>动态规划算法（如Held-Karp算法）可以在一定程度上优化TSP的求解。该算法使用子集和动态规划表来记录和计算路径长度。时间复杂度：</a:t>
            </a:r>
            <a:r>
              <a:rPr lang="zh-CN" altLang="zh-CN" sz="1800" dirty="0">
                <a:solidFill>
                  <a:srgbClr val="FF0000"/>
                </a:solidFill>
                <a:latin typeface="微软雅黑" panose="020B0503020204020204" pitchFamily="34" charset="-122"/>
              </a:rPr>
              <a:t>O(n^2 * 2^n)</a:t>
            </a:r>
          </a:p>
          <a:p>
            <a:pPr marL="0" indent="0" eaLnBrk="1" hangingPunct="1">
              <a:lnSpc>
                <a:spcPts val="2200"/>
              </a:lnSpc>
              <a:spcAft>
                <a:spcPts val="1200"/>
              </a:spcAft>
              <a:buNone/>
            </a:pPr>
            <a:r>
              <a:rPr lang="zh-CN" altLang="zh-CN" sz="1800" dirty="0">
                <a:latin typeface="微软雅黑" panose="020B0503020204020204" pitchFamily="34" charset="-122"/>
              </a:rPr>
              <a:t>对于大规模实例，通常使用启发式算法或近似算法来获得接近最优解的解。</a:t>
            </a:r>
          </a:p>
          <a:p>
            <a:pPr marL="285750" indent="-285750" eaLnBrk="1" hangingPunct="1">
              <a:lnSpc>
                <a:spcPts val="2200"/>
              </a:lnSpc>
              <a:spcAft>
                <a:spcPts val="600"/>
              </a:spcAft>
            </a:pPr>
            <a:r>
              <a:rPr lang="zh-CN" altLang="zh-CN" sz="1800" dirty="0">
                <a:latin typeface="微软雅黑" panose="020B0503020204020204" pitchFamily="34" charset="-122"/>
              </a:rPr>
              <a:t>贪心算法（Greedy Algorithm）</a:t>
            </a:r>
          </a:p>
          <a:p>
            <a:pPr marL="628650" lvl="1" indent="-285750" eaLnBrk="1" hangingPunct="1">
              <a:lnSpc>
                <a:spcPts val="2200"/>
              </a:lnSpc>
              <a:spcAft>
                <a:spcPts val="600"/>
              </a:spcAft>
            </a:pPr>
            <a:r>
              <a:rPr lang="zh-CN" altLang="zh-CN" sz="1400" dirty="0">
                <a:latin typeface="微软雅黑" panose="020B0503020204020204" pitchFamily="34" charset="-122"/>
              </a:rPr>
              <a:t>最近邻算法：从一个起始城市开始，每次访问距离最近的未访问城市。时间复杂度：</a:t>
            </a:r>
            <a:r>
              <a:rPr lang="zh-CN" altLang="zh-CN" sz="1800" dirty="0">
                <a:solidFill>
                  <a:srgbClr val="FF0000"/>
                </a:solidFill>
                <a:latin typeface="微软雅黑" panose="020B0503020204020204" pitchFamily="34" charset="-122"/>
              </a:rPr>
              <a:t>O(n^2)</a:t>
            </a:r>
          </a:p>
          <a:p>
            <a:pPr marL="628650" lvl="1" indent="-285750" eaLnBrk="1" hangingPunct="1">
              <a:lnSpc>
                <a:spcPts val="2200"/>
              </a:lnSpc>
              <a:spcAft>
                <a:spcPts val="600"/>
              </a:spcAft>
            </a:pPr>
            <a:r>
              <a:rPr lang="zh-CN" altLang="zh-CN" sz="1400" dirty="0">
                <a:latin typeface="微软雅黑" panose="020B0503020204020204" pitchFamily="34" charset="-122"/>
              </a:rPr>
              <a:t>最邻近插入法：选择最短边，确保不会形成子循环，直到形成一个完整的环。时间复杂度：</a:t>
            </a:r>
            <a:r>
              <a:rPr lang="zh-CN" altLang="zh-CN" sz="1800" dirty="0">
                <a:solidFill>
                  <a:srgbClr val="FF0000"/>
                </a:solidFill>
                <a:latin typeface="微软雅黑" panose="020B0503020204020204" pitchFamily="34" charset="-122"/>
              </a:rPr>
              <a:t>O(n^2 log n)</a:t>
            </a:r>
          </a:p>
          <a:p>
            <a:pPr marL="285750" indent="-285750" eaLnBrk="1" hangingPunct="1">
              <a:lnSpc>
                <a:spcPts val="2200"/>
              </a:lnSpc>
              <a:spcAft>
                <a:spcPts val="600"/>
              </a:spcAft>
            </a:pPr>
            <a:r>
              <a:rPr lang="zh-CN" altLang="zh-CN" sz="1800" dirty="0">
                <a:latin typeface="微软雅黑" panose="020B0503020204020204" pitchFamily="34" charset="-122"/>
              </a:rPr>
              <a:t>遗传算法、粒子群算法、蚁群算法、模拟退火算法等优化算法，时间复杂度取决于具体实现和参数设置，一般为</a:t>
            </a:r>
            <a:r>
              <a:rPr lang="zh-CN" altLang="zh-CN" sz="1800" dirty="0">
                <a:solidFill>
                  <a:srgbClr val="FF0000"/>
                </a:solidFill>
                <a:latin typeface="微软雅黑" panose="020B0503020204020204" pitchFamily="34" charset="-122"/>
              </a:rPr>
              <a:t>多项式时间。</a:t>
            </a:r>
          </a:p>
          <a:p>
            <a:pPr eaLnBrk="1" hangingPunct="1">
              <a:spcAft>
                <a:spcPct val="0"/>
              </a:spcAft>
            </a:pPr>
            <a:endParaRPr lang="zh-CN" altLang="zh-CN" sz="1800" dirty="0">
              <a:latin typeface="微软雅黑" panose="020B0503020204020204" pitchFamily="34" charset="-122"/>
            </a:endParaRPr>
          </a:p>
        </p:txBody>
      </p:sp>
    </p:spTree>
    <p:extLst>
      <p:ext uri="{BB962C8B-B14F-4D97-AF65-F5344CB8AC3E}">
        <p14:creationId xmlns:p14="http://schemas.microsoft.com/office/powerpoint/2010/main" val="4247322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00734BB5-EFF9-4C89-A16E-C563A5C38890}" type="slidenum">
              <a:rPr lang="zh-CN" altLang="en-US" smtClean="0"/>
              <a:t>5</a:t>
            </a:fld>
            <a:endParaRPr lang="zh-CN" altLang="en-US"/>
          </a:p>
        </p:txBody>
      </p:sp>
      <p:sp>
        <p:nvSpPr>
          <p:cNvPr id="4" name="文本占位符 3"/>
          <p:cNvSpPr>
            <a:spLocks noGrp="1"/>
          </p:cNvSpPr>
          <p:nvPr>
            <p:ph type="body" sz="quarter" idx="11"/>
          </p:nvPr>
        </p:nvSpPr>
        <p:spPr>
          <a:xfrm>
            <a:off x="1096009" y="649051"/>
            <a:ext cx="5503968" cy="5091349"/>
          </a:xfrm>
        </p:spPr>
        <p:txBody>
          <a:bodyPr/>
          <a:lstStyle/>
          <a:p>
            <a:r>
              <a:rPr lang="zh-CN" altLang="en-US" sz="2800" dirty="0"/>
              <a:t>贪心算法</a:t>
            </a:r>
            <a:endParaRPr lang="en-US" altLang="zh-CN" sz="2800" dirty="0"/>
          </a:p>
          <a:p>
            <a:pPr lvl="1"/>
            <a:r>
              <a:rPr lang="zh-CN" altLang="en-US" sz="2400" dirty="0"/>
              <a:t>思路</a:t>
            </a:r>
            <a:endParaRPr lang="en-US" altLang="zh-CN" sz="2400" dirty="0"/>
          </a:p>
          <a:p>
            <a:pPr lvl="1"/>
            <a:r>
              <a:rPr lang="zh-CN" altLang="en-US" sz="2400" dirty="0"/>
              <a:t>贪心策略</a:t>
            </a:r>
            <a:endParaRPr lang="en-US" altLang="zh-CN" sz="2400" dirty="0"/>
          </a:p>
          <a:p>
            <a:pPr lvl="1"/>
            <a:r>
              <a:rPr lang="zh-CN" altLang="en-US" sz="2400" dirty="0"/>
              <a:t>求解情况：简单与复杂</a:t>
            </a:r>
            <a:endParaRPr lang="en-US" altLang="zh-CN" sz="2400" dirty="0"/>
          </a:p>
        </p:txBody>
      </p:sp>
      <p:sp>
        <p:nvSpPr>
          <p:cNvPr id="5" name="标题 1"/>
          <p:cNvSpPr>
            <a:spLocks noGrp="1"/>
          </p:cNvSpPr>
          <p:nvPr>
            <p:ph type="title"/>
          </p:nvPr>
        </p:nvSpPr>
        <p:spPr>
          <a:xfrm>
            <a:off x="132364" y="156927"/>
            <a:ext cx="5829300" cy="492124"/>
          </a:xfrm>
        </p:spPr>
        <p:txBody>
          <a:bodyPr/>
          <a:lstStyle/>
          <a:p>
            <a:r>
              <a:rPr lang="zh-CN" altLang="en-US" sz="2000" dirty="0"/>
              <a:t>0</a:t>
            </a:r>
            <a:r>
              <a:rPr lang="en-US" altLang="zh-CN" sz="2000" dirty="0"/>
              <a:t>2</a:t>
            </a:r>
            <a:r>
              <a:rPr lang="zh-CN" altLang="en-US" sz="2000" dirty="0"/>
              <a:t> 贪心算法</a:t>
            </a:r>
          </a:p>
        </p:txBody>
      </p:sp>
      <p:sp>
        <p:nvSpPr>
          <p:cNvPr id="2" name="Rectangle 1">
            <a:extLst>
              <a:ext uri="{FF2B5EF4-FFF2-40B4-BE49-F238E27FC236}">
                <a16:creationId xmlns:a16="http://schemas.microsoft.com/office/drawing/2014/main" id="{A439D854-A51B-45BA-98EB-C328A95A0CFB}"/>
              </a:ext>
            </a:extLst>
          </p:cNvPr>
          <p:cNvSpPr>
            <a:spLocks noChangeArrowheads="1"/>
          </p:cNvSpPr>
          <p:nvPr/>
        </p:nvSpPr>
        <p:spPr bwMode="auto">
          <a:xfrm>
            <a:off x="487044" y="1117600"/>
            <a:ext cx="6112933" cy="542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eaLnBrk="1" fontAlgn="base" hangingPunct="1">
              <a:lnSpc>
                <a:spcPct val="100000"/>
              </a:lnSpc>
              <a:spcBef>
                <a:spcPct val="0"/>
              </a:spcBef>
              <a:spcAft>
                <a:spcPct val="0"/>
              </a:spcAft>
              <a:buClrTx/>
              <a:buSzTx/>
              <a:buFontTx/>
              <a:buNone/>
              <a:tabLst/>
            </a:pPr>
            <a:r>
              <a:rPr lang="zh-CN" altLang="zh-CN" dirty="0">
                <a:latin typeface="+mn-lt"/>
              </a:rPr>
              <a:t>贪心算法，又名贪婪算法，是一种常用的求解最优化问题的简单、迅速的算法。贪心算法总是做出在当前看来最好的选择，它所做的每一个在当前状态下某种意义上是最好的选择即贪心选择，并希望通过每次所作的贪心选择导致最终得到问题最优解。必须注意的是，贪心算法不是对所有问题都能得到整体最优解，选择的贪心策略必须具备无后效性，即某个状态以后的过程不会影响以前的状态，只与当前状态有关。</a:t>
            </a:r>
          </a:p>
          <a:p>
            <a:pPr marR="0" lvl="0" indent="0" eaLnBrk="1" fontAlgn="base" hangingPunct="1">
              <a:lnSpc>
                <a:spcPct val="100000"/>
              </a:lnSpc>
              <a:spcBef>
                <a:spcPct val="0"/>
              </a:spcBef>
              <a:spcAft>
                <a:spcPct val="0"/>
              </a:spcAft>
              <a:buClrTx/>
              <a:buSzTx/>
              <a:buFontTx/>
              <a:buNone/>
              <a:tabLst/>
            </a:pPr>
            <a:r>
              <a:rPr lang="zh-CN" altLang="zh-CN" dirty="0">
                <a:latin typeface="+mn-lt"/>
              </a:rPr>
              <a:t>1.算法思路</a:t>
            </a:r>
          </a:p>
          <a:p>
            <a:pPr marR="0" lvl="0" indent="0" eaLnBrk="1" fontAlgn="base" hangingPunct="1">
              <a:lnSpc>
                <a:spcPct val="100000"/>
              </a:lnSpc>
              <a:spcBef>
                <a:spcPct val="0"/>
              </a:spcBef>
              <a:spcAft>
                <a:spcPct val="0"/>
              </a:spcAft>
              <a:buClrTx/>
              <a:buSzTx/>
              <a:buFontTx/>
              <a:buNone/>
              <a:tabLst/>
            </a:pPr>
            <a:r>
              <a:rPr lang="zh-CN" altLang="zh-CN" dirty="0">
                <a:latin typeface="+mn-lt"/>
              </a:rPr>
              <a:t>不考虑各种可能的整体情况，省去了为找最优解要穷尽所有可能而必须耗费的大量时间。</a:t>
            </a:r>
          </a:p>
          <a:p>
            <a:pPr marR="0" lvl="0" indent="0" eaLnBrk="1" fontAlgn="base" hangingPunct="1">
              <a:lnSpc>
                <a:spcPct val="100000"/>
              </a:lnSpc>
              <a:spcBef>
                <a:spcPct val="0"/>
              </a:spcBef>
              <a:spcAft>
                <a:spcPct val="0"/>
              </a:spcAft>
              <a:buClrTx/>
              <a:buSzTx/>
              <a:buFontTx/>
              <a:buNone/>
              <a:tabLst/>
            </a:pPr>
            <a:r>
              <a:rPr lang="zh-CN" altLang="zh-CN" dirty="0">
                <a:latin typeface="+mn-lt"/>
              </a:rPr>
              <a:t>其中贪心策略直接影响整个算法的求解质量。</a:t>
            </a:r>
          </a:p>
          <a:p>
            <a:pPr marR="0" lvl="0" indent="0" eaLnBrk="1" fontAlgn="t" hangingPunct="1">
              <a:lnSpc>
                <a:spcPct val="100000"/>
              </a:lnSpc>
              <a:spcBef>
                <a:spcPct val="0"/>
              </a:spcBef>
              <a:spcAft>
                <a:spcPct val="0"/>
              </a:spcAft>
              <a:buClrTx/>
              <a:buSzTx/>
              <a:buFontTx/>
              <a:buNone/>
              <a:tabLst/>
            </a:pPr>
            <a:r>
              <a:rPr lang="zh-CN" altLang="zh-CN" dirty="0">
                <a:latin typeface="+mn-lt"/>
              </a:rPr>
              <a:t>     </a:t>
            </a:r>
          </a:p>
          <a:p>
            <a:pPr marR="0" lvl="0" indent="0" eaLnBrk="1" fontAlgn="base" hangingPunct="1">
              <a:lnSpc>
                <a:spcPct val="100000"/>
              </a:lnSpc>
              <a:spcBef>
                <a:spcPct val="0"/>
              </a:spcBef>
              <a:spcAft>
                <a:spcPct val="0"/>
              </a:spcAft>
              <a:buClrTx/>
              <a:buSzTx/>
              <a:buFontTx/>
              <a:buNone/>
              <a:tabLst/>
            </a:pPr>
            <a:r>
              <a:rPr lang="zh-CN" altLang="zh-CN" dirty="0">
                <a:latin typeface="+mn-lt"/>
              </a:rPr>
              <a:t>2.贪心策略</a:t>
            </a:r>
          </a:p>
          <a:p>
            <a:pPr marR="0" lvl="0" indent="0" eaLnBrk="1" fontAlgn="base" hangingPunct="1">
              <a:lnSpc>
                <a:spcPct val="100000"/>
              </a:lnSpc>
              <a:spcBef>
                <a:spcPct val="0"/>
              </a:spcBef>
              <a:spcAft>
                <a:spcPct val="0"/>
              </a:spcAft>
              <a:buClrTx/>
              <a:buSzTx/>
              <a:buFontTx/>
              <a:buChar char="•"/>
              <a:tabLst/>
            </a:pPr>
            <a:r>
              <a:rPr lang="zh-CN" altLang="zh-CN" dirty="0">
                <a:latin typeface="+mn-lt"/>
              </a:rPr>
              <a:t>最近邻算法：从一个起始城市开始，每次访问距离最近的未访问城市。</a:t>
            </a:r>
          </a:p>
          <a:p>
            <a:pPr marR="0" lvl="0" indent="0" eaLnBrk="1" fontAlgn="base" hangingPunct="1">
              <a:lnSpc>
                <a:spcPct val="100000"/>
              </a:lnSpc>
              <a:spcBef>
                <a:spcPct val="0"/>
              </a:spcBef>
              <a:spcAft>
                <a:spcPct val="0"/>
              </a:spcAft>
              <a:buClrTx/>
              <a:buSzTx/>
              <a:buFontTx/>
              <a:buChar char="•"/>
              <a:tabLst/>
            </a:pPr>
            <a:r>
              <a:rPr lang="zh-CN" altLang="zh-CN" dirty="0">
                <a:latin typeface="+mn-lt"/>
              </a:rPr>
              <a:t>最邻近插入法：选择最短边，确保不会形成子循环，直到形成一个完整的环。</a:t>
            </a:r>
          </a:p>
          <a:p>
            <a:pPr marL="0" marR="0" lvl="1" indent="0" eaLnBrk="1" fontAlgn="base" hangingPunct="1">
              <a:lnSpc>
                <a:spcPct val="100000"/>
              </a:lnSpc>
              <a:spcBef>
                <a:spcPct val="0"/>
              </a:spcBef>
              <a:spcAft>
                <a:spcPct val="0"/>
              </a:spcAft>
              <a:buClrTx/>
              <a:buSzTx/>
              <a:buFontTx/>
              <a:buChar char="•"/>
              <a:tabLst/>
            </a:pPr>
            <a:r>
              <a:rPr lang="zh-CN" altLang="zh-CN" dirty="0">
                <a:latin typeface="+mn-lt"/>
              </a:rPr>
              <a:t>其实生成0-&gt;1-&gt;0的一个回路，不断往回路之中插入点</a:t>
            </a:r>
          </a:p>
          <a:p>
            <a:pPr marR="0" lvl="0" indent="0" eaLnBrk="1" fontAlgn="base" hangingPunct="1">
              <a:lnSpc>
                <a:spcPct val="100000"/>
              </a:lnSpc>
              <a:spcBef>
                <a:spcPct val="0"/>
              </a:spcBef>
              <a:spcAft>
                <a:spcPct val="0"/>
              </a:spcAft>
              <a:buClrTx/>
              <a:buSzTx/>
              <a:buFontTx/>
              <a:buNone/>
              <a:tabLst/>
            </a:pPr>
            <a:endParaRPr lang="zh-CN" altLang="zh-CN" dirty="0">
              <a:latin typeface="+mn-lt"/>
            </a:endParaRPr>
          </a:p>
        </p:txBody>
      </p:sp>
      <p:sp>
        <p:nvSpPr>
          <p:cNvPr id="6" name="AutoShape 2" descr="img">
            <a:extLst>
              <a:ext uri="{FF2B5EF4-FFF2-40B4-BE49-F238E27FC236}">
                <a16:creationId xmlns:a16="http://schemas.microsoft.com/office/drawing/2014/main" id="{A7B5B644-3B7F-49FB-8ECB-B9B3757C2D17}"/>
              </a:ext>
            </a:extLst>
          </p:cNvPr>
          <p:cNvSpPr>
            <a:spLocks noChangeAspect="1" noChangeArrowheads="1"/>
          </p:cNvSpPr>
          <p:nvPr/>
        </p:nvSpPr>
        <p:spPr bwMode="auto">
          <a:xfrm>
            <a:off x="184150" y="-2825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2" name="图片 11">
            <a:extLst>
              <a:ext uri="{FF2B5EF4-FFF2-40B4-BE49-F238E27FC236}">
                <a16:creationId xmlns:a16="http://schemas.microsoft.com/office/drawing/2014/main" id="{BBE3B269-BA88-453D-906A-1D206C07DA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7258" y="1271587"/>
            <a:ext cx="3486150" cy="4314825"/>
          </a:xfrm>
          <a:prstGeom prst="rect">
            <a:avLst/>
          </a:prstGeom>
        </p:spPr>
      </p:pic>
    </p:spTree>
    <p:extLst>
      <p:ext uri="{BB962C8B-B14F-4D97-AF65-F5344CB8AC3E}">
        <p14:creationId xmlns:p14="http://schemas.microsoft.com/office/powerpoint/2010/main" val="1136213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00734BB5-EFF9-4C89-A16E-C563A5C38890}" type="slidenum">
              <a:rPr lang="zh-CN" altLang="en-US" smtClean="0"/>
              <a:t>6</a:t>
            </a:fld>
            <a:endParaRPr lang="zh-CN" altLang="en-US"/>
          </a:p>
        </p:txBody>
      </p:sp>
      <p:sp>
        <p:nvSpPr>
          <p:cNvPr id="5" name="标题 1"/>
          <p:cNvSpPr>
            <a:spLocks noGrp="1"/>
          </p:cNvSpPr>
          <p:nvPr>
            <p:ph type="title"/>
          </p:nvPr>
        </p:nvSpPr>
        <p:spPr>
          <a:xfrm>
            <a:off x="132364" y="156927"/>
            <a:ext cx="5829300" cy="492124"/>
          </a:xfrm>
        </p:spPr>
        <p:txBody>
          <a:bodyPr/>
          <a:lstStyle/>
          <a:p>
            <a:r>
              <a:rPr lang="en-US" altLang="zh-CN" sz="2000" dirty="0"/>
              <a:t>03 </a:t>
            </a:r>
            <a:r>
              <a:rPr lang="zh-CN" altLang="en-US" sz="2000" dirty="0"/>
              <a:t>遗传算法</a:t>
            </a:r>
          </a:p>
        </p:txBody>
      </p:sp>
      <p:sp>
        <p:nvSpPr>
          <p:cNvPr id="8" name="文本框 7">
            <a:extLst>
              <a:ext uri="{FF2B5EF4-FFF2-40B4-BE49-F238E27FC236}">
                <a16:creationId xmlns:a16="http://schemas.microsoft.com/office/drawing/2014/main" id="{59F4C8BB-8F1B-4975-971F-7B5790E2B8A2}"/>
              </a:ext>
            </a:extLst>
          </p:cNvPr>
          <p:cNvSpPr txBox="1"/>
          <p:nvPr/>
        </p:nvSpPr>
        <p:spPr>
          <a:xfrm>
            <a:off x="325059" y="966787"/>
            <a:ext cx="7628467" cy="2462213"/>
          </a:xfrm>
          <a:prstGeom prst="rect">
            <a:avLst/>
          </a:prstGeom>
          <a:noFill/>
        </p:spPr>
        <p:txBody>
          <a:bodyPr wrap="square">
            <a:spAutoFit/>
          </a:bodyPr>
          <a:lstStyle/>
          <a:p>
            <a:pPr>
              <a:spcAft>
                <a:spcPts val="600"/>
              </a:spcAft>
            </a:pPr>
            <a:r>
              <a:rPr lang="zh-CN" altLang="en-US" dirty="0">
                <a:solidFill>
                  <a:srgbClr val="FF0000"/>
                </a:solidFill>
                <a:latin typeface="+mn-ea"/>
              </a:rPr>
              <a:t>遗传算法:(GA, Genetic Algorithm)</a:t>
            </a:r>
            <a:endParaRPr lang="en-US" altLang="zh-CN" dirty="0">
              <a:solidFill>
                <a:srgbClr val="FF0000"/>
              </a:solidFill>
              <a:latin typeface="+mn-ea"/>
            </a:endParaRPr>
          </a:p>
          <a:p>
            <a:pPr marL="285750" indent="-285750" fontAlgn="base">
              <a:lnSpc>
                <a:spcPts val="2200"/>
              </a:lnSpc>
              <a:spcBef>
                <a:spcPct val="0"/>
              </a:spcBef>
              <a:spcAft>
                <a:spcPts val="600"/>
              </a:spcAft>
              <a:buFont typeface="Arial" panose="02080604020202020204" pitchFamily="34" charset="0"/>
              <a:buChar char="•"/>
            </a:pPr>
            <a:r>
              <a:rPr lang="zh-CN" altLang="en-US" dirty="0">
                <a:latin typeface="+mn-ea"/>
              </a:rPr>
              <a:t>根据大自然中</a:t>
            </a:r>
            <a:r>
              <a:rPr lang="zh-CN" altLang="en-US" b="1" dirty="0">
                <a:latin typeface="+mn-ea"/>
              </a:rPr>
              <a:t>生物体进化规律</a:t>
            </a:r>
            <a:r>
              <a:rPr lang="zh-CN" altLang="en-US" dirty="0">
                <a:latin typeface="+mn-ea"/>
              </a:rPr>
              <a:t>而设计提出的，是模拟达尔文生物进化论的</a:t>
            </a:r>
            <a:r>
              <a:rPr lang="zh-CN" altLang="en-US" b="1" dirty="0">
                <a:solidFill>
                  <a:srgbClr val="FF0000"/>
                </a:solidFill>
                <a:latin typeface="+mn-ea"/>
              </a:rPr>
              <a:t>自然选择和遗传学机理</a:t>
            </a:r>
            <a:r>
              <a:rPr lang="zh-CN" altLang="en-US" dirty="0">
                <a:latin typeface="+mn-ea"/>
              </a:rPr>
              <a:t>的生物进化过程的计算模型，是一种通过模拟自然进化过程搜索最优解的方法</a:t>
            </a:r>
            <a:endParaRPr lang="en-US" altLang="zh-CN" dirty="0">
              <a:latin typeface="+mn-ea"/>
            </a:endParaRPr>
          </a:p>
          <a:p>
            <a:pPr marL="285750" indent="-285750" fontAlgn="base">
              <a:lnSpc>
                <a:spcPts val="2200"/>
              </a:lnSpc>
              <a:spcBef>
                <a:spcPct val="0"/>
              </a:spcBef>
              <a:spcAft>
                <a:spcPts val="600"/>
              </a:spcAft>
              <a:buFont typeface="Arial" panose="02080604020202020204" pitchFamily="34" charset="0"/>
              <a:buChar char="•"/>
            </a:pPr>
            <a:r>
              <a:rPr lang="zh-CN" altLang="en-US" dirty="0">
                <a:latin typeface="+mn-ea"/>
              </a:rPr>
              <a:t>该算法通过数学的方式，利用计算机仿真运算,将问题的求解过程转换成类似生物进化中的染色体基因的交叉、变异等过程。在求解较为</a:t>
            </a:r>
            <a:r>
              <a:rPr lang="zh-CN" altLang="en-US" b="1" dirty="0">
                <a:solidFill>
                  <a:srgbClr val="FF0000"/>
                </a:solidFill>
                <a:latin typeface="+mn-ea"/>
              </a:rPr>
              <a:t>复杂的组合优化问题</a:t>
            </a:r>
            <a:r>
              <a:rPr lang="zh-CN" altLang="en-US" dirty="0">
                <a:latin typeface="+mn-ea"/>
              </a:rPr>
              <a:t>时,相对一些常规的优化算法,通常能够较快地获得较好的优化结果。</a:t>
            </a:r>
          </a:p>
        </p:txBody>
      </p:sp>
      <p:pic>
        <p:nvPicPr>
          <p:cNvPr id="14" name="图片 13">
            <a:extLst>
              <a:ext uri="{FF2B5EF4-FFF2-40B4-BE49-F238E27FC236}">
                <a16:creationId xmlns:a16="http://schemas.microsoft.com/office/drawing/2014/main" id="{1E1A89D2-BC8F-4869-98AE-DFAB4010E405}"/>
              </a:ext>
            </a:extLst>
          </p:cNvPr>
          <p:cNvPicPr>
            <a:picLocks noChangeAspect="1"/>
          </p:cNvPicPr>
          <p:nvPr/>
        </p:nvPicPr>
        <p:blipFill>
          <a:blip r:embed="rId3"/>
          <a:stretch>
            <a:fillRect/>
          </a:stretch>
        </p:blipFill>
        <p:spPr>
          <a:xfrm>
            <a:off x="325059" y="3336573"/>
            <a:ext cx="4551892" cy="2675235"/>
          </a:xfrm>
          <a:prstGeom prst="rect">
            <a:avLst/>
          </a:prstGeom>
        </p:spPr>
      </p:pic>
      <p:pic>
        <p:nvPicPr>
          <p:cNvPr id="16" name="图片 15">
            <a:extLst>
              <a:ext uri="{FF2B5EF4-FFF2-40B4-BE49-F238E27FC236}">
                <a16:creationId xmlns:a16="http://schemas.microsoft.com/office/drawing/2014/main" id="{1EEE0F09-3087-419A-895A-44F1A9EBFF23}"/>
              </a:ext>
            </a:extLst>
          </p:cNvPr>
          <p:cNvPicPr>
            <a:picLocks noChangeAspect="1"/>
          </p:cNvPicPr>
          <p:nvPr/>
        </p:nvPicPr>
        <p:blipFill>
          <a:blip r:embed="rId4"/>
          <a:stretch>
            <a:fillRect/>
          </a:stretch>
        </p:blipFill>
        <p:spPr>
          <a:xfrm>
            <a:off x="4876951" y="3521427"/>
            <a:ext cx="3293004" cy="2490381"/>
          </a:xfrm>
          <a:prstGeom prst="rect">
            <a:avLst/>
          </a:prstGeom>
        </p:spPr>
      </p:pic>
    </p:spTree>
    <p:extLst>
      <p:ext uri="{BB962C8B-B14F-4D97-AF65-F5344CB8AC3E}">
        <p14:creationId xmlns:p14="http://schemas.microsoft.com/office/powerpoint/2010/main" val="1940436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00734BB5-EFF9-4C89-A16E-C563A5C38890}" type="slidenum">
              <a:rPr lang="zh-CN" altLang="en-US" smtClean="0"/>
              <a:t>7</a:t>
            </a:fld>
            <a:endParaRPr lang="zh-CN" altLang="en-US"/>
          </a:p>
        </p:txBody>
      </p:sp>
      <p:sp>
        <p:nvSpPr>
          <p:cNvPr id="6" name="Rectangle 2">
            <a:extLst>
              <a:ext uri="{FF2B5EF4-FFF2-40B4-BE49-F238E27FC236}">
                <a16:creationId xmlns:a16="http://schemas.microsoft.com/office/drawing/2014/main" id="{738590EC-47ED-458B-8178-D9188048465C}"/>
              </a:ext>
            </a:extLst>
          </p:cNvPr>
          <p:cNvSpPr>
            <a:spLocks noChangeArrowheads="1"/>
          </p:cNvSpPr>
          <p:nvPr/>
        </p:nvSpPr>
        <p:spPr bwMode="auto">
          <a:xfrm>
            <a:off x="191646" y="629709"/>
            <a:ext cx="6063104"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eaLnBrk="1" fontAlgn="base" hangingPunct="1">
              <a:lnSpc>
                <a:spcPct val="100000"/>
              </a:lnSpc>
              <a:spcBef>
                <a:spcPct val="0"/>
              </a:spcBef>
              <a:spcAft>
                <a:spcPts val="600"/>
              </a:spcAft>
              <a:buClrTx/>
              <a:buSzTx/>
              <a:buFontTx/>
              <a:buNone/>
              <a:tabLst/>
            </a:pPr>
            <a:r>
              <a:rPr lang="zh-CN" altLang="zh-CN" sz="1600" b="1" dirty="0">
                <a:latin typeface="+mn-ea"/>
              </a:rPr>
              <a:t>遗传算法模拟自然选择的过程</a:t>
            </a:r>
            <a:r>
              <a:rPr lang="zh-CN" altLang="zh-CN" sz="1600" dirty="0">
                <a:latin typeface="+mn-ea"/>
              </a:rPr>
              <a:t>，这意味着那些能够适应环境变化的物种可以生存和繁殖并进入下一代。简而言之，它们模拟连续几代个体之间的“适者生存”来解决问题。</a:t>
            </a:r>
            <a:endParaRPr lang="en-US" altLang="zh-CN" sz="1600" dirty="0">
              <a:latin typeface="+mn-ea"/>
            </a:endParaRPr>
          </a:p>
          <a:p>
            <a:pPr marL="0" marR="0" lvl="0" indent="457200" eaLnBrk="1" fontAlgn="base" hangingPunct="1">
              <a:lnSpc>
                <a:spcPct val="100000"/>
              </a:lnSpc>
              <a:spcBef>
                <a:spcPct val="0"/>
              </a:spcBef>
              <a:spcAft>
                <a:spcPts val="600"/>
              </a:spcAft>
              <a:buClrTx/>
              <a:buSzTx/>
              <a:buFontTx/>
              <a:buNone/>
              <a:tabLst/>
            </a:pPr>
            <a:r>
              <a:rPr lang="zh-CN" altLang="zh-CN" sz="1600" b="1" dirty="0">
                <a:latin typeface="+mn-ea"/>
              </a:rPr>
              <a:t>每一代都由一群个体组成</a:t>
            </a:r>
            <a:r>
              <a:rPr lang="zh-CN" altLang="zh-CN" sz="1600" dirty="0">
                <a:latin typeface="+mn-ea"/>
              </a:rPr>
              <a:t>，每个个体代表搜索空间中的一个点和可能的解决方案。</a:t>
            </a:r>
            <a:endParaRPr lang="en-US" altLang="zh-CN" sz="1600" dirty="0">
              <a:latin typeface="+mn-ea"/>
            </a:endParaRPr>
          </a:p>
          <a:p>
            <a:pPr marL="0" marR="0" lvl="0" indent="457200" eaLnBrk="1" fontAlgn="base" hangingPunct="1">
              <a:lnSpc>
                <a:spcPct val="100000"/>
              </a:lnSpc>
              <a:spcBef>
                <a:spcPct val="0"/>
              </a:spcBef>
              <a:spcAft>
                <a:spcPts val="600"/>
              </a:spcAft>
              <a:buClrTx/>
              <a:buSzTx/>
              <a:buFontTx/>
              <a:buNone/>
              <a:tabLst/>
            </a:pPr>
            <a:r>
              <a:rPr lang="zh-CN" altLang="zh-CN" sz="1600" b="1" dirty="0">
                <a:latin typeface="+mn-ea"/>
              </a:rPr>
              <a:t>每个个体都表示为一个字符串/整数/浮点数/位</a:t>
            </a:r>
            <a:r>
              <a:rPr lang="zh-CN" altLang="zh-CN" sz="1600" dirty="0">
                <a:latin typeface="+mn-ea"/>
              </a:rPr>
              <a:t>。这个字符串类似于染色体。 </a:t>
            </a:r>
          </a:p>
        </p:txBody>
      </p:sp>
      <p:sp>
        <p:nvSpPr>
          <p:cNvPr id="9" name="标题 1">
            <a:extLst>
              <a:ext uri="{FF2B5EF4-FFF2-40B4-BE49-F238E27FC236}">
                <a16:creationId xmlns:a16="http://schemas.microsoft.com/office/drawing/2014/main" id="{E96DF19A-8532-4E79-AC41-FDCA5154248E}"/>
              </a:ext>
            </a:extLst>
          </p:cNvPr>
          <p:cNvSpPr txBox="1">
            <a:spLocks/>
          </p:cNvSpPr>
          <p:nvPr/>
        </p:nvSpPr>
        <p:spPr>
          <a:xfrm>
            <a:off x="132364" y="156927"/>
            <a:ext cx="5829300" cy="4921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a:lstStyle>
          <a:p>
            <a:r>
              <a:rPr lang="en-US" altLang="zh-CN" sz="2000"/>
              <a:t>03 </a:t>
            </a:r>
            <a:r>
              <a:rPr lang="zh-CN" altLang="en-US" sz="2000"/>
              <a:t>遗传算法</a:t>
            </a:r>
            <a:endParaRPr lang="zh-CN" altLang="en-US" sz="2000" dirty="0"/>
          </a:p>
        </p:txBody>
      </p:sp>
      <p:sp>
        <p:nvSpPr>
          <p:cNvPr id="11" name="文本框 10">
            <a:extLst>
              <a:ext uri="{FF2B5EF4-FFF2-40B4-BE49-F238E27FC236}">
                <a16:creationId xmlns:a16="http://schemas.microsoft.com/office/drawing/2014/main" id="{DE2AB145-91B9-4FD4-BDC3-A069A95A9950}"/>
              </a:ext>
            </a:extLst>
          </p:cNvPr>
          <p:cNvSpPr txBox="1"/>
          <p:nvPr/>
        </p:nvSpPr>
        <p:spPr>
          <a:xfrm>
            <a:off x="3225800" y="2736661"/>
            <a:ext cx="3028950" cy="2108269"/>
          </a:xfrm>
          <a:prstGeom prst="rect">
            <a:avLst/>
          </a:prstGeom>
          <a:noFill/>
        </p:spPr>
        <p:txBody>
          <a:bodyPr wrap="square">
            <a:spAutoFit/>
          </a:bodyPr>
          <a:lstStyle/>
          <a:p>
            <a:pPr>
              <a:spcAft>
                <a:spcPts val="600"/>
              </a:spcAft>
            </a:pPr>
            <a:r>
              <a:rPr lang="zh-CN" altLang="en-US" sz="1200" dirty="0">
                <a:latin typeface="+mn-ea"/>
              </a:rPr>
              <a:t>算法流程：</a:t>
            </a:r>
            <a:endParaRPr lang="en-US" altLang="zh-CN" sz="1200" dirty="0">
              <a:latin typeface="+mn-ea"/>
            </a:endParaRPr>
          </a:p>
          <a:p>
            <a:pPr>
              <a:spcAft>
                <a:spcPts val="600"/>
              </a:spcAft>
            </a:pPr>
            <a:r>
              <a:rPr lang="zh-CN" altLang="en-US" sz="1200" dirty="0">
                <a:latin typeface="+mn-ea"/>
              </a:rPr>
              <a:t>1）随机初始化种群 p </a:t>
            </a:r>
          </a:p>
          <a:p>
            <a:pPr>
              <a:spcAft>
                <a:spcPts val="600"/>
              </a:spcAft>
            </a:pPr>
            <a:r>
              <a:rPr lang="zh-CN" altLang="en-US" sz="1200" dirty="0">
                <a:latin typeface="+mn-ea"/>
              </a:rPr>
              <a:t>2）确定种群的适应度</a:t>
            </a:r>
          </a:p>
          <a:p>
            <a:pPr>
              <a:spcAft>
                <a:spcPts val="600"/>
              </a:spcAft>
            </a:pPr>
            <a:r>
              <a:rPr lang="zh-CN" altLang="en-US" sz="1200" dirty="0">
                <a:latin typeface="+mn-ea"/>
              </a:rPr>
              <a:t>3）直到收敛重复：</a:t>
            </a:r>
          </a:p>
          <a:p>
            <a:pPr>
              <a:spcAft>
                <a:spcPts val="600"/>
              </a:spcAft>
            </a:pPr>
            <a:r>
              <a:rPr lang="zh-CN" altLang="en-US" sz="1200" dirty="0">
                <a:latin typeface="+mn-ea"/>
              </a:rPr>
              <a:t>      a）从种群中选择父母</a:t>
            </a:r>
          </a:p>
          <a:p>
            <a:pPr>
              <a:spcAft>
                <a:spcPts val="600"/>
              </a:spcAft>
            </a:pPr>
            <a:r>
              <a:rPr lang="zh-CN" altLang="en-US" sz="1200" dirty="0">
                <a:latin typeface="+mn-ea"/>
              </a:rPr>
              <a:t>      b）交叉并产生新种群</a:t>
            </a:r>
          </a:p>
          <a:p>
            <a:pPr>
              <a:spcAft>
                <a:spcPts val="600"/>
              </a:spcAft>
            </a:pPr>
            <a:r>
              <a:rPr lang="zh-CN" altLang="en-US" sz="1200" dirty="0">
                <a:latin typeface="+mn-ea"/>
              </a:rPr>
              <a:t>      c）对新种群进行变异</a:t>
            </a:r>
          </a:p>
          <a:p>
            <a:pPr>
              <a:spcAft>
                <a:spcPts val="600"/>
              </a:spcAft>
            </a:pPr>
            <a:r>
              <a:rPr lang="zh-CN" altLang="en-US" sz="1200" dirty="0">
                <a:latin typeface="+mn-ea"/>
              </a:rPr>
              <a:t>      d）计算新种群的适应度</a:t>
            </a:r>
          </a:p>
        </p:txBody>
      </p:sp>
      <p:pic>
        <p:nvPicPr>
          <p:cNvPr id="13" name="图片 12">
            <a:extLst>
              <a:ext uri="{FF2B5EF4-FFF2-40B4-BE49-F238E27FC236}">
                <a16:creationId xmlns:a16="http://schemas.microsoft.com/office/drawing/2014/main" id="{24E25918-0411-4392-8E6B-EA577E6F2B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3788" y="732513"/>
            <a:ext cx="2138362" cy="4190326"/>
          </a:xfrm>
          <a:prstGeom prst="rect">
            <a:avLst/>
          </a:prstGeom>
        </p:spPr>
      </p:pic>
      <p:sp>
        <p:nvSpPr>
          <p:cNvPr id="14" name="Rectangle 3">
            <a:extLst>
              <a:ext uri="{FF2B5EF4-FFF2-40B4-BE49-F238E27FC236}">
                <a16:creationId xmlns:a16="http://schemas.microsoft.com/office/drawing/2014/main" id="{B8F38217-9B43-409B-9F8F-0A57B8BAD14B}"/>
              </a:ext>
            </a:extLst>
          </p:cNvPr>
          <p:cNvSpPr>
            <a:spLocks noChangeArrowheads="1"/>
          </p:cNvSpPr>
          <p:nvPr/>
        </p:nvSpPr>
        <p:spPr bwMode="auto">
          <a:xfrm rot="10800000" flipV="1">
            <a:off x="322865" y="2622361"/>
            <a:ext cx="2724149" cy="2487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600"/>
              </a:spcAft>
              <a:buClrTx/>
              <a:buSzTx/>
              <a:buFontTx/>
              <a:buNone/>
              <a:tabLst/>
            </a:pPr>
            <a:r>
              <a:rPr kumimoji="0" lang="zh-CN" altLang="en-US" sz="1200" b="0" i="0" u="none" strike="noStrike" cap="none" normalizeH="0" baseline="0" dirty="0">
                <a:ln>
                  <a:noFill/>
                </a:ln>
                <a:solidFill>
                  <a:schemeClr val="tx1"/>
                </a:solidFill>
                <a:effectLst/>
                <a:latin typeface="+mn-ea"/>
              </a:rPr>
              <a:t>算法机理</a:t>
            </a:r>
            <a:r>
              <a:rPr lang="zh-CN" altLang="en-US" sz="1200" dirty="0">
                <a:latin typeface="+mn-ea"/>
              </a:rPr>
              <a:t>：</a:t>
            </a:r>
            <a:endParaRPr kumimoji="0" lang="zh-CN" altLang="zh-CN" sz="1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ts val="600"/>
              </a:spcAft>
              <a:buClrTx/>
              <a:buSzTx/>
              <a:buFontTx/>
              <a:buAutoNum type="arabicPeriod"/>
              <a:tabLst/>
            </a:pPr>
            <a:r>
              <a:rPr kumimoji="0" lang="zh-CN" altLang="zh-CN" sz="1200" b="0" i="0" u="none" strike="noStrike" cap="none" normalizeH="0" baseline="0" dirty="0">
                <a:ln>
                  <a:noFill/>
                </a:ln>
                <a:solidFill>
                  <a:srgbClr val="333333"/>
                </a:solidFill>
                <a:effectLst/>
                <a:latin typeface="+mn-ea"/>
              </a:rPr>
              <a:t>种群中的个体竞争资源和配偶</a:t>
            </a:r>
          </a:p>
          <a:p>
            <a:pPr marL="0" marR="0" lvl="0" indent="0" algn="l" defTabSz="914400" rtl="0" eaLnBrk="0" fontAlgn="base" latinLnBrk="0" hangingPunct="0">
              <a:lnSpc>
                <a:spcPct val="100000"/>
              </a:lnSpc>
              <a:spcBef>
                <a:spcPct val="0"/>
              </a:spcBef>
              <a:spcAft>
                <a:spcPts val="600"/>
              </a:spcAft>
              <a:buClrTx/>
              <a:buSzTx/>
              <a:buFontTx/>
              <a:buAutoNum type="arabicPeriod" startAt="2"/>
              <a:tabLst/>
            </a:pPr>
            <a:r>
              <a:rPr kumimoji="0" lang="zh-CN" altLang="zh-CN" sz="1200" b="0" i="0" u="none" strike="noStrike" cap="none" normalizeH="0" baseline="0" dirty="0">
                <a:ln>
                  <a:noFill/>
                </a:ln>
                <a:solidFill>
                  <a:srgbClr val="333333"/>
                </a:solidFill>
                <a:effectLst/>
                <a:latin typeface="+mn-ea"/>
              </a:rPr>
              <a:t>那些</a:t>
            </a:r>
            <a:r>
              <a:rPr kumimoji="0" lang="zh-CN" altLang="zh-CN" sz="1200" b="0" i="0" u="none" strike="noStrike" cap="none" normalizeH="0" baseline="0" dirty="0">
                <a:ln>
                  <a:noFill/>
                </a:ln>
                <a:solidFill>
                  <a:srgbClr val="FF0000"/>
                </a:solidFill>
                <a:effectLst/>
                <a:latin typeface="+mn-ea"/>
              </a:rPr>
              <a:t>成功（最适合）的个体会交配，从而产生比其他个体更多的后代</a:t>
            </a:r>
          </a:p>
          <a:p>
            <a:pPr marL="0" marR="0" lvl="0" indent="0" algn="l" defTabSz="914400" rtl="0" eaLnBrk="0" fontAlgn="base" latinLnBrk="0" hangingPunct="0">
              <a:lnSpc>
                <a:spcPct val="100000"/>
              </a:lnSpc>
              <a:spcBef>
                <a:spcPct val="0"/>
              </a:spcBef>
              <a:spcAft>
                <a:spcPts val="600"/>
              </a:spcAft>
              <a:buClrTx/>
              <a:buSzTx/>
              <a:buFontTx/>
              <a:buAutoNum type="arabicPeriod" startAt="3"/>
              <a:tabLst/>
            </a:pPr>
            <a:r>
              <a:rPr kumimoji="0" lang="zh-CN" altLang="zh-CN" sz="1200" b="0" i="0" u="none" strike="noStrike" cap="none" normalizeH="0" baseline="0" dirty="0">
                <a:ln>
                  <a:noFill/>
                </a:ln>
                <a:solidFill>
                  <a:srgbClr val="333333"/>
                </a:solidFill>
                <a:effectLst/>
                <a:latin typeface="+mn-ea"/>
              </a:rPr>
              <a:t>来自“最适合”父母的基因会在整个世代中传播，也就是说，</a:t>
            </a:r>
            <a:r>
              <a:rPr kumimoji="0" lang="zh-CN" altLang="zh-CN" sz="1200" b="0" i="0" u="none" strike="noStrike" cap="none" normalizeH="0" baseline="0" dirty="0">
                <a:ln>
                  <a:noFill/>
                </a:ln>
                <a:solidFill>
                  <a:srgbClr val="FF0000"/>
                </a:solidFill>
                <a:effectLst/>
                <a:latin typeface="+mn-ea"/>
              </a:rPr>
              <a:t>有时</a:t>
            </a:r>
            <a:r>
              <a:rPr kumimoji="0" lang="zh-CN" altLang="zh-CN" sz="1200" b="0" i="0" u="none" strike="noStrike" cap="none" normalizeH="0" baseline="0" dirty="0">
                <a:ln>
                  <a:noFill/>
                </a:ln>
                <a:solidFill>
                  <a:srgbClr val="333333"/>
                </a:solidFill>
                <a:effectLst/>
                <a:latin typeface="+mn-ea"/>
              </a:rPr>
              <a:t>父母会创造出比父母更优秀的后代。</a:t>
            </a:r>
          </a:p>
          <a:p>
            <a:pPr marL="0" marR="0" lvl="0" indent="0" algn="l" defTabSz="914400" rtl="0" eaLnBrk="0" fontAlgn="base" latinLnBrk="0" hangingPunct="0">
              <a:lnSpc>
                <a:spcPct val="100000"/>
              </a:lnSpc>
              <a:spcBef>
                <a:spcPct val="0"/>
              </a:spcBef>
              <a:spcAft>
                <a:spcPts val="600"/>
              </a:spcAft>
              <a:buClrTx/>
              <a:buSzTx/>
              <a:buFontTx/>
              <a:buAutoNum type="arabicPeriod" startAt="4"/>
              <a:tabLst/>
            </a:pPr>
            <a:r>
              <a:rPr kumimoji="0" lang="zh-CN" altLang="zh-CN" sz="1200" b="0" i="0" u="none" strike="noStrike" cap="none" normalizeH="0" baseline="0" dirty="0">
                <a:ln>
                  <a:noFill/>
                </a:ln>
                <a:solidFill>
                  <a:srgbClr val="333333"/>
                </a:solidFill>
                <a:effectLst/>
                <a:latin typeface="+mn-ea"/>
              </a:rPr>
              <a:t>因此，</a:t>
            </a:r>
            <a:r>
              <a:rPr kumimoji="0" lang="zh-CN" altLang="zh-CN" sz="1200" b="0" i="0" u="none" strike="noStrike" cap="none" normalizeH="0" baseline="0" dirty="0">
                <a:ln>
                  <a:noFill/>
                </a:ln>
                <a:solidFill>
                  <a:srgbClr val="FF0000"/>
                </a:solidFill>
                <a:effectLst/>
                <a:latin typeface="+mn-ea"/>
              </a:rPr>
              <a:t>每一代都更适应其环境</a:t>
            </a:r>
            <a:r>
              <a:rPr kumimoji="0" lang="zh-CN" altLang="zh-CN" sz="1200" b="0" i="0" u="none" strike="noStrike" cap="none" normalizeH="0" baseline="0" dirty="0">
                <a:ln>
                  <a:noFill/>
                </a:ln>
                <a:solidFill>
                  <a:srgbClr val="333333"/>
                </a:solidFill>
                <a:effectLst/>
                <a:latin typeface="+mn-ea"/>
              </a:rPr>
              <a:t>。</a:t>
            </a:r>
          </a:p>
          <a:p>
            <a:pPr marL="0" marR="0" lvl="0" indent="0" algn="l" defTabSz="914400" rtl="0" eaLnBrk="0" fontAlgn="base" latinLnBrk="0" hangingPunct="0">
              <a:lnSpc>
                <a:spcPct val="100000"/>
              </a:lnSpc>
              <a:spcBef>
                <a:spcPct val="0"/>
              </a:spcBef>
              <a:spcAft>
                <a:spcPts val="600"/>
              </a:spcAft>
              <a:buClrTx/>
              <a:buSzTx/>
              <a:buFontTx/>
              <a:buNone/>
              <a:tabLst/>
            </a:pPr>
            <a:endParaRPr kumimoji="0" lang="zh-CN" altLang="zh-CN" sz="1800" b="0" i="0" u="none" strike="noStrike" cap="none" normalizeH="0" baseline="0" dirty="0">
              <a:ln>
                <a:noFill/>
              </a:ln>
              <a:solidFill>
                <a:schemeClr val="tx1"/>
              </a:solidFill>
              <a:effectLst/>
              <a:latin typeface="+mn-ea"/>
            </a:endParaRPr>
          </a:p>
        </p:txBody>
      </p:sp>
      <p:sp>
        <p:nvSpPr>
          <p:cNvPr id="10" name="文本框 9">
            <a:extLst>
              <a:ext uri="{FF2B5EF4-FFF2-40B4-BE49-F238E27FC236}">
                <a16:creationId xmlns:a16="http://schemas.microsoft.com/office/drawing/2014/main" id="{C119581B-6A71-465E-BF94-CC8CDCE9E357}"/>
              </a:ext>
            </a:extLst>
          </p:cNvPr>
          <p:cNvSpPr txBox="1"/>
          <p:nvPr/>
        </p:nvSpPr>
        <p:spPr>
          <a:xfrm>
            <a:off x="499533" y="5133023"/>
            <a:ext cx="4572000" cy="1200329"/>
          </a:xfrm>
          <a:prstGeom prst="rect">
            <a:avLst/>
          </a:prstGeom>
          <a:noFill/>
        </p:spPr>
        <p:txBody>
          <a:bodyPr wrap="square">
            <a:spAutoFit/>
          </a:bodyPr>
          <a:lstStyle/>
          <a:p>
            <a:r>
              <a:rPr lang="zh-CN" altLang="en-US" dirty="0"/>
              <a:t>https://www.bilibili.com/video/BV16e4y1p7aJ/?spm_id_from=333.337.search-card.all.click&amp;vd_source=0f5f0ef6f6889d686f14d573eb065dee</a:t>
            </a:r>
          </a:p>
        </p:txBody>
      </p:sp>
    </p:spTree>
    <p:extLst>
      <p:ext uri="{BB962C8B-B14F-4D97-AF65-F5344CB8AC3E}">
        <p14:creationId xmlns:p14="http://schemas.microsoft.com/office/powerpoint/2010/main" val="2971253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00734BB5-EFF9-4C89-A16E-C563A5C38890}" type="slidenum">
              <a:rPr lang="zh-CN" altLang="en-US" smtClean="0"/>
              <a:t>8</a:t>
            </a:fld>
            <a:endParaRPr lang="zh-CN" altLang="en-US"/>
          </a:p>
        </p:txBody>
      </p:sp>
      <p:sp>
        <p:nvSpPr>
          <p:cNvPr id="4" name="文本占位符 3"/>
          <p:cNvSpPr>
            <a:spLocks noGrp="1"/>
          </p:cNvSpPr>
          <p:nvPr>
            <p:ph type="body" sz="quarter" idx="11"/>
          </p:nvPr>
        </p:nvSpPr>
        <p:spPr>
          <a:xfrm>
            <a:off x="1096009" y="649051"/>
            <a:ext cx="5503968" cy="2000559"/>
          </a:xfrm>
        </p:spPr>
        <p:txBody>
          <a:bodyPr/>
          <a:lstStyle/>
          <a:p>
            <a:r>
              <a:rPr lang="en-US" altLang="zh-CN" sz="2800" dirty="0"/>
              <a:t>TSP</a:t>
            </a:r>
            <a:r>
              <a:rPr lang="zh-CN" altLang="en-US" sz="2800" dirty="0"/>
              <a:t>问题介绍、</a:t>
            </a:r>
            <a:endParaRPr lang="en-US" altLang="zh-CN" sz="2800" dirty="0"/>
          </a:p>
          <a:p>
            <a:pPr lvl="1"/>
            <a:r>
              <a:rPr lang="zh-CN" altLang="en-US" sz="2400" dirty="0"/>
              <a:t>介绍</a:t>
            </a:r>
            <a:endParaRPr lang="en-US" altLang="zh-CN" sz="2400" dirty="0"/>
          </a:p>
          <a:p>
            <a:pPr lvl="1"/>
            <a:r>
              <a:rPr lang="zh-CN" altLang="en-US" sz="2400" dirty="0"/>
              <a:t>问题变种</a:t>
            </a:r>
            <a:endParaRPr lang="en-US" altLang="zh-CN" sz="2400" dirty="0"/>
          </a:p>
          <a:p>
            <a:pPr lvl="1"/>
            <a:r>
              <a:rPr lang="zh-CN" altLang="en-US" sz="2400" dirty="0"/>
              <a:t>时间复杂度</a:t>
            </a:r>
            <a:endParaRPr lang="en-US" altLang="zh-CN" sz="2800" dirty="0"/>
          </a:p>
          <a:p>
            <a:r>
              <a:rPr lang="zh-CN" altLang="en-US" sz="2800" dirty="0"/>
              <a:t>贪心算法</a:t>
            </a:r>
            <a:endParaRPr lang="en-US" altLang="zh-CN" sz="2800" dirty="0"/>
          </a:p>
          <a:p>
            <a:pPr lvl="1"/>
            <a:r>
              <a:rPr lang="zh-CN" altLang="en-US" sz="2400" dirty="0"/>
              <a:t>思路</a:t>
            </a:r>
            <a:endParaRPr lang="en-US" altLang="zh-CN" sz="2400" dirty="0"/>
          </a:p>
          <a:p>
            <a:pPr lvl="1"/>
            <a:r>
              <a:rPr lang="zh-CN" altLang="en-US" sz="2400" dirty="0"/>
              <a:t>贪心策略</a:t>
            </a:r>
            <a:endParaRPr lang="en-US" altLang="zh-CN" sz="2400" dirty="0"/>
          </a:p>
          <a:p>
            <a:pPr lvl="1"/>
            <a:r>
              <a:rPr lang="zh-CN" altLang="en-US" sz="2400" dirty="0"/>
              <a:t>求解情况：简单与复杂</a:t>
            </a:r>
            <a:endParaRPr lang="en-US" altLang="zh-CN" sz="2400" dirty="0"/>
          </a:p>
          <a:p>
            <a:r>
              <a:rPr lang="zh-CN" altLang="en-US" sz="2800" dirty="0"/>
              <a:t>遗传算法</a:t>
            </a:r>
            <a:endParaRPr lang="en-US" altLang="zh-CN" sz="2800" dirty="0"/>
          </a:p>
          <a:p>
            <a:pPr lvl="1"/>
            <a:r>
              <a:rPr lang="zh-CN" altLang="en-US" sz="2400" dirty="0"/>
              <a:t>遗传算法基础</a:t>
            </a:r>
            <a:endParaRPr lang="en-US" altLang="zh-CN" sz="2400" dirty="0"/>
          </a:p>
          <a:p>
            <a:pPr lvl="1"/>
            <a:r>
              <a:rPr lang="zh-CN" altLang="en-US" sz="2400" dirty="0"/>
              <a:t>针对求解</a:t>
            </a:r>
            <a:r>
              <a:rPr lang="en-US" altLang="zh-CN" sz="2400" dirty="0"/>
              <a:t>TSP</a:t>
            </a:r>
            <a:r>
              <a:rPr lang="zh-CN" altLang="en-US" sz="2400" dirty="0"/>
              <a:t>问题的遗传算法</a:t>
            </a:r>
            <a:endParaRPr lang="en-US" altLang="zh-CN" sz="2400" dirty="0"/>
          </a:p>
          <a:p>
            <a:pPr lvl="1"/>
            <a:r>
              <a:rPr lang="zh-CN" altLang="en-US" sz="2400" dirty="0"/>
              <a:t>求解情况</a:t>
            </a:r>
            <a:endParaRPr lang="en-US" altLang="zh-CN" sz="2400" dirty="0"/>
          </a:p>
          <a:p>
            <a:r>
              <a:rPr lang="en-US" altLang="zh-CN" sz="2800" dirty="0"/>
              <a:t>LKH</a:t>
            </a:r>
            <a:r>
              <a:rPr lang="zh-CN" altLang="en-US" sz="2800" dirty="0"/>
              <a:t>算法</a:t>
            </a:r>
            <a:endParaRPr lang="en-US" altLang="zh-CN" sz="2800" dirty="0"/>
          </a:p>
          <a:p>
            <a:r>
              <a:rPr lang="zh-CN" altLang="en-US" sz="2800" dirty="0"/>
              <a:t>基于深度学习的方法</a:t>
            </a:r>
            <a:endParaRPr lang="en-US" altLang="zh-CN" sz="2800" dirty="0"/>
          </a:p>
        </p:txBody>
      </p:sp>
      <p:sp>
        <p:nvSpPr>
          <p:cNvPr id="5" name="标题 1"/>
          <p:cNvSpPr>
            <a:spLocks noGrp="1"/>
          </p:cNvSpPr>
          <p:nvPr>
            <p:ph type="title"/>
          </p:nvPr>
        </p:nvSpPr>
        <p:spPr>
          <a:xfrm>
            <a:off x="132364" y="156927"/>
            <a:ext cx="5829300" cy="492124"/>
          </a:xfrm>
        </p:spPr>
        <p:txBody>
          <a:bodyPr/>
          <a:lstStyle/>
          <a:p>
            <a:r>
              <a:rPr lang="zh-CN" altLang="en-US" sz="3200" dirty="0"/>
              <a:t>目录</a:t>
            </a:r>
          </a:p>
        </p:txBody>
      </p:sp>
    </p:spTree>
    <p:extLst>
      <p:ext uri="{BB962C8B-B14F-4D97-AF65-F5344CB8AC3E}">
        <p14:creationId xmlns:p14="http://schemas.microsoft.com/office/powerpoint/2010/main" val="618746076"/>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512</TotalTime>
  <Words>1329</Words>
  <Application>Microsoft Office PowerPoint</Application>
  <PresentationFormat>全屏显示(4:3)</PresentationFormat>
  <Paragraphs>126</Paragraphs>
  <Slides>12</Slides>
  <Notes>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-apple-system</vt:lpstr>
      <vt:lpstr>黑体</vt:lpstr>
      <vt:lpstr>宋体</vt:lpstr>
      <vt:lpstr>微软雅黑</vt:lpstr>
      <vt:lpstr>Arial</vt:lpstr>
      <vt:lpstr>Calibri</vt:lpstr>
      <vt:lpstr>Segoe UI Light</vt:lpstr>
      <vt:lpstr>Wingdings</vt:lpstr>
      <vt:lpstr>Office 主题</vt:lpstr>
      <vt:lpstr>求解TSP问题方法</vt:lpstr>
      <vt:lpstr>目录</vt:lpstr>
      <vt:lpstr>01 研究背景</vt:lpstr>
      <vt:lpstr>01 研究背景</vt:lpstr>
      <vt:lpstr>01 研究背景</vt:lpstr>
      <vt:lpstr>02 贪心算法</vt:lpstr>
      <vt:lpstr>03 遗传算法</vt:lpstr>
      <vt:lpstr>PowerPoint 演示文稿</vt:lpstr>
      <vt:lpstr>目录</vt:lpstr>
      <vt:lpstr>目录</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PEITIAN</dc:creator>
  <cp:lastModifiedBy>峻菡</cp:lastModifiedBy>
  <cp:revision>62</cp:revision>
  <dcterms:created xsi:type="dcterms:W3CDTF">2024-07-20T09:56:07Z</dcterms:created>
  <dcterms:modified xsi:type="dcterms:W3CDTF">2024-07-22T17:26:38Z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2052-11.1.0.11719</vt:lpwstr>
  </property>
</Properties>
</file>